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7" r:id="rId3"/>
    <p:sldMasterId id="2147483680" r:id="rId4"/>
    <p:sldMasterId id="2147483695" r:id="rId5"/>
    <p:sldMasterId id="2147483706" r:id="rId6"/>
  </p:sldMasterIdLst>
  <p:notesMasterIdLst>
    <p:notesMasterId r:id="rId46"/>
  </p:notesMasterIdLst>
  <p:sldIdLst>
    <p:sldId id="256" r:id="rId7"/>
    <p:sldId id="6441" r:id="rId8"/>
    <p:sldId id="6442" r:id="rId9"/>
    <p:sldId id="260" r:id="rId10"/>
    <p:sldId id="865" r:id="rId11"/>
    <p:sldId id="3000" r:id="rId12"/>
    <p:sldId id="6421" r:id="rId13"/>
    <p:sldId id="393" r:id="rId14"/>
    <p:sldId id="6435" r:id="rId15"/>
    <p:sldId id="6428" r:id="rId16"/>
    <p:sldId id="357" r:id="rId17"/>
    <p:sldId id="384" r:id="rId18"/>
    <p:sldId id="6443" r:id="rId19"/>
    <p:sldId id="6439" r:id="rId20"/>
    <p:sldId id="6437" r:id="rId21"/>
    <p:sldId id="6444" r:id="rId22"/>
    <p:sldId id="6440" r:id="rId23"/>
    <p:sldId id="6264" r:id="rId24"/>
    <p:sldId id="6266" r:id="rId25"/>
    <p:sldId id="3324" r:id="rId26"/>
    <p:sldId id="656" r:id="rId27"/>
    <p:sldId id="6436" r:id="rId28"/>
    <p:sldId id="6430" r:id="rId29"/>
    <p:sldId id="6431" r:id="rId30"/>
    <p:sldId id="6433" r:id="rId31"/>
    <p:sldId id="6438" r:id="rId32"/>
    <p:sldId id="1133" r:id="rId33"/>
    <p:sldId id="6434" r:id="rId34"/>
    <p:sldId id="6426" r:id="rId35"/>
    <p:sldId id="6425" r:id="rId36"/>
    <p:sldId id="6258" r:id="rId37"/>
    <p:sldId id="6260" r:id="rId38"/>
    <p:sldId id="365" r:id="rId39"/>
    <p:sldId id="6272" r:id="rId40"/>
    <p:sldId id="367" r:id="rId41"/>
    <p:sldId id="264" r:id="rId42"/>
    <p:sldId id="6251" r:id="rId43"/>
    <p:sldId id="2991" r:id="rId44"/>
    <p:sldId id="381" r:id="rId45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58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about:blank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987905656254"/>
          <c:y val="0"/>
          <c:w val="0.771476606281146"/>
          <c:h val="1"/>
        </c:manualLayout>
      </c:layout>
      <c:doughnut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590-4301-A0B4-33273FFA5BB0}"/>
              </c:ext>
            </c:extLst>
          </c:dPt>
          <c:dPt>
            <c:idx val="1"/>
            <c:bubble3D val="0"/>
            <c:spPr>
              <a:solidFill>
                <a:srgbClr val="FF6600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1590-4301-A0B4-33273FFA5B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1590-4301-A0B4-33273FFA5BB0}"/>
              </c:ext>
            </c:extLst>
          </c:dPt>
          <c:dPt>
            <c:idx val="3"/>
            <c:bubble3D val="0"/>
            <c:spPr>
              <a:solidFill>
                <a:srgbClr val="FF66CC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1590-4301-A0B4-33273FFA5BB0}"/>
              </c:ext>
            </c:extLst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1590-4301-A0B4-33273FFA5BB0}"/>
              </c:ext>
            </c:extLst>
          </c:dPt>
          <c:cat>
            <c:strRef>
              <c:f>Planilha2!$D$18:$D$24</c:f>
              <c:strCache>
                <c:ptCount val="7"/>
                <c:pt idx="0">
                  <c:v>Público com administração indireta</c:v>
                </c:pt>
                <c:pt idx="1">
                  <c:v>Filantrópico 100% SUS</c:v>
                </c:pt>
                <c:pt idx="2">
                  <c:v>Filantrópico com saúde suplementar</c:v>
                </c:pt>
                <c:pt idx="3">
                  <c:v>Privado não estratégico</c:v>
                </c:pt>
                <c:pt idx="4">
                  <c:v>Parceria Público-Privada</c:v>
                </c:pt>
                <c:pt idx="5">
                  <c:v>Privado estratégico</c:v>
                </c:pt>
                <c:pt idx="6">
                  <c:v>Público com contrato de gestão e adm. privada</c:v>
                </c:pt>
              </c:strCache>
            </c:strRef>
          </c:cat>
          <c:val>
            <c:numRef>
              <c:f>Planilha2!$E$18:$E$24</c:f>
              <c:numCache>
                <c:formatCode>General</c:formatCode>
                <c:ptCount val="7"/>
                <c:pt idx="0">
                  <c:v>11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590-4301-A0B4-33273FFA5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  <c:holeSize val="58"/>
      </c:doughnut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D83AF-BE8D-4816-957B-7B676D896D7E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9F41B-FB52-42BE-A596-7B5CB6273E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957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7" name="Google Shape;3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3557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p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6" name="Google Shape;2116;p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3" name="Google Shape;2123;p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D1407-D1B8-4FB5-AA5A-F79FF415551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6811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D1407-D1B8-4FB5-AA5A-F79FF415551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958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D1407-D1B8-4FB5-AA5A-F79FF415551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350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D1407-D1B8-4FB5-AA5A-F79FF415551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279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D1407-D1B8-4FB5-AA5A-F79FF415551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02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0" name="Google Shape;2220;p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2984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Google Shape;2250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1" name="Google Shape;2251;p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8451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064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6" name="Google Shape;2446;p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1)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0205315" cy="57401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2"/>
          <p:cNvSpPr txBox="1">
            <a:spLocks noGrp="1"/>
          </p:cNvSpPr>
          <p:nvPr>
            <p:ph type="ctrTitle"/>
          </p:nvPr>
        </p:nvSpPr>
        <p:spPr>
          <a:xfrm>
            <a:off x="997504" y="744575"/>
            <a:ext cx="44934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Work Sans"/>
              <a:buNone/>
              <a:defRPr sz="5200">
                <a:latin typeface="Work Sans"/>
                <a:ea typeface="Work Sans"/>
                <a:cs typeface="Work Sans"/>
                <a:sym typeface="Work San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2"/>
          <p:cNvSpPr txBox="1">
            <a:spLocks noGrp="1"/>
          </p:cNvSpPr>
          <p:nvPr>
            <p:ph type="subTitle" idx="1"/>
          </p:nvPr>
        </p:nvSpPr>
        <p:spPr>
          <a:xfrm>
            <a:off x="997500" y="2834125"/>
            <a:ext cx="29208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6700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3"/>
          <p:cNvSpPr/>
          <p:nvPr/>
        </p:nvSpPr>
        <p:spPr>
          <a:xfrm>
            <a:off x="-48800" y="1503250"/>
            <a:ext cx="9372600" cy="315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3"/>
          <p:cNvSpPr txBox="1">
            <a:spLocks noGrp="1"/>
          </p:cNvSpPr>
          <p:nvPr>
            <p:ph type="title"/>
          </p:nvPr>
        </p:nvSpPr>
        <p:spPr>
          <a:xfrm>
            <a:off x="875200" y="391932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" name="Google Shape;15;p133"/>
          <p:cNvSpPr txBox="1">
            <a:spLocks noGrp="1"/>
          </p:cNvSpPr>
          <p:nvPr>
            <p:ph type="body" idx="1"/>
          </p:nvPr>
        </p:nvSpPr>
        <p:spPr>
          <a:xfrm>
            <a:off x="875200" y="2096950"/>
            <a:ext cx="2885400" cy="19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301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378" lvl="1" indent="-33019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566" lvl="2" indent="-33019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754" lvl="3" indent="-33019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5943" lvl="4" indent="-33019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132" lvl="5" indent="-33019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320" lvl="6" indent="-33019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509" lvl="7" indent="-33019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697" lvl="8" indent="-330192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5263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52"/>
          <p:cNvSpPr/>
          <p:nvPr/>
        </p:nvSpPr>
        <p:spPr>
          <a:xfrm>
            <a:off x="5355450" y="460425"/>
            <a:ext cx="3316200" cy="30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52"/>
          <p:cNvSpPr txBox="1">
            <a:spLocks noGrp="1"/>
          </p:cNvSpPr>
          <p:nvPr>
            <p:ph type="title"/>
          </p:nvPr>
        </p:nvSpPr>
        <p:spPr>
          <a:xfrm>
            <a:off x="5262909" y="1541036"/>
            <a:ext cx="35013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152"/>
          <p:cNvSpPr txBox="1">
            <a:spLocks noGrp="1"/>
          </p:cNvSpPr>
          <p:nvPr>
            <p:ph type="title" idx="2"/>
          </p:nvPr>
        </p:nvSpPr>
        <p:spPr>
          <a:xfrm>
            <a:off x="5945859" y="699236"/>
            <a:ext cx="21354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2" name="Google Shape;22;p152"/>
          <p:cNvSpPr txBox="1">
            <a:spLocks noGrp="1"/>
          </p:cNvSpPr>
          <p:nvPr>
            <p:ph type="subTitle" idx="1"/>
          </p:nvPr>
        </p:nvSpPr>
        <p:spPr>
          <a:xfrm>
            <a:off x="5441559" y="2471661"/>
            <a:ext cx="314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7856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3"/>
          <p:cNvSpPr txBox="1">
            <a:spLocks noGrp="1"/>
          </p:cNvSpPr>
          <p:nvPr>
            <p:ph type="title"/>
          </p:nvPr>
        </p:nvSpPr>
        <p:spPr>
          <a:xfrm>
            <a:off x="1010850" y="3184700"/>
            <a:ext cx="7122300" cy="11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682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4"/>
          <p:cNvSpPr/>
          <p:nvPr/>
        </p:nvSpPr>
        <p:spPr>
          <a:xfrm>
            <a:off x="467250" y="2483000"/>
            <a:ext cx="8209500" cy="2206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54"/>
          <p:cNvSpPr txBox="1">
            <a:spLocks noGrp="1"/>
          </p:cNvSpPr>
          <p:nvPr>
            <p:ph type="title"/>
          </p:nvPr>
        </p:nvSpPr>
        <p:spPr>
          <a:xfrm>
            <a:off x="867225" y="3284550"/>
            <a:ext cx="1678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154"/>
          <p:cNvSpPr txBox="1">
            <a:spLocks noGrp="1"/>
          </p:cNvSpPr>
          <p:nvPr>
            <p:ph type="subTitle" idx="1"/>
          </p:nvPr>
        </p:nvSpPr>
        <p:spPr>
          <a:xfrm>
            <a:off x="867225" y="3655625"/>
            <a:ext cx="16782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" name="Google Shape;29;p154"/>
          <p:cNvSpPr/>
          <p:nvPr/>
        </p:nvSpPr>
        <p:spPr>
          <a:xfrm>
            <a:off x="-81450" y="-64250"/>
            <a:ext cx="9291000" cy="1502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54"/>
          <p:cNvSpPr txBox="1">
            <a:spLocks noGrp="1"/>
          </p:cNvSpPr>
          <p:nvPr>
            <p:ph type="title" idx="2"/>
          </p:nvPr>
        </p:nvSpPr>
        <p:spPr>
          <a:xfrm>
            <a:off x="1812750" y="393056"/>
            <a:ext cx="55185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1" name="Google Shape;31;p154"/>
          <p:cNvSpPr txBox="1">
            <a:spLocks noGrp="1"/>
          </p:cNvSpPr>
          <p:nvPr>
            <p:ph type="title" idx="3"/>
          </p:nvPr>
        </p:nvSpPr>
        <p:spPr>
          <a:xfrm>
            <a:off x="2777675" y="3284550"/>
            <a:ext cx="1678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154"/>
          <p:cNvSpPr txBox="1">
            <a:spLocks noGrp="1"/>
          </p:cNvSpPr>
          <p:nvPr>
            <p:ph type="subTitle" idx="4"/>
          </p:nvPr>
        </p:nvSpPr>
        <p:spPr>
          <a:xfrm>
            <a:off x="2777675" y="3655625"/>
            <a:ext cx="16782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3" name="Google Shape;33;p154"/>
          <p:cNvSpPr txBox="1">
            <a:spLocks noGrp="1"/>
          </p:cNvSpPr>
          <p:nvPr>
            <p:ph type="title" idx="5"/>
          </p:nvPr>
        </p:nvSpPr>
        <p:spPr>
          <a:xfrm>
            <a:off x="4688125" y="3284550"/>
            <a:ext cx="1678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p154"/>
          <p:cNvSpPr txBox="1">
            <a:spLocks noGrp="1"/>
          </p:cNvSpPr>
          <p:nvPr>
            <p:ph type="subTitle" idx="6"/>
          </p:nvPr>
        </p:nvSpPr>
        <p:spPr>
          <a:xfrm>
            <a:off x="4688125" y="3655625"/>
            <a:ext cx="16782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" name="Google Shape;35;p154"/>
          <p:cNvSpPr txBox="1">
            <a:spLocks noGrp="1"/>
          </p:cNvSpPr>
          <p:nvPr>
            <p:ph type="title" idx="7"/>
          </p:nvPr>
        </p:nvSpPr>
        <p:spPr>
          <a:xfrm>
            <a:off x="6598575" y="3284550"/>
            <a:ext cx="1678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154"/>
          <p:cNvSpPr txBox="1">
            <a:spLocks noGrp="1"/>
          </p:cNvSpPr>
          <p:nvPr>
            <p:ph type="subTitle" idx="8"/>
          </p:nvPr>
        </p:nvSpPr>
        <p:spPr>
          <a:xfrm>
            <a:off x="6598575" y="3655625"/>
            <a:ext cx="16782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4838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6936DE6-2F1D-F0C7-038E-F5A1FEBB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buClr>
                <a:srgbClr val="000000"/>
              </a:buClr>
              <a:defRPr/>
            </a:pPr>
            <a:fld id="{9A32175E-9247-47A5-A9AD-22BFB01AF477}" type="datetimeFigureOut">
              <a:rPr lang="pt-BR" sz="1400" kern="0" smtClean="0">
                <a:solidFill>
                  <a:srgbClr val="000000"/>
                </a:solidFill>
                <a:cs typeface="Arial"/>
                <a:sym typeface="Arial"/>
              </a:rPr>
              <a:pPr defTabSz="914378">
                <a:buClr>
                  <a:srgbClr val="000000"/>
                </a:buClr>
                <a:defRPr/>
              </a:pPr>
              <a:t>18/10/2023</a:t>
            </a:fld>
            <a:endParaRPr lang="pt-BR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43EA7FB-6443-AA1B-94DD-1B9C19A51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buClr>
                <a:srgbClr val="000000"/>
              </a:buClr>
              <a:defRPr/>
            </a:pPr>
            <a:endParaRPr lang="pt-BR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0B7B95-1E39-C6F5-E92B-8D5B540FE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DDF42834-E0D2-4938-B0E2-989A3F547CED}" type="slidenum">
              <a:rPr lang="pt-BR" kern="0" smtClean="0">
                <a:solidFill>
                  <a:srgbClr val="44CCC0"/>
                </a:solidFill>
              </a:rPr>
              <a:pPr defTabSz="914378">
                <a:defRPr/>
              </a:pPr>
              <a:t>‹nº›</a:t>
            </a:fld>
            <a:endParaRPr lang="pt-BR" kern="0">
              <a:solidFill>
                <a:srgbClr val="44CC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51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6" name="Google Shape;46;p135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5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5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3678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8" lvl="1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64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4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64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791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5"/>
          <p:cNvSpPr txBox="1"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5"/>
          <p:cNvSpPr txBox="1"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566" lvl="2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754" lvl="3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943" lvl="4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132" lvl="5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320" lvl="6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509" lvl="7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697" lvl="8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65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5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5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658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8" lvl="1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66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8" lvl="1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66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6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6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657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7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7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78" lvl="1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66" lvl="2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54" lvl="3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43" lvl="4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132" lvl="5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320" lvl="6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509" lvl="7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97" lvl="8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1" name="Google Shape;71;p167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8" lvl="1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67"/>
          <p:cNvSpPr txBox="1">
            <a:spLocks noGrp="1"/>
          </p:cNvSpPr>
          <p:nvPr>
            <p:ph type="body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78" lvl="1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66" lvl="2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54" lvl="3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43" lvl="4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132" lvl="5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320" lvl="6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509" lvl="7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97" lvl="8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3" name="Google Shape;73;p167"/>
          <p:cNvSpPr txBox="1">
            <a:spLocks noGrp="1"/>
          </p:cNvSpPr>
          <p:nvPr>
            <p:ph type="body" idx="4"/>
          </p:nvPr>
        </p:nvSpPr>
        <p:spPr>
          <a:xfrm>
            <a:off x="4629151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8" lvl="1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67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7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7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541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8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8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8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790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9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69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69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0947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0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8099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78" lvl="1" indent="-36194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566" lvl="2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54" lvl="3" indent="-3238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5943" lvl="4" indent="-3238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132" lvl="5" indent="-3238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320" lvl="6" indent="-3238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509" lvl="7" indent="-3238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697" lvl="8" indent="-3238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89" name="Google Shape;89;p170"/>
          <p:cNvSpPr txBox="1">
            <a:spLocks noGrp="1"/>
          </p:cNvSpPr>
          <p:nvPr>
            <p:ph type="body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78" lvl="1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66" lvl="2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54" lvl="3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43" lvl="4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132" lvl="5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320" lvl="6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509" lvl="7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97" lvl="8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90" name="Google Shape;90;p170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0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70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8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71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71"/>
          <p:cNvSpPr txBox="1">
            <a:spLocks noGrp="1"/>
          </p:cNvSpPr>
          <p:nvPr>
            <p:ph type="body" idx="1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78" lvl="1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66" lvl="2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54" lvl="3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43" lvl="4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132" lvl="5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320" lvl="6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509" lvl="7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97" lvl="8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97" name="Google Shape;97;p171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1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1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8896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72"/>
          <p:cNvSpPr txBox="1">
            <a:spLocks noGrp="1"/>
          </p:cNvSpPr>
          <p:nvPr>
            <p:ph type="body" idx="1"/>
          </p:nvPr>
        </p:nvSpPr>
        <p:spPr>
          <a:xfrm rot="5400000">
            <a:off x="2940249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8" lvl="1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72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2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2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843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Texto e Título Vertical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3"/>
          <p:cNvSpPr txBox="1">
            <a:spLocks noGrp="1"/>
          </p:cNvSpPr>
          <p:nvPr>
            <p:ph type="title"/>
          </p:nvPr>
        </p:nvSpPr>
        <p:spPr>
          <a:xfrm rot="5400000">
            <a:off x="5350074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3"/>
          <p:cNvSpPr txBox="1">
            <a:spLocks noGrp="1"/>
          </p:cNvSpPr>
          <p:nvPr>
            <p:ph type="body" idx="1"/>
          </p:nvPr>
        </p:nvSpPr>
        <p:spPr>
          <a:xfrm rot="5400000">
            <a:off x="1349574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8" lvl="1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73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3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3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878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18A85E24-8B0E-4718-87D7-AD82A7DE36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0957" y="1059717"/>
            <a:ext cx="8318309" cy="37980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C55EFAD-F93C-8341-BA3D-F66253EC0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57" y="285751"/>
            <a:ext cx="8318309" cy="5147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25" b="1">
                <a:solidFill>
                  <a:srgbClr val="008B4F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602800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9058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48031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787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98485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65682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825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5568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393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1346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3967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0176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3"/>
          <p:cNvSpPr txBox="1">
            <a:spLocks noGrp="1"/>
          </p:cNvSpPr>
          <p:nvPr>
            <p:ph type="title"/>
          </p:nvPr>
        </p:nvSpPr>
        <p:spPr>
          <a:xfrm>
            <a:off x="1010850" y="3184700"/>
            <a:ext cx="7122300" cy="11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27525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 - no top bar">
  <p:cSld name="1_BLANK - no top ba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65401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09967395-4C8A-41A6-9CAD-1ADC64B7D6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-2963"/>
          <a:stretch/>
        </p:blipFill>
        <p:spPr>
          <a:xfrm>
            <a:off x="-161277" y="4916261"/>
            <a:ext cx="9749584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38349"/>
      </p:ext>
    </p:extLst>
  </p:cSld>
  <p:clrMapOvr>
    <a:masterClrMapping/>
  </p:clrMapOvr>
  <p:transition spd="med"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8" name="Google Shape;118;p13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9" name="Google Shape;119;p1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88809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790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0" name="Google Shape;130;p1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0062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1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1542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8" name="Google Shape;138;p14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9" name="Google Shape;139;p1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6383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2" name="Google Shape;142;p14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0479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378" lvl="1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3" name="Google Shape;143;p1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25884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4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47" name="Google Shape;147;p14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8" name="Google Shape;148;p14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189" lvl="0" indent="-34289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1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5815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189" lvl="0" indent="-2285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52" name="Google Shape;152;p1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2678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5" name="Google Shape;155;p15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1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3853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0072"/>
            <a:ext cx="7886700" cy="994172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230520"/>
            <a:ext cx="7886700" cy="3263504"/>
          </a:xfr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2588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8" name="Google Shape;118;p13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9" name="Google Shape;119;p1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14285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73438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4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5" name="Google Shape;125;p1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1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1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41600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0" name="Google Shape;130;p1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0505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1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38697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8" name="Google Shape;138;p14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9" name="Google Shape;139;p1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0961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2" name="Google Shape;142;p14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3" name="Google Shape;143;p1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44624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4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47" name="Google Shape;147;p14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8" name="Google Shape;148;p14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1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80272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52" name="Google Shape;152;p1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9049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5" name="Google Shape;155;p15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1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4068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4F3E-3B8F-4DDC-9026-6A81ECC8F108}" type="datetimeFigureOut">
              <a:rPr lang="pt-BR" smtClean="0"/>
              <a:pPr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3)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0205314" cy="574010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Work Sans"/>
              <a:buNone/>
              <a:defRPr sz="28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Work Sans"/>
              <a:buChar char="●"/>
              <a:defRPr sz="18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"/>
              <a:buChar char="○"/>
              <a:defRPr sz="14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"/>
              <a:buChar char="■"/>
              <a:defRPr sz="14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"/>
              <a:buChar char="●"/>
              <a:defRPr sz="14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"/>
              <a:buChar char="○"/>
              <a:defRPr sz="14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"/>
              <a:buChar char="■"/>
              <a:defRPr sz="14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"/>
              <a:buChar char="●"/>
              <a:defRPr sz="14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"/>
              <a:buChar char="○"/>
              <a:defRPr sz="14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Work Sans"/>
              <a:buChar char="■"/>
              <a:defRPr sz="1400" b="0" i="0" u="none" strike="noStrike" cap="none">
                <a:solidFill>
                  <a:schemeClr val="accent2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8" name="Google Shape;8;p1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3418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>
          <p15:clr>
            <a:srgbClr val="EA4335"/>
          </p15:clr>
        </p15:guide>
        <p15:guide id="3" pos="5760">
          <p15:clr>
            <a:srgbClr val="EA4335"/>
          </p15:clr>
        </p15:guide>
        <p15:guide id="4" pos="449">
          <p15:clr>
            <a:srgbClr val="EA4335"/>
          </p15:clr>
        </p15:guide>
        <p15:guide id="5" pos="5311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orient="horz" pos="340">
          <p15:clr>
            <a:srgbClr val="EA4335"/>
          </p15:clr>
        </p15:guide>
        <p15:guide id="8" orient="horz">
          <p15:clr>
            <a:srgbClr val="EA4335"/>
          </p15:clr>
        </p15:guide>
        <p15:guide id="9" orient="horz" pos="2903">
          <p15:clr>
            <a:srgbClr val="EA4335"/>
          </p15:clr>
        </p15:guide>
        <p15:guide id="10" orient="horz" pos="3237">
          <p15:clr>
            <a:srgbClr val="EA4335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13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134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134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134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5642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E2089-9735-C74D-9AC6-BE626D0C69C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B7068-B58A-2F41-A8D6-7832EE0ACA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65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1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9385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1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51657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chart" Target="../charts/chart1.xml"/><Relationship Id="rId7" Type="http://schemas.openxmlformats.org/officeDocument/2006/relationships/image" Target="../media/image38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7.jpe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3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6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hyperlink" Target="https://www.linkedin.com/company/grupoiagsaude/" TargetMode="External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9.jpg"/><Relationship Id="rId5" Type="http://schemas.openxmlformats.org/officeDocument/2006/relationships/hyperlink" Target="https://www.instagram.com/grupoiagsaude/?hl=pt" TargetMode="External"/><Relationship Id="rId4" Type="http://schemas.openxmlformats.org/officeDocument/2006/relationships/hyperlink" Target="https://www.facebook.com/grupoiagsaude/" TargetMode="External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571750"/>
            <a:ext cx="10260632" cy="1102519"/>
          </a:xfrm>
        </p:spPr>
        <p:txBody>
          <a:bodyPr>
            <a:normAutofit/>
          </a:bodyPr>
          <a:lstStyle/>
          <a:p>
            <a:r>
              <a:rPr lang="pt-BR" sz="3200" dirty="0"/>
              <a:t>SAÚDE BASEADA EM VALOR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3867894"/>
            <a:ext cx="10188624" cy="954410"/>
          </a:xfrm>
        </p:spPr>
        <p:txBody>
          <a:bodyPr>
            <a:normAutofit/>
          </a:bodyPr>
          <a:lstStyle/>
          <a:p>
            <a:r>
              <a:rPr lang="pt-BR" sz="2400" dirty="0"/>
              <a:t>BRENO DUARTE</a:t>
            </a:r>
          </a:p>
          <a:p>
            <a:r>
              <a:rPr lang="pt-BR" sz="2400" dirty="0"/>
              <a:t>19/10/2023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019308-2300-074C-6D90-F007E2FDF5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166" b="14540"/>
          <a:stretch/>
        </p:blipFill>
        <p:spPr>
          <a:xfrm>
            <a:off x="1" y="1"/>
            <a:ext cx="6787374" cy="32718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542E0D5-9B3C-3A52-D613-FCC676637173}"/>
              </a:ext>
            </a:extLst>
          </p:cNvPr>
          <p:cNvSpPr txBox="1"/>
          <p:nvPr/>
        </p:nvSpPr>
        <p:spPr>
          <a:xfrm>
            <a:off x="-688622" y="4646661"/>
            <a:ext cx="5260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buClr>
                <a:srgbClr val="000000"/>
              </a:buClr>
            </a:pPr>
            <a:r>
              <a:rPr lang="pt-BR" sz="20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www.valorsaudebrasil.com.br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C6BDB3B-8673-3FE7-914C-A560C2D2BE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34" t="9170" r="8895" b="8618"/>
          <a:stretch/>
        </p:blipFill>
        <p:spPr>
          <a:xfrm>
            <a:off x="6787374" y="2794311"/>
            <a:ext cx="2356626" cy="234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8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5533" y="-1661"/>
            <a:ext cx="4267315" cy="5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"/>
          <p:cNvSpPr/>
          <p:nvPr/>
        </p:nvSpPr>
        <p:spPr>
          <a:xfrm>
            <a:off x="-48799" y="1503250"/>
            <a:ext cx="5018042" cy="2946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9" name="Google Shape;289;p2"/>
          <p:cNvSpPr txBox="1">
            <a:spLocks noGrp="1"/>
          </p:cNvSpPr>
          <p:nvPr>
            <p:ph type="title"/>
          </p:nvPr>
        </p:nvSpPr>
        <p:spPr>
          <a:xfrm>
            <a:off x="244809" y="0"/>
            <a:ext cx="4326847" cy="164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142"/>
              </a:lnSpc>
            </a:pPr>
            <a:r>
              <a:rPr lang="pt-BR" sz="4200" b="1" dirty="0">
                <a:solidFill>
                  <a:srgbClr val="E5007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Grupo </a:t>
            </a:r>
            <a:br>
              <a:rPr lang="pt-BR" sz="4200" b="1" dirty="0">
                <a:solidFill>
                  <a:srgbClr val="E5007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pt-BR" sz="4200" b="1" dirty="0">
                <a:solidFill>
                  <a:srgbClr val="E5007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IAG Saúde</a:t>
            </a:r>
            <a:endParaRPr dirty="0"/>
          </a:p>
        </p:txBody>
      </p:sp>
      <p:sp>
        <p:nvSpPr>
          <p:cNvPr id="290" name="Google Shape;290;p2"/>
          <p:cNvSpPr txBox="1">
            <a:spLocks noGrp="1"/>
          </p:cNvSpPr>
          <p:nvPr>
            <p:ph type="body" idx="1"/>
          </p:nvPr>
        </p:nvSpPr>
        <p:spPr>
          <a:xfrm>
            <a:off x="304341" y="1492133"/>
            <a:ext cx="4267315" cy="285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BR" sz="13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Desde 1992, existimos para transformar o sistema de saúde brasileiro e a vida das pessoas, com soluções completas em gestão e tecnologia voltadas exclusivamente para a entrega de valor em saúde.</a:t>
            </a:r>
            <a:endParaRPr/>
          </a:p>
          <a:p>
            <a:pPr marL="0" indent="0">
              <a:spcBef>
                <a:spcPts val="600"/>
              </a:spcBef>
              <a:buNone/>
            </a:pPr>
            <a:r>
              <a:rPr lang="pt-BR" sz="13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consolidação de marcas líderes no segmento vem revolucionando e nos permitindo levar a hospitais, operadoras e sistemas de saúde resultados assistenciais e econômicos surpreendentes.  </a:t>
            </a:r>
            <a:endParaRPr/>
          </a:p>
          <a:p>
            <a:pPr marL="0" indent="0">
              <a:spcBef>
                <a:spcPts val="600"/>
              </a:spcBef>
              <a:buNone/>
            </a:pPr>
            <a:r>
              <a:rPr lang="pt-BR" sz="13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Somos comprometidos com o compartilhamento de conhecimento, com o engajamento de pessoas e sobretudo com o empoderamento de indivíduos e  instituições para a entrega de valor ao paciente.</a:t>
            </a:r>
            <a:endParaRPr/>
          </a:p>
          <a:p>
            <a:pPr marL="0" indent="0">
              <a:spcBef>
                <a:spcPts val="600"/>
              </a:spcBef>
              <a:buNone/>
            </a:pPr>
            <a:r>
              <a:rPr lang="pt-BR" sz="13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Vamos transformar juntos?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"/>
          <p:cNvSpPr txBox="1"/>
          <p:nvPr/>
        </p:nvSpPr>
        <p:spPr>
          <a:xfrm>
            <a:off x="158044" y="1284226"/>
            <a:ext cx="244691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8">
              <a:buClr>
                <a:srgbClr val="000000"/>
              </a:buClr>
              <a:buSzPts val="1800"/>
            </a:pPr>
            <a:r>
              <a:rPr lang="pt-BR" ker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GRUPO IAG SAÚDE</a:t>
            </a:r>
            <a:r>
              <a:rPr lang="pt-BR" b="1" ker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buSzPts val="3600"/>
            </a:pPr>
            <a:r>
              <a:rPr lang="pt-BR" sz="3600" b="1" ker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MARCAS</a:t>
            </a:r>
            <a:endParaRPr sz="3600" kern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1" name="Google Shape;321;p5"/>
          <p:cNvSpPr txBox="1"/>
          <p:nvPr/>
        </p:nvSpPr>
        <p:spPr>
          <a:xfrm>
            <a:off x="158044" y="2366612"/>
            <a:ext cx="2112786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8">
              <a:buClr>
                <a:srgbClr val="000000"/>
              </a:buClr>
              <a:buSzPts val="1800"/>
            </a:pPr>
            <a:r>
              <a:rPr lang="pt-BR" kern="0">
                <a:solidFill>
                  <a:srgbClr val="33CCC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Trajetórias diferentes, um mesmo propósito: estas são as marcas que nos conectam.</a:t>
            </a:r>
            <a:endParaRPr sz="1350" kern="0">
              <a:solidFill>
                <a:srgbClr val="33CCC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2" name="Google Shape;322;p5"/>
          <p:cNvSpPr/>
          <p:nvPr/>
        </p:nvSpPr>
        <p:spPr>
          <a:xfrm rot="5400000">
            <a:off x="5446163" y="-88142"/>
            <a:ext cx="1011903" cy="5904088"/>
          </a:xfrm>
          <a:prstGeom prst="leftBrace">
            <a:avLst>
              <a:gd name="adj1" fmla="val 49173"/>
              <a:gd name="adj2" fmla="val 49021"/>
            </a:avLst>
          </a:prstGeom>
          <a:noFill/>
          <a:ln w="19050" cap="flat" cmpd="sng">
            <a:solidFill>
              <a:srgbClr val="FF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algn="ctr" defTabSz="914378">
              <a:buClr>
                <a:srgbClr val="000000"/>
              </a:buClr>
              <a:buSzPts val="1350"/>
            </a:pPr>
            <a:endParaRPr sz="1350" kern="0">
              <a:solidFill>
                <a:srgbClr val="E5007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3" name="Google Shape;32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8512" y="223908"/>
            <a:ext cx="2171083" cy="188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46411FB-B343-05D6-75FF-FCAF04CF8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0636" y="3511247"/>
            <a:ext cx="6222954" cy="117138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39DC620-20AD-634D-B30A-F3F87781D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430686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6E7E4EE-97FB-FD19-8D4D-3911ADFAFFDF}"/>
              </a:ext>
            </a:extLst>
          </p:cNvPr>
          <p:cNvSpPr txBox="1"/>
          <p:nvPr/>
        </p:nvSpPr>
        <p:spPr>
          <a:xfrm>
            <a:off x="828675" y="352425"/>
            <a:ext cx="73247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pt-BR" sz="2100" b="1" dirty="0">
                <a:solidFill>
                  <a:srgbClr val="009AFF"/>
                </a:solidFill>
                <a:latin typeface="Calibri" panose="020F0502020204030204"/>
              </a:rPr>
              <a:t>Nosso propósito</a:t>
            </a:r>
          </a:p>
        </p:txBody>
      </p:sp>
    </p:spTree>
    <p:extLst>
      <p:ext uri="{BB962C8B-B14F-4D97-AF65-F5344CB8AC3E}">
        <p14:creationId xmlns:p14="http://schemas.microsoft.com/office/powerpoint/2010/main" val="1016256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8"/>
          <p:cNvSpPr/>
          <p:nvPr/>
        </p:nvSpPr>
        <p:spPr>
          <a:xfrm rot="17654222" flipH="1">
            <a:off x="372305" y="-1590467"/>
            <a:ext cx="2497733" cy="4124817"/>
          </a:xfrm>
          <a:custGeom>
            <a:avLst/>
            <a:gdLst/>
            <a:ahLst/>
            <a:cxnLst/>
            <a:rect l="l" t="t" r="r" b="b"/>
            <a:pathLst>
              <a:path w="6450620" h="8368998" extrusionOk="0">
                <a:moveTo>
                  <a:pt x="0" y="63796"/>
                </a:moveTo>
                <a:lnTo>
                  <a:pt x="6450620" y="0"/>
                </a:lnTo>
                <a:lnTo>
                  <a:pt x="1757270" y="8368998"/>
                </a:lnTo>
                <a:lnTo>
                  <a:pt x="0" y="7176977"/>
                </a:lnTo>
                <a:lnTo>
                  <a:pt x="0" y="63796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783">
              <a:defRPr/>
            </a:pPr>
            <a:endParaRPr sz="1350" dirty="0">
              <a:solidFill>
                <a:prstClr val="whit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28"/>
          <p:cNvSpPr/>
          <p:nvPr/>
        </p:nvSpPr>
        <p:spPr>
          <a:xfrm rot="5400000" flipH="1">
            <a:off x="5106057" y="-109344"/>
            <a:ext cx="3447050" cy="7145555"/>
          </a:xfrm>
          <a:custGeom>
            <a:avLst/>
            <a:gdLst/>
            <a:ahLst/>
            <a:cxnLst/>
            <a:rect l="l" t="t" r="r" b="b"/>
            <a:pathLst>
              <a:path w="6450620" h="12021964" extrusionOk="0">
                <a:moveTo>
                  <a:pt x="0" y="63796"/>
                </a:moveTo>
                <a:lnTo>
                  <a:pt x="6450620" y="0"/>
                </a:lnTo>
                <a:lnTo>
                  <a:pt x="2564" y="12021964"/>
                </a:lnTo>
                <a:cubicBezTo>
                  <a:pt x="1709" y="10406968"/>
                  <a:pt x="855" y="8791973"/>
                  <a:pt x="0" y="7176977"/>
                </a:cubicBezTo>
                <a:lnTo>
                  <a:pt x="0" y="63796"/>
                </a:lnTo>
                <a:close/>
              </a:path>
            </a:pathLst>
          </a:custGeom>
          <a:solidFill>
            <a:srgbClr val="E2027B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783">
              <a:defRPr/>
            </a:pPr>
            <a:endParaRPr sz="1350" dirty="0">
              <a:solidFill>
                <a:prstClr val="whit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28"/>
          <p:cNvSpPr/>
          <p:nvPr/>
        </p:nvSpPr>
        <p:spPr>
          <a:xfrm>
            <a:off x="5958799" y="3507800"/>
            <a:ext cx="4554122" cy="133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783">
              <a:lnSpc>
                <a:spcPts val="4500"/>
              </a:lnSpc>
              <a:defRPr/>
            </a:pPr>
            <a:endParaRPr lang="pt-BR" sz="1500" b="1" dirty="0">
              <a:solidFill>
                <a:prstClr val="white"/>
              </a:solidFill>
              <a:latin typeface="Segoe UI" panose="020B0502040204020203" pitchFamily="34" charset="0"/>
              <a:ea typeface="Quattrocento Sans"/>
              <a:cs typeface="Segoe UI" panose="020B0502040204020203" pitchFamily="34" charset="0"/>
              <a:sym typeface="Quattrocento Sans"/>
            </a:endParaRPr>
          </a:p>
          <a:p>
            <a:pPr defTabSz="685783">
              <a:defRPr/>
            </a:pPr>
            <a:r>
              <a:rPr lang="pt-BR" sz="2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Valor em Saúde Brasil</a:t>
            </a:r>
            <a:r>
              <a:rPr lang="pt-BR" sz="2400" baseline="30000" dirty="0">
                <a:solidFill>
                  <a:prstClr val="white"/>
                </a:solidFill>
                <a:latin typeface="Segoe UI" panose="020B0502040204020203" pitchFamily="34" charset="0"/>
                <a:ea typeface="Quattrocento Sans"/>
                <a:cs typeface="Segoe UI" panose="020B0502040204020203" pitchFamily="34" charset="0"/>
                <a:sym typeface="Quattrocento Sans"/>
              </a:rPr>
              <a:t>®</a:t>
            </a:r>
          </a:p>
          <a:p>
            <a:pPr defTabSz="685783">
              <a:defRPr/>
            </a:pPr>
            <a:r>
              <a:rPr lang="pt-BR" sz="2100" i="1" dirty="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/>
              </a:rPr>
              <a:t>powered</a:t>
            </a:r>
            <a:r>
              <a:rPr lang="pt-BR" sz="2100" i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/>
              </a:rPr>
              <a:t> </a:t>
            </a:r>
            <a:r>
              <a:rPr lang="pt-BR" sz="2100" i="1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/>
              </a:rPr>
              <a:t>by</a:t>
            </a:r>
            <a:r>
              <a:rPr lang="pt-BR" sz="2100" i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/>
              </a:rPr>
              <a:t> DRG Brasil</a:t>
            </a:r>
            <a:endParaRPr sz="2100" baseline="30000">
              <a:solidFill>
                <a:prstClr val="black"/>
              </a:solidFill>
              <a:latin typeface="Segoe UI" panose="020B0502040204020203" pitchFamily="34" charset="0"/>
              <a:ea typeface="Calibri"/>
              <a:cs typeface="Segoe UI" panose="020B0502040204020203" pitchFamily="34" charset="0"/>
              <a:sym typeface="Calibri"/>
            </a:endParaRPr>
          </a:p>
        </p:txBody>
      </p:sp>
      <p:grpSp>
        <p:nvGrpSpPr>
          <p:cNvPr id="8" name="Agrupar 31">
            <a:extLst>
              <a:ext uri="{FF2B5EF4-FFF2-40B4-BE49-F238E27FC236}">
                <a16:creationId xmlns:a16="http://schemas.microsoft.com/office/drawing/2014/main" id="{90962186-9E10-470E-88C7-96D94D08D9C1}"/>
              </a:ext>
            </a:extLst>
          </p:cNvPr>
          <p:cNvGrpSpPr>
            <a:grpSpLocks/>
          </p:cNvGrpSpPr>
          <p:nvPr/>
        </p:nvGrpSpPr>
        <p:grpSpPr bwMode="auto">
          <a:xfrm>
            <a:off x="5490913" y="144976"/>
            <a:ext cx="2956241" cy="2932301"/>
            <a:chOff x="2068512" y="77515"/>
            <a:chExt cx="5041900" cy="5038725"/>
          </a:xfrm>
        </p:grpSpPr>
        <p:sp>
          <p:nvSpPr>
            <p:cNvPr id="9" name="Freeform 23">
              <a:extLst>
                <a:ext uri="{FF2B5EF4-FFF2-40B4-BE49-F238E27FC236}">
                  <a16:creationId xmlns:a16="http://schemas.microsoft.com/office/drawing/2014/main" id="{5F3E25AF-EB63-4586-A2DE-A9FBEE5BF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24" y="1793602"/>
              <a:ext cx="900113" cy="747713"/>
            </a:xfrm>
            <a:custGeom>
              <a:avLst/>
              <a:gdLst/>
              <a:ahLst/>
              <a:cxnLst>
                <a:cxn ang="0">
                  <a:pos x="2645" y="2550"/>
                </a:cxn>
                <a:cxn ang="0">
                  <a:pos x="2684" y="2454"/>
                </a:cxn>
                <a:cxn ang="0">
                  <a:pos x="2779" y="2418"/>
                </a:cxn>
                <a:cxn ang="0">
                  <a:pos x="2858" y="2231"/>
                </a:cxn>
                <a:cxn ang="0">
                  <a:pos x="2956" y="2159"/>
                </a:cxn>
                <a:cxn ang="0">
                  <a:pos x="3027" y="2003"/>
                </a:cxn>
                <a:cxn ang="0">
                  <a:pos x="3015" y="1836"/>
                </a:cxn>
                <a:cxn ang="0">
                  <a:pos x="2944" y="1716"/>
                </a:cxn>
                <a:cxn ang="0">
                  <a:pos x="2921" y="1608"/>
                </a:cxn>
                <a:cxn ang="0">
                  <a:pos x="3015" y="1536"/>
                </a:cxn>
                <a:cxn ang="0">
                  <a:pos x="2988" y="1417"/>
                </a:cxn>
                <a:cxn ang="0">
                  <a:pos x="2858" y="1405"/>
                </a:cxn>
                <a:cxn ang="0">
                  <a:pos x="2775" y="1341"/>
                </a:cxn>
                <a:cxn ang="0">
                  <a:pos x="2539" y="1345"/>
                </a:cxn>
                <a:cxn ang="0">
                  <a:pos x="2318" y="1341"/>
                </a:cxn>
                <a:cxn ang="0">
                  <a:pos x="2291" y="962"/>
                </a:cxn>
                <a:cxn ang="0">
                  <a:pos x="2342" y="854"/>
                </a:cxn>
                <a:cxn ang="0">
                  <a:pos x="2271" y="591"/>
                </a:cxn>
                <a:cxn ang="0">
                  <a:pos x="2314" y="479"/>
                </a:cxn>
                <a:cxn ang="0">
                  <a:pos x="2318" y="360"/>
                </a:cxn>
                <a:cxn ang="0">
                  <a:pos x="2198" y="334"/>
                </a:cxn>
                <a:cxn ang="0">
                  <a:pos x="2102" y="394"/>
                </a:cxn>
                <a:cxn ang="0">
                  <a:pos x="1949" y="204"/>
                </a:cxn>
                <a:cxn ang="0">
                  <a:pos x="1824" y="114"/>
                </a:cxn>
                <a:cxn ang="0">
                  <a:pos x="1725" y="0"/>
                </a:cxn>
                <a:cxn ang="0">
                  <a:pos x="1484" y="16"/>
                </a:cxn>
                <a:cxn ang="0">
                  <a:pos x="1241" y="180"/>
                </a:cxn>
                <a:cxn ang="0">
                  <a:pos x="1244" y="297"/>
                </a:cxn>
                <a:cxn ang="0">
                  <a:pos x="1185" y="411"/>
                </a:cxn>
                <a:cxn ang="0">
                  <a:pos x="990" y="459"/>
                </a:cxn>
                <a:cxn ang="0">
                  <a:pos x="855" y="468"/>
                </a:cxn>
                <a:cxn ang="0">
                  <a:pos x="771" y="563"/>
                </a:cxn>
                <a:cxn ang="0">
                  <a:pos x="676" y="591"/>
                </a:cxn>
                <a:cxn ang="0">
                  <a:pos x="428" y="627"/>
                </a:cxn>
                <a:cxn ang="0">
                  <a:pos x="158" y="625"/>
                </a:cxn>
                <a:cxn ang="0">
                  <a:pos x="110" y="741"/>
                </a:cxn>
                <a:cxn ang="0">
                  <a:pos x="0" y="807"/>
                </a:cxn>
                <a:cxn ang="0">
                  <a:pos x="62" y="886"/>
                </a:cxn>
                <a:cxn ang="0">
                  <a:pos x="153" y="825"/>
                </a:cxn>
                <a:cxn ang="0">
                  <a:pos x="300" y="817"/>
                </a:cxn>
                <a:cxn ang="0">
                  <a:pos x="452" y="783"/>
                </a:cxn>
                <a:cxn ang="0">
                  <a:pos x="542" y="825"/>
                </a:cxn>
                <a:cxn ang="0">
                  <a:pos x="603" y="783"/>
                </a:cxn>
                <a:cxn ang="0">
                  <a:pos x="674" y="828"/>
                </a:cxn>
                <a:cxn ang="0">
                  <a:pos x="660" y="1018"/>
                </a:cxn>
                <a:cxn ang="0">
                  <a:pos x="593" y="1161"/>
                </a:cxn>
                <a:cxn ang="0">
                  <a:pos x="676" y="1345"/>
                </a:cxn>
                <a:cxn ang="0">
                  <a:pos x="629" y="1465"/>
                </a:cxn>
                <a:cxn ang="0">
                  <a:pos x="688" y="1596"/>
                </a:cxn>
                <a:cxn ang="0">
                  <a:pos x="708" y="1680"/>
                </a:cxn>
                <a:cxn ang="0">
                  <a:pos x="838" y="1788"/>
                </a:cxn>
                <a:cxn ang="0">
                  <a:pos x="991" y="1896"/>
                </a:cxn>
                <a:cxn ang="0">
                  <a:pos x="1038" y="1975"/>
                </a:cxn>
                <a:cxn ang="0">
                  <a:pos x="1216" y="2015"/>
                </a:cxn>
                <a:cxn ang="0">
                  <a:pos x="1373" y="1999"/>
                </a:cxn>
                <a:cxn ang="0">
                  <a:pos x="1539" y="2131"/>
                </a:cxn>
                <a:cxn ang="0">
                  <a:pos x="1605" y="2071"/>
                </a:cxn>
                <a:cxn ang="0">
                  <a:pos x="1735" y="2243"/>
                </a:cxn>
                <a:cxn ang="0">
                  <a:pos x="1999" y="2279"/>
                </a:cxn>
                <a:cxn ang="0">
                  <a:pos x="2090" y="2398"/>
                </a:cxn>
                <a:cxn ang="0">
                  <a:pos x="2184" y="2458"/>
                </a:cxn>
                <a:cxn ang="0">
                  <a:pos x="2460" y="2466"/>
                </a:cxn>
                <a:cxn ang="0">
                  <a:pos x="2645" y="2550"/>
                </a:cxn>
              </a:cxnLst>
              <a:rect l="0" t="0" r="r" b="b"/>
              <a:pathLst>
                <a:path w="3027" h="2550">
                  <a:moveTo>
                    <a:pt x="2645" y="2550"/>
                  </a:moveTo>
                  <a:lnTo>
                    <a:pt x="2684" y="2454"/>
                  </a:lnTo>
                  <a:lnTo>
                    <a:pt x="2779" y="2418"/>
                  </a:lnTo>
                  <a:lnTo>
                    <a:pt x="2858" y="2231"/>
                  </a:lnTo>
                  <a:lnTo>
                    <a:pt x="2956" y="2159"/>
                  </a:lnTo>
                  <a:lnTo>
                    <a:pt x="3027" y="2003"/>
                  </a:lnTo>
                  <a:lnTo>
                    <a:pt x="3015" y="1836"/>
                  </a:lnTo>
                  <a:lnTo>
                    <a:pt x="2944" y="1716"/>
                  </a:lnTo>
                  <a:lnTo>
                    <a:pt x="2921" y="1608"/>
                  </a:lnTo>
                  <a:lnTo>
                    <a:pt x="3015" y="1536"/>
                  </a:lnTo>
                  <a:lnTo>
                    <a:pt x="2988" y="1417"/>
                  </a:lnTo>
                  <a:lnTo>
                    <a:pt x="2858" y="1405"/>
                  </a:lnTo>
                  <a:lnTo>
                    <a:pt x="2775" y="1341"/>
                  </a:lnTo>
                  <a:lnTo>
                    <a:pt x="2539" y="1345"/>
                  </a:lnTo>
                  <a:lnTo>
                    <a:pt x="2318" y="1341"/>
                  </a:lnTo>
                  <a:lnTo>
                    <a:pt x="2291" y="962"/>
                  </a:lnTo>
                  <a:lnTo>
                    <a:pt x="2342" y="854"/>
                  </a:lnTo>
                  <a:lnTo>
                    <a:pt x="2271" y="591"/>
                  </a:lnTo>
                  <a:lnTo>
                    <a:pt x="2314" y="479"/>
                  </a:lnTo>
                  <a:lnTo>
                    <a:pt x="2318" y="360"/>
                  </a:lnTo>
                  <a:lnTo>
                    <a:pt x="2198" y="334"/>
                  </a:lnTo>
                  <a:lnTo>
                    <a:pt x="2102" y="394"/>
                  </a:lnTo>
                  <a:lnTo>
                    <a:pt x="1949" y="204"/>
                  </a:lnTo>
                  <a:lnTo>
                    <a:pt x="1824" y="114"/>
                  </a:lnTo>
                  <a:lnTo>
                    <a:pt x="1725" y="0"/>
                  </a:lnTo>
                  <a:lnTo>
                    <a:pt x="1484" y="16"/>
                  </a:lnTo>
                  <a:lnTo>
                    <a:pt x="1241" y="180"/>
                  </a:lnTo>
                  <a:lnTo>
                    <a:pt x="1244" y="297"/>
                  </a:lnTo>
                  <a:lnTo>
                    <a:pt x="1185" y="411"/>
                  </a:lnTo>
                  <a:lnTo>
                    <a:pt x="990" y="459"/>
                  </a:lnTo>
                  <a:lnTo>
                    <a:pt x="855" y="468"/>
                  </a:lnTo>
                  <a:lnTo>
                    <a:pt x="771" y="563"/>
                  </a:lnTo>
                  <a:lnTo>
                    <a:pt x="676" y="591"/>
                  </a:lnTo>
                  <a:lnTo>
                    <a:pt x="428" y="627"/>
                  </a:lnTo>
                  <a:lnTo>
                    <a:pt x="158" y="625"/>
                  </a:lnTo>
                  <a:lnTo>
                    <a:pt x="110" y="741"/>
                  </a:lnTo>
                  <a:lnTo>
                    <a:pt x="0" y="807"/>
                  </a:lnTo>
                  <a:lnTo>
                    <a:pt x="62" y="886"/>
                  </a:lnTo>
                  <a:lnTo>
                    <a:pt x="153" y="825"/>
                  </a:lnTo>
                  <a:lnTo>
                    <a:pt x="300" y="817"/>
                  </a:lnTo>
                  <a:lnTo>
                    <a:pt x="452" y="783"/>
                  </a:lnTo>
                  <a:lnTo>
                    <a:pt x="542" y="825"/>
                  </a:lnTo>
                  <a:lnTo>
                    <a:pt x="603" y="783"/>
                  </a:lnTo>
                  <a:lnTo>
                    <a:pt x="674" y="828"/>
                  </a:lnTo>
                  <a:lnTo>
                    <a:pt x="660" y="1018"/>
                  </a:lnTo>
                  <a:lnTo>
                    <a:pt x="593" y="1161"/>
                  </a:lnTo>
                  <a:lnTo>
                    <a:pt x="676" y="1345"/>
                  </a:lnTo>
                  <a:lnTo>
                    <a:pt x="629" y="1465"/>
                  </a:lnTo>
                  <a:lnTo>
                    <a:pt x="688" y="1596"/>
                  </a:lnTo>
                  <a:lnTo>
                    <a:pt x="708" y="1680"/>
                  </a:lnTo>
                  <a:lnTo>
                    <a:pt x="838" y="1788"/>
                  </a:lnTo>
                  <a:lnTo>
                    <a:pt x="991" y="1896"/>
                  </a:lnTo>
                  <a:lnTo>
                    <a:pt x="1038" y="1975"/>
                  </a:lnTo>
                  <a:lnTo>
                    <a:pt x="1216" y="2015"/>
                  </a:lnTo>
                  <a:lnTo>
                    <a:pt x="1373" y="1999"/>
                  </a:lnTo>
                  <a:lnTo>
                    <a:pt x="1539" y="2131"/>
                  </a:lnTo>
                  <a:lnTo>
                    <a:pt x="1605" y="2071"/>
                  </a:lnTo>
                  <a:lnTo>
                    <a:pt x="1735" y="2243"/>
                  </a:lnTo>
                  <a:lnTo>
                    <a:pt x="1999" y="2279"/>
                  </a:lnTo>
                  <a:lnTo>
                    <a:pt x="2090" y="2398"/>
                  </a:lnTo>
                  <a:lnTo>
                    <a:pt x="2184" y="2458"/>
                  </a:lnTo>
                  <a:lnTo>
                    <a:pt x="2460" y="2466"/>
                  </a:lnTo>
                  <a:lnTo>
                    <a:pt x="2645" y="2550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0" name="Freeform 24">
              <a:extLst>
                <a:ext uri="{FF2B5EF4-FFF2-40B4-BE49-F238E27FC236}">
                  <a16:creationId xmlns:a16="http://schemas.microsoft.com/office/drawing/2014/main" id="{41448576-3821-406C-AA17-7D66D101D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8512" y="1692002"/>
              <a:ext cx="942975" cy="515938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0" y="226"/>
                </a:cxn>
                <a:cxn ang="0">
                  <a:pos x="94" y="341"/>
                </a:cxn>
                <a:cxn ang="0">
                  <a:pos x="261" y="695"/>
                </a:cxn>
                <a:cxn ang="0">
                  <a:pos x="562" y="1078"/>
                </a:cxn>
                <a:cxn ang="0">
                  <a:pos x="445" y="1236"/>
                </a:cxn>
                <a:cxn ang="0">
                  <a:pos x="652" y="1266"/>
                </a:cxn>
                <a:cxn ang="0">
                  <a:pos x="828" y="1316"/>
                </a:cxn>
                <a:cxn ang="0">
                  <a:pos x="947" y="1415"/>
                </a:cxn>
                <a:cxn ang="0">
                  <a:pos x="1060" y="1585"/>
                </a:cxn>
                <a:cxn ang="0">
                  <a:pos x="1508" y="1565"/>
                </a:cxn>
                <a:cxn ang="0">
                  <a:pos x="1828" y="1284"/>
                </a:cxn>
                <a:cxn ang="0">
                  <a:pos x="1887" y="1435"/>
                </a:cxn>
                <a:cxn ang="0">
                  <a:pos x="1813" y="1570"/>
                </a:cxn>
                <a:cxn ang="0">
                  <a:pos x="1847" y="2049"/>
                </a:cxn>
                <a:cxn ang="0">
                  <a:pos x="2004" y="2164"/>
                </a:cxn>
                <a:cxn ang="0">
                  <a:pos x="2187" y="2089"/>
                </a:cxn>
                <a:cxn ang="0">
                  <a:pos x="2420" y="2085"/>
                </a:cxn>
                <a:cxn ang="0">
                  <a:pos x="2674" y="2094"/>
                </a:cxn>
                <a:cxn ang="0">
                  <a:pos x="2880" y="2199"/>
                </a:cxn>
                <a:cxn ang="0">
                  <a:pos x="3052" y="2164"/>
                </a:cxn>
                <a:cxn ang="0">
                  <a:pos x="3279" y="1939"/>
                </a:cxn>
                <a:cxn ang="0">
                  <a:pos x="3451" y="1944"/>
                </a:cxn>
                <a:cxn ang="0">
                  <a:pos x="3775" y="1705"/>
                </a:cxn>
                <a:cxn ang="0">
                  <a:pos x="3967" y="1540"/>
                </a:cxn>
                <a:cxn ang="0">
                  <a:pos x="3893" y="1435"/>
                </a:cxn>
                <a:cxn ang="0">
                  <a:pos x="3627" y="1346"/>
                </a:cxn>
                <a:cxn ang="0">
                  <a:pos x="2801" y="956"/>
                </a:cxn>
                <a:cxn ang="0">
                  <a:pos x="2299" y="718"/>
                </a:cxn>
                <a:cxn ang="0">
                  <a:pos x="2063" y="538"/>
                </a:cxn>
                <a:cxn ang="0">
                  <a:pos x="1611" y="448"/>
                </a:cxn>
                <a:cxn ang="0">
                  <a:pos x="1006" y="269"/>
                </a:cxn>
                <a:cxn ang="0">
                  <a:pos x="868" y="254"/>
                </a:cxn>
                <a:cxn ang="0">
                  <a:pos x="101" y="0"/>
                </a:cxn>
              </a:cxnLst>
              <a:rect l="0" t="0" r="r" b="b"/>
              <a:pathLst>
                <a:path w="3967" h="2199">
                  <a:moveTo>
                    <a:pt x="101" y="0"/>
                  </a:moveTo>
                  <a:lnTo>
                    <a:pt x="0" y="226"/>
                  </a:lnTo>
                  <a:lnTo>
                    <a:pt x="94" y="341"/>
                  </a:lnTo>
                  <a:lnTo>
                    <a:pt x="261" y="695"/>
                  </a:lnTo>
                  <a:lnTo>
                    <a:pt x="562" y="1078"/>
                  </a:lnTo>
                  <a:lnTo>
                    <a:pt x="445" y="1236"/>
                  </a:lnTo>
                  <a:lnTo>
                    <a:pt x="652" y="1266"/>
                  </a:lnTo>
                  <a:lnTo>
                    <a:pt x="828" y="1316"/>
                  </a:lnTo>
                  <a:lnTo>
                    <a:pt x="947" y="1415"/>
                  </a:lnTo>
                  <a:lnTo>
                    <a:pt x="1060" y="1585"/>
                  </a:lnTo>
                  <a:lnTo>
                    <a:pt x="1508" y="1565"/>
                  </a:lnTo>
                  <a:lnTo>
                    <a:pt x="1828" y="1284"/>
                  </a:lnTo>
                  <a:lnTo>
                    <a:pt x="1887" y="1435"/>
                  </a:lnTo>
                  <a:lnTo>
                    <a:pt x="1813" y="1570"/>
                  </a:lnTo>
                  <a:lnTo>
                    <a:pt x="1847" y="2049"/>
                  </a:lnTo>
                  <a:lnTo>
                    <a:pt x="2004" y="2164"/>
                  </a:lnTo>
                  <a:lnTo>
                    <a:pt x="2187" y="2089"/>
                  </a:lnTo>
                  <a:lnTo>
                    <a:pt x="2420" y="2085"/>
                  </a:lnTo>
                  <a:lnTo>
                    <a:pt x="2674" y="2094"/>
                  </a:lnTo>
                  <a:lnTo>
                    <a:pt x="2880" y="2199"/>
                  </a:lnTo>
                  <a:lnTo>
                    <a:pt x="3052" y="2164"/>
                  </a:lnTo>
                  <a:lnTo>
                    <a:pt x="3279" y="1939"/>
                  </a:lnTo>
                  <a:lnTo>
                    <a:pt x="3451" y="1944"/>
                  </a:lnTo>
                  <a:lnTo>
                    <a:pt x="3775" y="1705"/>
                  </a:lnTo>
                  <a:lnTo>
                    <a:pt x="3967" y="1540"/>
                  </a:lnTo>
                  <a:lnTo>
                    <a:pt x="3893" y="1435"/>
                  </a:lnTo>
                  <a:lnTo>
                    <a:pt x="3627" y="1346"/>
                  </a:lnTo>
                  <a:lnTo>
                    <a:pt x="2801" y="956"/>
                  </a:lnTo>
                  <a:lnTo>
                    <a:pt x="2299" y="718"/>
                  </a:lnTo>
                  <a:lnTo>
                    <a:pt x="2063" y="538"/>
                  </a:lnTo>
                  <a:lnTo>
                    <a:pt x="1611" y="448"/>
                  </a:lnTo>
                  <a:lnTo>
                    <a:pt x="1006" y="269"/>
                  </a:lnTo>
                  <a:lnTo>
                    <a:pt x="868" y="25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1" name="Freeform 25">
              <a:extLst>
                <a:ext uri="{FF2B5EF4-FFF2-40B4-BE49-F238E27FC236}">
                  <a16:creationId xmlns:a16="http://schemas.microsoft.com/office/drawing/2014/main" id="{B1FB8144-4401-430E-BA51-199A2270C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2324" y="475977"/>
              <a:ext cx="2268538" cy="1554163"/>
            </a:xfrm>
            <a:custGeom>
              <a:avLst/>
              <a:gdLst/>
              <a:ahLst/>
              <a:cxnLst>
                <a:cxn ang="0">
                  <a:pos x="2374" y="189"/>
                </a:cxn>
                <a:cxn ang="0">
                  <a:pos x="1961" y="208"/>
                </a:cxn>
                <a:cxn ang="0">
                  <a:pos x="1713" y="304"/>
                </a:cxn>
                <a:cxn ang="0">
                  <a:pos x="1799" y="512"/>
                </a:cxn>
                <a:cxn ang="0">
                  <a:pos x="2008" y="572"/>
                </a:cxn>
                <a:cxn ang="0">
                  <a:pos x="1941" y="691"/>
                </a:cxn>
                <a:cxn ang="0">
                  <a:pos x="1729" y="715"/>
                </a:cxn>
                <a:cxn ang="0">
                  <a:pos x="1599" y="927"/>
                </a:cxn>
                <a:cxn ang="0">
                  <a:pos x="1811" y="1206"/>
                </a:cxn>
                <a:cxn ang="0">
                  <a:pos x="1902" y="1453"/>
                </a:cxn>
                <a:cxn ang="0">
                  <a:pos x="1878" y="1693"/>
                </a:cxn>
                <a:cxn ang="0">
                  <a:pos x="1559" y="2918"/>
                </a:cxn>
                <a:cxn ang="0">
                  <a:pos x="1288" y="2822"/>
                </a:cxn>
                <a:cxn ang="0">
                  <a:pos x="1087" y="2938"/>
                </a:cxn>
                <a:cxn ang="0">
                  <a:pos x="366" y="3281"/>
                </a:cxn>
                <a:cxn ang="0">
                  <a:pos x="240" y="3612"/>
                </a:cxn>
                <a:cxn ang="0">
                  <a:pos x="276" y="3852"/>
                </a:cxn>
                <a:cxn ang="0">
                  <a:pos x="12" y="4039"/>
                </a:cxn>
                <a:cxn ang="0">
                  <a:pos x="619" y="4356"/>
                </a:cxn>
                <a:cxn ang="0">
                  <a:pos x="1215" y="4512"/>
                </a:cxn>
                <a:cxn ang="0">
                  <a:pos x="1764" y="4729"/>
                </a:cxn>
                <a:cxn ang="0">
                  <a:pos x="3036" y="5300"/>
                </a:cxn>
                <a:cxn ang="0">
                  <a:pos x="3193" y="5120"/>
                </a:cxn>
                <a:cxn ang="0">
                  <a:pos x="3708" y="5085"/>
                </a:cxn>
                <a:cxn ang="0">
                  <a:pos x="3890" y="4961"/>
                </a:cxn>
                <a:cxn ang="0">
                  <a:pos x="4221" y="4905"/>
                </a:cxn>
                <a:cxn ang="0">
                  <a:pos x="4280" y="4674"/>
                </a:cxn>
                <a:cxn ang="0">
                  <a:pos x="4761" y="4494"/>
                </a:cxn>
                <a:cxn ang="0">
                  <a:pos x="4989" y="4701"/>
                </a:cxn>
                <a:cxn ang="0">
                  <a:pos x="5233" y="4829"/>
                </a:cxn>
                <a:cxn ang="0">
                  <a:pos x="6674" y="4853"/>
                </a:cxn>
                <a:cxn ang="0">
                  <a:pos x="6796" y="4123"/>
                </a:cxn>
                <a:cxn ang="0">
                  <a:pos x="7635" y="2040"/>
                </a:cxn>
                <a:cxn ang="0">
                  <a:pos x="7099" y="1661"/>
                </a:cxn>
                <a:cxn ang="0">
                  <a:pos x="6621" y="1291"/>
                </a:cxn>
                <a:cxn ang="0">
                  <a:pos x="6548" y="951"/>
                </a:cxn>
                <a:cxn ang="0">
                  <a:pos x="6300" y="871"/>
                </a:cxn>
                <a:cxn ang="0">
                  <a:pos x="5970" y="955"/>
                </a:cxn>
                <a:cxn ang="0">
                  <a:pos x="5895" y="1240"/>
                </a:cxn>
                <a:cxn ang="0">
                  <a:pos x="5745" y="1327"/>
                </a:cxn>
                <a:cxn ang="0">
                  <a:pos x="5473" y="1190"/>
                </a:cxn>
                <a:cxn ang="0">
                  <a:pos x="5341" y="1467"/>
                </a:cxn>
                <a:cxn ang="0">
                  <a:pos x="5208" y="1576"/>
                </a:cxn>
                <a:cxn ang="0">
                  <a:pos x="4954" y="1338"/>
                </a:cxn>
                <a:cxn ang="0">
                  <a:pos x="5013" y="1137"/>
                </a:cxn>
                <a:cxn ang="0">
                  <a:pos x="4953" y="577"/>
                </a:cxn>
                <a:cxn ang="0">
                  <a:pos x="4822" y="258"/>
                </a:cxn>
                <a:cxn ang="0">
                  <a:pos x="4678" y="69"/>
                </a:cxn>
                <a:cxn ang="0">
                  <a:pos x="4381" y="78"/>
                </a:cxn>
                <a:cxn ang="0">
                  <a:pos x="4246" y="237"/>
                </a:cxn>
                <a:cxn ang="0">
                  <a:pos x="4040" y="352"/>
                </a:cxn>
                <a:cxn ang="0">
                  <a:pos x="3607" y="687"/>
                </a:cxn>
                <a:cxn ang="0">
                  <a:pos x="3497" y="536"/>
                </a:cxn>
                <a:cxn ang="0">
                  <a:pos x="3012" y="416"/>
                </a:cxn>
                <a:cxn ang="0">
                  <a:pos x="2922" y="256"/>
                </a:cxn>
                <a:cxn ang="0">
                  <a:pos x="2804" y="9"/>
                </a:cxn>
                <a:cxn ang="0">
                  <a:pos x="2551" y="208"/>
                </a:cxn>
              </a:cxnLst>
              <a:rect l="0" t="0" r="r" b="b"/>
              <a:pathLst>
                <a:path w="7635" h="5300">
                  <a:moveTo>
                    <a:pt x="2422" y="79"/>
                  </a:moveTo>
                  <a:lnTo>
                    <a:pt x="2374" y="189"/>
                  </a:lnTo>
                  <a:lnTo>
                    <a:pt x="2143" y="225"/>
                  </a:lnTo>
                  <a:lnTo>
                    <a:pt x="1961" y="208"/>
                  </a:lnTo>
                  <a:lnTo>
                    <a:pt x="1744" y="210"/>
                  </a:lnTo>
                  <a:lnTo>
                    <a:pt x="1713" y="304"/>
                  </a:lnTo>
                  <a:lnTo>
                    <a:pt x="1717" y="464"/>
                  </a:lnTo>
                  <a:lnTo>
                    <a:pt x="1799" y="512"/>
                  </a:lnTo>
                  <a:lnTo>
                    <a:pt x="1961" y="508"/>
                  </a:lnTo>
                  <a:lnTo>
                    <a:pt x="2008" y="572"/>
                  </a:lnTo>
                  <a:lnTo>
                    <a:pt x="2024" y="651"/>
                  </a:lnTo>
                  <a:lnTo>
                    <a:pt x="1941" y="691"/>
                  </a:lnTo>
                  <a:lnTo>
                    <a:pt x="1859" y="663"/>
                  </a:lnTo>
                  <a:lnTo>
                    <a:pt x="1729" y="715"/>
                  </a:lnTo>
                  <a:lnTo>
                    <a:pt x="1610" y="735"/>
                  </a:lnTo>
                  <a:lnTo>
                    <a:pt x="1599" y="927"/>
                  </a:lnTo>
                  <a:lnTo>
                    <a:pt x="1618" y="1106"/>
                  </a:lnTo>
                  <a:lnTo>
                    <a:pt x="1811" y="1206"/>
                  </a:lnTo>
                  <a:lnTo>
                    <a:pt x="1819" y="1338"/>
                  </a:lnTo>
                  <a:lnTo>
                    <a:pt x="1902" y="1453"/>
                  </a:lnTo>
                  <a:lnTo>
                    <a:pt x="1914" y="1561"/>
                  </a:lnTo>
                  <a:lnTo>
                    <a:pt x="1878" y="1693"/>
                  </a:lnTo>
                  <a:lnTo>
                    <a:pt x="1666" y="2842"/>
                  </a:lnTo>
                  <a:lnTo>
                    <a:pt x="1559" y="2918"/>
                  </a:lnTo>
                  <a:lnTo>
                    <a:pt x="1500" y="2810"/>
                  </a:lnTo>
                  <a:lnTo>
                    <a:pt x="1288" y="2822"/>
                  </a:lnTo>
                  <a:lnTo>
                    <a:pt x="1217" y="2902"/>
                  </a:lnTo>
                  <a:lnTo>
                    <a:pt x="1087" y="2938"/>
                  </a:lnTo>
                  <a:lnTo>
                    <a:pt x="803" y="2974"/>
                  </a:lnTo>
                  <a:lnTo>
                    <a:pt x="366" y="3281"/>
                  </a:lnTo>
                  <a:lnTo>
                    <a:pt x="347" y="3480"/>
                  </a:lnTo>
                  <a:lnTo>
                    <a:pt x="240" y="3612"/>
                  </a:lnTo>
                  <a:lnTo>
                    <a:pt x="236" y="3732"/>
                  </a:lnTo>
                  <a:lnTo>
                    <a:pt x="276" y="3852"/>
                  </a:lnTo>
                  <a:lnTo>
                    <a:pt x="122" y="3931"/>
                  </a:lnTo>
                  <a:lnTo>
                    <a:pt x="12" y="4039"/>
                  </a:lnTo>
                  <a:lnTo>
                    <a:pt x="0" y="4151"/>
                  </a:lnTo>
                  <a:lnTo>
                    <a:pt x="619" y="4356"/>
                  </a:lnTo>
                  <a:lnTo>
                    <a:pt x="732" y="4369"/>
                  </a:lnTo>
                  <a:lnTo>
                    <a:pt x="1215" y="4512"/>
                  </a:lnTo>
                  <a:lnTo>
                    <a:pt x="1573" y="4584"/>
                  </a:lnTo>
                  <a:lnTo>
                    <a:pt x="1764" y="4729"/>
                  </a:lnTo>
                  <a:lnTo>
                    <a:pt x="2839" y="5236"/>
                  </a:lnTo>
                  <a:lnTo>
                    <a:pt x="3036" y="5300"/>
                  </a:lnTo>
                  <a:lnTo>
                    <a:pt x="3146" y="5236"/>
                  </a:lnTo>
                  <a:lnTo>
                    <a:pt x="3193" y="5120"/>
                  </a:lnTo>
                  <a:lnTo>
                    <a:pt x="3477" y="5120"/>
                  </a:lnTo>
                  <a:lnTo>
                    <a:pt x="3708" y="5085"/>
                  </a:lnTo>
                  <a:lnTo>
                    <a:pt x="3810" y="5058"/>
                  </a:lnTo>
                  <a:lnTo>
                    <a:pt x="3890" y="4961"/>
                  </a:lnTo>
                  <a:lnTo>
                    <a:pt x="4020" y="4953"/>
                  </a:lnTo>
                  <a:lnTo>
                    <a:pt x="4221" y="4905"/>
                  </a:lnTo>
                  <a:lnTo>
                    <a:pt x="4280" y="4793"/>
                  </a:lnTo>
                  <a:lnTo>
                    <a:pt x="4280" y="4674"/>
                  </a:lnTo>
                  <a:lnTo>
                    <a:pt x="4524" y="4510"/>
                  </a:lnTo>
                  <a:lnTo>
                    <a:pt x="4761" y="4494"/>
                  </a:lnTo>
                  <a:lnTo>
                    <a:pt x="4867" y="4614"/>
                  </a:lnTo>
                  <a:lnTo>
                    <a:pt x="4989" y="4701"/>
                  </a:lnTo>
                  <a:lnTo>
                    <a:pt x="5139" y="4889"/>
                  </a:lnTo>
                  <a:lnTo>
                    <a:pt x="5233" y="4829"/>
                  </a:lnTo>
                  <a:lnTo>
                    <a:pt x="5363" y="4857"/>
                  </a:lnTo>
                  <a:lnTo>
                    <a:pt x="6674" y="4853"/>
                  </a:lnTo>
                  <a:lnTo>
                    <a:pt x="6808" y="4235"/>
                  </a:lnTo>
                  <a:lnTo>
                    <a:pt x="6796" y="4123"/>
                  </a:lnTo>
                  <a:lnTo>
                    <a:pt x="6698" y="4015"/>
                  </a:lnTo>
                  <a:lnTo>
                    <a:pt x="7635" y="2040"/>
                  </a:lnTo>
                  <a:lnTo>
                    <a:pt x="7348" y="1777"/>
                  </a:lnTo>
                  <a:lnTo>
                    <a:pt x="7099" y="1661"/>
                  </a:lnTo>
                  <a:lnTo>
                    <a:pt x="6863" y="1541"/>
                  </a:lnTo>
                  <a:lnTo>
                    <a:pt x="6621" y="1291"/>
                  </a:lnTo>
                  <a:lnTo>
                    <a:pt x="6521" y="1046"/>
                  </a:lnTo>
                  <a:lnTo>
                    <a:pt x="6548" y="951"/>
                  </a:lnTo>
                  <a:lnTo>
                    <a:pt x="6531" y="853"/>
                  </a:lnTo>
                  <a:lnTo>
                    <a:pt x="6300" y="871"/>
                  </a:lnTo>
                  <a:lnTo>
                    <a:pt x="6085" y="859"/>
                  </a:lnTo>
                  <a:lnTo>
                    <a:pt x="5970" y="955"/>
                  </a:lnTo>
                  <a:lnTo>
                    <a:pt x="5908" y="1093"/>
                  </a:lnTo>
                  <a:lnTo>
                    <a:pt x="5895" y="1240"/>
                  </a:lnTo>
                  <a:lnTo>
                    <a:pt x="5839" y="1334"/>
                  </a:lnTo>
                  <a:lnTo>
                    <a:pt x="5745" y="1327"/>
                  </a:lnTo>
                  <a:lnTo>
                    <a:pt x="5601" y="1194"/>
                  </a:lnTo>
                  <a:lnTo>
                    <a:pt x="5473" y="1190"/>
                  </a:lnTo>
                  <a:lnTo>
                    <a:pt x="5352" y="1332"/>
                  </a:lnTo>
                  <a:lnTo>
                    <a:pt x="5341" y="1467"/>
                  </a:lnTo>
                  <a:lnTo>
                    <a:pt x="5329" y="1585"/>
                  </a:lnTo>
                  <a:lnTo>
                    <a:pt x="5208" y="1576"/>
                  </a:lnTo>
                  <a:lnTo>
                    <a:pt x="5131" y="1447"/>
                  </a:lnTo>
                  <a:lnTo>
                    <a:pt x="4954" y="1338"/>
                  </a:lnTo>
                  <a:lnTo>
                    <a:pt x="5025" y="1237"/>
                  </a:lnTo>
                  <a:lnTo>
                    <a:pt x="5013" y="1137"/>
                  </a:lnTo>
                  <a:lnTo>
                    <a:pt x="4920" y="999"/>
                  </a:lnTo>
                  <a:lnTo>
                    <a:pt x="4953" y="577"/>
                  </a:lnTo>
                  <a:lnTo>
                    <a:pt x="4914" y="416"/>
                  </a:lnTo>
                  <a:lnTo>
                    <a:pt x="4822" y="258"/>
                  </a:lnTo>
                  <a:lnTo>
                    <a:pt x="4834" y="129"/>
                  </a:lnTo>
                  <a:lnTo>
                    <a:pt x="4678" y="69"/>
                  </a:lnTo>
                  <a:lnTo>
                    <a:pt x="4560" y="0"/>
                  </a:lnTo>
                  <a:lnTo>
                    <a:pt x="4381" y="78"/>
                  </a:lnTo>
                  <a:lnTo>
                    <a:pt x="4290" y="91"/>
                  </a:lnTo>
                  <a:lnTo>
                    <a:pt x="4246" y="237"/>
                  </a:lnTo>
                  <a:lnTo>
                    <a:pt x="4134" y="340"/>
                  </a:lnTo>
                  <a:lnTo>
                    <a:pt x="4040" y="352"/>
                  </a:lnTo>
                  <a:lnTo>
                    <a:pt x="3890" y="424"/>
                  </a:lnTo>
                  <a:lnTo>
                    <a:pt x="3607" y="687"/>
                  </a:lnTo>
                  <a:lnTo>
                    <a:pt x="3579" y="568"/>
                  </a:lnTo>
                  <a:lnTo>
                    <a:pt x="3497" y="536"/>
                  </a:lnTo>
                  <a:lnTo>
                    <a:pt x="3272" y="643"/>
                  </a:lnTo>
                  <a:lnTo>
                    <a:pt x="3012" y="416"/>
                  </a:lnTo>
                  <a:lnTo>
                    <a:pt x="2898" y="416"/>
                  </a:lnTo>
                  <a:lnTo>
                    <a:pt x="2922" y="256"/>
                  </a:lnTo>
                  <a:lnTo>
                    <a:pt x="2847" y="177"/>
                  </a:lnTo>
                  <a:lnTo>
                    <a:pt x="2804" y="9"/>
                  </a:lnTo>
                  <a:lnTo>
                    <a:pt x="2647" y="91"/>
                  </a:lnTo>
                  <a:lnTo>
                    <a:pt x="2551" y="208"/>
                  </a:lnTo>
                  <a:lnTo>
                    <a:pt x="2422" y="79"/>
                  </a:lnTo>
                  <a:close/>
                </a:path>
              </a:pathLst>
            </a:custGeom>
            <a:solidFill>
              <a:srgbClr val="D9D9D9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2" name="Freeform 26">
              <a:extLst>
                <a:ext uri="{FF2B5EF4-FFF2-40B4-BE49-F238E27FC236}">
                  <a16:creationId xmlns:a16="http://schemas.microsoft.com/office/drawing/2014/main" id="{39C85A06-032E-4A8E-A6CF-AB023D57D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299" y="1688827"/>
              <a:ext cx="1473200" cy="1420813"/>
            </a:xfrm>
            <a:custGeom>
              <a:avLst/>
              <a:gdLst/>
              <a:ahLst/>
              <a:cxnLst>
                <a:cxn ang="0">
                  <a:pos x="492" y="2993"/>
                </a:cxn>
                <a:cxn ang="0">
                  <a:pos x="551" y="3304"/>
                </a:cxn>
                <a:cxn ang="0">
                  <a:pos x="440" y="3532"/>
                </a:cxn>
                <a:cxn ang="0">
                  <a:pos x="578" y="3998"/>
                </a:cxn>
                <a:cxn ang="0">
                  <a:pos x="1319" y="4223"/>
                </a:cxn>
                <a:cxn ang="0">
                  <a:pos x="1453" y="4569"/>
                </a:cxn>
                <a:cxn ang="0">
                  <a:pos x="1626" y="4700"/>
                </a:cxn>
                <a:cxn ang="0">
                  <a:pos x="1880" y="4700"/>
                </a:cxn>
                <a:cxn ang="0">
                  <a:pos x="2126" y="4523"/>
                </a:cxn>
                <a:cxn ang="0">
                  <a:pos x="2410" y="4477"/>
                </a:cxn>
                <a:cxn ang="0">
                  <a:pos x="2693" y="4700"/>
                </a:cxn>
                <a:cxn ang="0">
                  <a:pos x="2961" y="4597"/>
                </a:cxn>
                <a:cxn ang="0">
                  <a:pos x="3177" y="4617"/>
                </a:cxn>
                <a:cxn ang="0">
                  <a:pos x="3320" y="4561"/>
                </a:cxn>
                <a:cxn ang="0">
                  <a:pos x="3209" y="4760"/>
                </a:cxn>
                <a:cxn ang="0">
                  <a:pos x="3425" y="4832"/>
                </a:cxn>
                <a:cxn ang="0">
                  <a:pos x="3544" y="4641"/>
                </a:cxn>
                <a:cxn ang="0">
                  <a:pos x="3610" y="4429"/>
                </a:cxn>
                <a:cxn ang="0">
                  <a:pos x="3752" y="4245"/>
                </a:cxn>
                <a:cxn ang="0">
                  <a:pos x="3953" y="3862"/>
                </a:cxn>
                <a:cxn ang="0">
                  <a:pos x="4213" y="3695"/>
                </a:cxn>
                <a:cxn ang="0">
                  <a:pos x="4453" y="3483"/>
                </a:cxn>
                <a:cxn ang="0">
                  <a:pos x="4544" y="3184"/>
                </a:cxn>
                <a:cxn ang="0">
                  <a:pos x="4626" y="2969"/>
                </a:cxn>
                <a:cxn ang="0">
                  <a:pos x="4796" y="2574"/>
                </a:cxn>
                <a:cxn ang="0">
                  <a:pos x="4744" y="2346"/>
                </a:cxn>
                <a:cxn ang="0">
                  <a:pos x="4851" y="1415"/>
                </a:cxn>
                <a:cxn ang="0">
                  <a:pos x="2725" y="1073"/>
                </a:cxn>
                <a:cxn ang="0">
                  <a:pos x="1937" y="834"/>
                </a:cxn>
                <a:cxn ang="0">
                  <a:pos x="1732" y="491"/>
                </a:cxn>
                <a:cxn ang="0">
                  <a:pos x="1496" y="0"/>
                </a:cxn>
                <a:cxn ang="0">
                  <a:pos x="1370" y="714"/>
                </a:cxn>
                <a:cxn ang="0">
                  <a:pos x="42" y="833"/>
                </a:cxn>
                <a:cxn ang="0">
                  <a:pos x="71" y="1211"/>
                </a:cxn>
                <a:cxn ang="0">
                  <a:pos x="47" y="1696"/>
                </a:cxn>
                <a:cxn ang="0">
                  <a:pos x="506" y="1697"/>
                </a:cxn>
                <a:cxn ang="0">
                  <a:pos x="719" y="1774"/>
                </a:cxn>
                <a:cxn ang="0">
                  <a:pos x="651" y="1964"/>
                </a:cxn>
                <a:cxn ang="0">
                  <a:pos x="744" y="2192"/>
                </a:cxn>
                <a:cxn ang="0">
                  <a:pos x="684" y="2516"/>
                </a:cxn>
                <a:cxn ang="0">
                  <a:pos x="508" y="2773"/>
                </a:cxn>
                <a:cxn ang="0">
                  <a:pos x="375" y="2906"/>
                </a:cxn>
              </a:cxnLst>
              <a:rect l="0" t="0" r="r" b="b"/>
              <a:pathLst>
                <a:path w="4961" h="4846">
                  <a:moveTo>
                    <a:pt x="375" y="2906"/>
                  </a:moveTo>
                  <a:lnTo>
                    <a:pt x="492" y="2993"/>
                  </a:lnTo>
                  <a:lnTo>
                    <a:pt x="473" y="3110"/>
                  </a:lnTo>
                  <a:lnTo>
                    <a:pt x="551" y="3304"/>
                  </a:lnTo>
                  <a:lnTo>
                    <a:pt x="563" y="3514"/>
                  </a:lnTo>
                  <a:lnTo>
                    <a:pt x="440" y="3532"/>
                  </a:lnTo>
                  <a:lnTo>
                    <a:pt x="552" y="3677"/>
                  </a:lnTo>
                  <a:lnTo>
                    <a:pt x="578" y="3998"/>
                  </a:lnTo>
                  <a:lnTo>
                    <a:pt x="1401" y="4058"/>
                  </a:lnTo>
                  <a:lnTo>
                    <a:pt x="1319" y="4223"/>
                  </a:lnTo>
                  <a:lnTo>
                    <a:pt x="1343" y="4453"/>
                  </a:lnTo>
                  <a:lnTo>
                    <a:pt x="1453" y="4569"/>
                  </a:lnTo>
                  <a:lnTo>
                    <a:pt x="1581" y="4580"/>
                  </a:lnTo>
                  <a:lnTo>
                    <a:pt x="1626" y="4700"/>
                  </a:lnTo>
                  <a:lnTo>
                    <a:pt x="1739" y="4741"/>
                  </a:lnTo>
                  <a:lnTo>
                    <a:pt x="1880" y="4700"/>
                  </a:lnTo>
                  <a:lnTo>
                    <a:pt x="2007" y="4525"/>
                  </a:lnTo>
                  <a:lnTo>
                    <a:pt x="2126" y="4523"/>
                  </a:lnTo>
                  <a:lnTo>
                    <a:pt x="2256" y="4461"/>
                  </a:lnTo>
                  <a:lnTo>
                    <a:pt x="2410" y="4477"/>
                  </a:lnTo>
                  <a:lnTo>
                    <a:pt x="2516" y="4549"/>
                  </a:lnTo>
                  <a:lnTo>
                    <a:pt x="2693" y="4700"/>
                  </a:lnTo>
                  <a:lnTo>
                    <a:pt x="2843" y="4644"/>
                  </a:lnTo>
                  <a:lnTo>
                    <a:pt x="2961" y="4597"/>
                  </a:lnTo>
                  <a:lnTo>
                    <a:pt x="3067" y="4644"/>
                  </a:lnTo>
                  <a:lnTo>
                    <a:pt x="3177" y="4617"/>
                  </a:lnTo>
                  <a:lnTo>
                    <a:pt x="3284" y="4497"/>
                  </a:lnTo>
                  <a:lnTo>
                    <a:pt x="3320" y="4561"/>
                  </a:lnTo>
                  <a:lnTo>
                    <a:pt x="3293" y="4649"/>
                  </a:lnTo>
                  <a:lnTo>
                    <a:pt x="3209" y="4760"/>
                  </a:lnTo>
                  <a:lnTo>
                    <a:pt x="3272" y="4846"/>
                  </a:lnTo>
                  <a:lnTo>
                    <a:pt x="3425" y="4832"/>
                  </a:lnTo>
                  <a:lnTo>
                    <a:pt x="3553" y="4791"/>
                  </a:lnTo>
                  <a:lnTo>
                    <a:pt x="3544" y="4641"/>
                  </a:lnTo>
                  <a:lnTo>
                    <a:pt x="3551" y="4513"/>
                  </a:lnTo>
                  <a:lnTo>
                    <a:pt x="3610" y="4429"/>
                  </a:lnTo>
                  <a:lnTo>
                    <a:pt x="3614" y="4305"/>
                  </a:lnTo>
                  <a:lnTo>
                    <a:pt x="3752" y="4245"/>
                  </a:lnTo>
                  <a:lnTo>
                    <a:pt x="3823" y="4106"/>
                  </a:lnTo>
                  <a:lnTo>
                    <a:pt x="3953" y="3862"/>
                  </a:lnTo>
                  <a:lnTo>
                    <a:pt x="4099" y="3827"/>
                  </a:lnTo>
                  <a:lnTo>
                    <a:pt x="4213" y="3695"/>
                  </a:lnTo>
                  <a:lnTo>
                    <a:pt x="4288" y="3527"/>
                  </a:lnTo>
                  <a:lnTo>
                    <a:pt x="4453" y="3483"/>
                  </a:lnTo>
                  <a:lnTo>
                    <a:pt x="4536" y="3336"/>
                  </a:lnTo>
                  <a:lnTo>
                    <a:pt x="4544" y="3184"/>
                  </a:lnTo>
                  <a:lnTo>
                    <a:pt x="4618" y="3084"/>
                  </a:lnTo>
                  <a:lnTo>
                    <a:pt x="4626" y="2969"/>
                  </a:lnTo>
                  <a:lnTo>
                    <a:pt x="4725" y="2713"/>
                  </a:lnTo>
                  <a:lnTo>
                    <a:pt x="4796" y="2574"/>
                  </a:lnTo>
                  <a:lnTo>
                    <a:pt x="4701" y="2490"/>
                  </a:lnTo>
                  <a:lnTo>
                    <a:pt x="4744" y="2346"/>
                  </a:lnTo>
                  <a:lnTo>
                    <a:pt x="4709" y="1923"/>
                  </a:lnTo>
                  <a:lnTo>
                    <a:pt x="4851" y="1415"/>
                  </a:lnTo>
                  <a:lnTo>
                    <a:pt x="4961" y="1221"/>
                  </a:lnTo>
                  <a:lnTo>
                    <a:pt x="2725" y="1073"/>
                  </a:lnTo>
                  <a:lnTo>
                    <a:pt x="2126" y="1006"/>
                  </a:lnTo>
                  <a:lnTo>
                    <a:pt x="1937" y="834"/>
                  </a:lnTo>
                  <a:lnTo>
                    <a:pt x="1724" y="654"/>
                  </a:lnTo>
                  <a:lnTo>
                    <a:pt x="1732" y="491"/>
                  </a:lnTo>
                  <a:lnTo>
                    <a:pt x="1650" y="247"/>
                  </a:lnTo>
                  <a:lnTo>
                    <a:pt x="1496" y="0"/>
                  </a:lnTo>
                  <a:lnTo>
                    <a:pt x="1496" y="92"/>
                  </a:lnTo>
                  <a:lnTo>
                    <a:pt x="1370" y="714"/>
                  </a:lnTo>
                  <a:lnTo>
                    <a:pt x="45" y="718"/>
                  </a:lnTo>
                  <a:lnTo>
                    <a:pt x="42" y="833"/>
                  </a:lnTo>
                  <a:lnTo>
                    <a:pt x="0" y="947"/>
                  </a:lnTo>
                  <a:lnTo>
                    <a:pt x="71" y="1211"/>
                  </a:lnTo>
                  <a:lnTo>
                    <a:pt x="20" y="1317"/>
                  </a:lnTo>
                  <a:lnTo>
                    <a:pt x="47" y="1696"/>
                  </a:lnTo>
                  <a:lnTo>
                    <a:pt x="272" y="1699"/>
                  </a:lnTo>
                  <a:lnTo>
                    <a:pt x="506" y="1697"/>
                  </a:lnTo>
                  <a:lnTo>
                    <a:pt x="585" y="1759"/>
                  </a:lnTo>
                  <a:lnTo>
                    <a:pt x="719" y="1774"/>
                  </a:lnTo>
                  <a:lnTo>
                    <a:pt x="743" y="1891"/>
                  </a:lnTo>
                  <a:lnTo>
                    <a:pt x="651" y="1964"/>
                  </a:lnTo>
                  <a:lnTo>
                    <a:pt x="672" y="2072"/>
                  </a:lnTo>
                  <a:lnTo>
                    <a:pt x="744" y="2192"/>
                  </a:lnTo>
                  <a:lnTo>
                    <a:pt x="756" y="2359"/>
                  </a:lnTo>
                  <a:lnTo>
                    <a:pt x="684" y="2516"/>
                  </a:lnTo>
                  <a:lnTo>
                    <a:pt x="587" y="2584"/>
                  </a:lnTo>
                  <a:lnTo>
                    <a:pt x="508" y="2773"/>
                  </a:lnTo>
                  <a:lnTo>
                    <a:pt x="410" y="2812"/>
                  </a:lnTo>
                  <a:lnTo>
                    <a:pt x="375" y="2906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3" name="Freeform 27">
              <a:extLst>
                <a:ext uri="{FF2B5EF4-FFF2-40B4-BE49-F238E27FC236}">
                  <a16:creationId xmlns:a16="http://schemas.microsoft.com/office/drawing/2014/main" id="{9D563466-5C2C-48C9-B76B-8BA5EF7D1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7962" y="417240"/>
              <a:ext cx="1676400" cy="1630362"/>
            </a:xfrm>
            <a:custGeom>
              <a:avLst/>
              <a:gdLst/>
              <a:ahLst/>
              <a:cxnLst>
                <a:cxn ang="0">
                  <a:pos x="0" y="883"/>
                </a:cxn>
                <a:cxn ang="0">
                  <a:pos x="147" y="793"/>
                </a:cxn>
                <a:cxn ang="0">
                  <a:pos x="364" y="584"/>
                </a:cxn>
                <a:cxn ang="0">
                  <a:pos x="615" y="539"/>
                </a:cxn>
                <a:cxn ang="0">
                  <a:pos x="911" y="379"/>
                </a:cxn>
                <a:cxn ang="0">
                  <a:pos x="1176" y="419"/>
                </a:cxn>
                <a:cxn ang="0">
                  <a:pos x="1654" y="449"/>
                </a:cxn>
                <a:cxn ang="0">
                  <a:pos x="1595" y="200"/>
                </a:cxn>
                <a:cxn ang="0">
                  <a:pos x="1816" y="125"/>
                </a:cxn>
                <a:cxn ang="0">
                  <a:pos x="2166" y="0"/>
                </a:cxn>
                <a:cxn ang="0">
                  <a:pos x="2334" y="464"/>
                </a:cxn>
                <a:cxn ang="0">
                  <a:pos x="2672" y="544"/>
                </a:cxn>
                <a:cxn ang="0">
                  <a:pos x="3066" y="778"/>
                </a:cxn>
                <a:cxn ang="0">
                  <a:pos x="3233" y="1063"/>
                </a:cxn>
                <a:cxn ang="0">
                  <a:pos x="3288" y="1472"/>
                </a:cxn>
                <a:cxn ang="0">
                  <a:pos x="3598" y="1981"/>
                </a:cxn>
                <a:cxn ang="0">
                  <a:pos x="3885" y="2106"/>
                </a:cxn>
                <a:cxn ang="0">
                  <a:pos x="3980" y="2308"/>
                </a:cxn>
                <a:cxn ang="0">
                  <a:pos x="4400" y="1996"/>
                </a:cxn>
                <a:cxn ang="0">
                  <a:pos x="4483" y="2250"/>
                </a:cxn>
                <a:cxn ang="0">
                  <a:pos x="4691" y="2485"/>
                </a:cxn>
                <a:cxn ang="0">
                  <a:pos x="4897" y="2530"/>
                </a:cxn>
                <a:cxn ang="0">
                  <a:pos x="5311" y="2485"/>
                </a:cxn>
                <a:cxn ang="0">
                  <a:pos x="5267" y="2774"/>
                </a:cxn>
                <a:cxn ang="0">
                  <a:pos x="5827" y="2066"/>
                </a:cxn>
                <a:cxn ang="0">
                  <a:pos x="6108" y="1846"/>
                </a:cxn>
                <a:cxn ang="0">
                  <a:pos x="6616" y="1981"/>
                </a:cxn>
                <a:cxn ang="0">
                  <a:pos x="7053" y="2101"/>
                </a:cxn>
                <a:cxn ang="0">
                  <a:pos x="6713" y="3263"/>
                </a:cxn>
                <a:cxn ang="0">
                  <a:pos x="6329" y="3867"/>
                </a:cxn>
                <a:cxn ang="0">
                  <a:pos x="5758" y="4351"/>
                </a:cxn>
                <a:cxn ang="0">
                  <a:pos x="5792" y="4492"/>
                </a:cxn>
                <a:cxn ang="0">
                  <a:pos x="5827" y="4691"/>
                </a:cxn>
                <a:cxn ang="0">
                  <a:pos x="5729" y="4970"/>
                </a:cxn>
                <a:cxn ang="0">
                  <a:pos x="5299" y="5320"/>
                </a:cxn>
                <a:cxn ang="0">
                  <a:pos x="5227" y="5702"/>
                </a:cxn>
                <a:cxn ang="0">
                  <a:pos x="5117" y="6363"/>
                </a:cxn>
                <a:cxn ang="0">
                  <a:pos x="4823" y="6662"/>
                </a:cxn>
                <a:cxn ang="0">
                  <a:pos x="1949" y="6765"/>
                </a:cxn>
                <a:cxn ang="0">
                  <a:pos x="694" y="6231"/>
                </a:cxn>
                <a:cxn ang="0">
                  <a:pos x="600" y="5732"/>
                </a:cxn>
                <a:cxn ang="0">
                  <a:pos x="276" y="5259"/>
                </a:cxn>
                <a:cxn ang="0">
                  <a:pos x="1092" y="2475"/>
                </a:cxn>
                <a:cxn ang="0">
                  <a:pos x="177" y="1861"/>
                </a:cxn>
                <a:cxn ang="0">
                  <a:pos x="89" y="1437"/>
                </a:cxn>
              </a:cxnLst>
              <a:rect l="0" t="0" r="r" b="b"/>
              <a:pathLst>
                <a:path w="7053" h="6948">
                  <a:moveTo>
                    <a:pt x="69" y="1321"/>
                  </a:moveTo>
                  <a:lnTo>
                    <a:pt x="0" y="883"/>
                  </a:lnTo>
                  <a:lnTo>
                    <a:pt x="40" y="768"/>
                  </a:lnTo>
                  <a:lnTo>
                    <a:pt x="147" y="793"/>
                  </a:lnTo>
                  <a:lnTo>
                    <a:pt x="305" y="739"/>
                  </a:lnTo>
                  <a:lnTo>
                    <a:pt x="364" y="584"/>
                  </a:lnTo>
                  <a:lnTo>
                    <a:pt x="516" y="634"/>
                  </a:lnTo>
                  <a:lnTo>
                    <a:pt x="615" y="539"/>
                  </a:lnTo>
                  <a:lnTo>
                    <a:pt x="782" y="499"/>
                  </a:lnTo>
                  <a:lnTo>
                    <a:pt x="911" y="379"/>
                  </a:lnTo>
                  <a:lnTo>
                    <a:pt x="1034" y="359"/>
                  </a:lnTo>
                  <a:lnTo>
                    <a:pt x="1176" y="419"/>
                  </a:lnTo>
                  <a:lnTo>
                    <a:pt x="1314" y="374"/>
                  </a:lnTo>
                  <a:lnTo>
                    <a:pt x="1654" y="449"/>
                  </a:lnTo>
                  <a:lnTo>
                    <a:pt x="1699" y="319"/>
                  </a:lnTo>
                  <a:lnTo>
                    <a:pt x="1595" y="200"/>
                  </a:lnTo>
                  <a:lnTo>
                    <a:pt x="1679" y="80"/>
                  </a:lnTo>
                  <a:lnTo>
                    <a:pt x="1816" y="125"/>
                  </a:lnTo>
                  <a:lnTo>
                    <a:pt x="2022" y="105"/>
                  </a:lnTo>
                  <a:lnTo>
                    <a:pt x="2166" y="0"/>
                  </a:lnTo>
                  <a:lnTo>
                    <a:pt x="2334" y="95"/>
                  </a:lnTo>
                  <a:lnTo>
                    <a:pt x="2334" y="464"/>
                  </a:lnTo>
                  <a:lnTo>
                    <a:pt x="2496" y="479"/>
                  </a:lnTo>
                  <a:lnTo>
                    <a:pt x="2672" y="544"/>
                  </a:lnTo>
                  <a:lnTo>
                    <a:pt x="2835" y="674"/>
                  </a:lnTo>
                  <a:lnTo>
                    <a:pt x="3066" y="778"/>
                  </a:lnTo>
                  <a:lnTo>
                    <a:pt x="3071" y="978"/>
                  </a:lnTo>
                  <a:lnTo>
                    <a:pt x="3233" y="1063"/>
                  </a:lnTo>
                  <a:lnTo>
                    <a:pt x="3205" y="1242"/>
                  </a:lnTo>
                  <a:lnTo>
                    <a:pt x="3288" y="1472"/>
                  </a:lnTo>
                  <a:lnTo>
                    <a:pt x="3455" y="1607"/>
                  </a:lnTo>
                  <a:lnTo>
                    <a:pt x="3598" y="1981"/>
                  </a:lnTo>
                  <a:lnTo>
                    <a:pt x="3731" y="2131"/>
                  </a:lnTo>
                  <a:lnTo>
                    <a:pt x="3885" y="2106"/>
                  </a:lnTo>
                  <a:lnTo>
                    <a:pt x="3868" y="2250"/>
                  </a:lnTo>
                  <a:lnTo>
                    <a:pt x="3980" y="2308"/>
                  </a:lnTo>
                  <a:lnTo>
                    <a:pt x="4205" y="2162"/>
                  </a:lnTo>
                  <a:lnTo>
                    <a:pt x="4400" y="1996"/>
                  </a:lnTo>
                  <a:lnTo>
                    <a:pt x="4482" y="2057"/>
                  </a:lnTo>
                  <a:lnTo>
                    <a:pt x="4483" y="2250"/>
                  </a:lnTo>
                  <a:lnTo>
                    <a:pt x="4562" y="2470"/>
                  </a:lnTo>
                  <a:lnTo>
                    <a:pt x="4691" y="2485"/>
                  </a:lnTo>
                  <a:lnTo>
                    <a:pt x="4739" y="2560"/>
                  </a:lnTo>
                  <a:lnTo>
                    <a:pt x="4897" y="2530"/>
                  </a:lnTo>
                  <a:lnTo>
                    <a:pt x="5074" y="2530"/>
                  </a:lnTo>
                  <a:lnTo>
                    <a:pt x="5311" y="2485"/>
                  </a:lnTo>
                  <a:lnTo>
                    <a:pt x="5192" y="2754"/>
                  </a:lnTo>
                  <a:lnTo>
                    <a:pt x="5267" y="2774"/>
                  </a:lnTo>
                  <a:lnTo>
                    <a:pt x="5562" y="2370"/>
                  </a:lnTo>
                  <a:lnTo>
                    <a:pt x="5827" y="2066"/>
                  </a:lnTo>
                  <a:lnTo>
                    <a:pt x="5961" y="1916"/>
                  </a:lnTo>
                  <a:lnTo>
                    <a:pt x="6108" y="1846"/>
                  </a:lnTo>
                  <a:lnTo>
                    <a:pt x="6374" y="1856"/>
                  </a:lnTo>
                  <a:lnTo>
                    <a:pt x="6616" y="1981"/>
                  </a:lnTo>
                  <a:lnTo>
                    <a:pt x="6921" y="2026"/>
                  </a:lnTo>
                  <a:lnTo>
                    <a:pt x="7053" y="2101"/>
                  </a:lnTo>
                  <a:lnTo>
                    <a:pt x="6954" y="2620"/>
                  </a:lnTo>
                  <a:lnTo>
                    <a:pt x="6713" y="3263"/>
                  </a:lnTo>
                  <a:lnTo>
                    <a:pt x="6566" y="3433"/>
                  </a:lnTo>
                  <a:lnTo>
                    <a:pt x="6329" y="3867"/>
                  </a:lnTo>
                  <a:lnTo>
                    <a:pt x="6123" y="4032"/>
                  </a:lnTo>
                  <a:lnTo>
                    <a:pt x="5758" y="4351"/>
                  </a:lnTo>
                  <a:lnTo>
                    <a:pt x="5577" y="4461"/>
                  </a:lnTo>
                  <a:lnTo>
                    <a:pt x="5792" y="4492"/>
                  </a:lnTo>
                  <a:lnTo>
                    <a:pt x="5902" y="4612"/>
                  </a:lnTo>
                  <a:lnTo>
                    <a:pt x="5827" y="4691"/>
                  </a:lnTo>
                  <a:lnTo>
                    <a:pt x="5844" y="4820"/>
                  </a:lnTo>
                  <a:lnTo>
                    <a:pt x="5729" y="4970"/>
                  </a:lnTo>
                  <a:lnTo>
                    <a:pt x="5534" y="5222"/>
                  </a:lnTo>
                  <a:lnTo>
                    <a:pt x="5299" y="5320"/>
                  </a:lnTo>
                  <a:lnTo>
                    <a:pt x="5297" y="5497"/>
                  </a:lnTo>
                  <a:lnTo>
                    <a:pt x="5227" y="5702"/>
                  </a:lnTo>
                  <a:lnTo>
                    <a:pt x="5339" y="5908"/>
                  </a:lnTo>
                  <a:lnTo>
                    <a:pt x="5117" y="6363"/>
                  </a:lnTo>
                  <a:lnTo>
                    <a:pt x="4976" y="6467"/>
                  </a:lnTo>
                  <a:lnTo>
                    <a:pt x="4823" y="6662"/>
                  </a:lnTo>
                  <a:lnTo>
                    <a:pt x="4739" y="6948"/>
                  </a:lnTo>
                  <a:lnTo>
                    <a:pt x="1949" y="6765"/>
                  </a:lnTo>
                  <a:lnTo>
                    <a:pt x="1206" y="6682"/>
                  </a:lnTo>
                  <a:lnTo>
                    <a:pt x="694" y="6231"/>
                  </a:lnTo>
                  <a:lnTo>
                    <a:pt x="704" y="6048"/>
                  </a:lnTo>
                  <a:lnTo>
                    <a:pt x="600" y="5732"/>
                  </a:lnTo>
                  <a:lnTo>
                    <a:pt x="414" y="5434"/>
                  </a:lnTo>
                  <a:lnTo>
                    <a:pt x="276" y="5259"/>
                  </a:lnTo>
                  <a:lnTo>
                    <a:pt x="1447" y="2799"/>
                  </a:lnTo>
                  <a:lnTo>
                    <a:pt x="1092" y="2475"/>
                  </a:lnTo>
                  <a:lnTo>
                    <a:pt x="487" y="2186"/>
                  </a:lnTo>
                  <a:lnTo>
                    <a:pt x="177" y="1861"/>
                  </a:lnTo>
                  <a:lnTo>
                    <a:pt x="54" y="1557"/>
                  </a:lnTo>
                  <a:lnTo>
                    <a:pt x="89" y="1437"/>
                  </a:lnTo>
                  <a:lnTo>
                    <a:pt x="69" y="1321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4" name="Freeform 28">
              <a:extLst>
                <a:ext uri="{FF2B5EF4-FFF2-40B4-BE49-F238E27FC236}">
                  <a16:creationId xmlns:a16="http://schemas.microsoft.com/office/drawing/2014/main" id="{71916E0D-5A76-4726-BB80-48EE84D93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999" y="188640"/>
              <a:ext cx="635000" cy="728662"/>
            </a:xfrm>
            <a:custGeom>
              <a:avLst/>
              <a:gdLst/>
              <a:ahLst/>
              <a:cxnLst>
                <a:cxn ang="0">
                  <a:pos x="4" y="1069"/>
                </a:cxn>
                <a:cxn ang="0">
                  <a:pos x="134" y="1156"/>
                </a:cxn>
                <a:cxn ang="0">
                  <a:pos x="275" y="1247"/>
                </a:cxn>
                <a:cxn ang="0">
                  <a:pos x="526" y="1137"/>
                </a:cxn>
                <a:cxn ang="0">
                  <a:pos x="734" y="1167"/>
                </a:cxn>
                <a:cxn ang="0">
                  <a:pos x="881" y="1197"/>
                </a:cxn>
                <a:cxn ang="0">
                  <a:pos x="1014" y="1217"/>
                </a:cxn>
                <a:cxn ang="0">
                  <a:pos x="1211" y="1032"/>
                </a:cxn>
                <a:cxn ang="0">
                  <a:pos x="1206" y="942"/>
                </a:cxn>
                <a:cxn ang="0">
                  <a:pos x="1324" y="679"/>
                </a:cxn>
                <a:cxn ang="0">
                  <a:pos x="1698" y="110"/>
                </a:cxn>
                <a:cxn ang="0">
                  <a:pos x="1753" y="0"/>
                </a:cxn>
                <a:cxn ang="0">
                  <a:pos x="1915" y="95"/>
                </a:cxn>
                <a:cxn ang="0">
                  <a:pos x="1959" y="259"/>
                </a:cxn>
                <a:cxn ang="0">
                  <a:pos x="2023" y="289"/>
                </a:cxn>
                <a:cxn ang="0">
                  <a:pos x="2033" y="614"/>
                </a:cxn>
                <a:cxn ang="0">
                  <a:pos x="2165" y="1007"/>
                </a:cxn>
                <a:cxn ang="0">
                  <a:pos x="2259" y="1247"/>
                </a:cxn>
                <a:cxn ang="0">
                  <a:pos x="2388" y="1436"/>
                </a:cxn>
                <a:cxn ang="0">
                  <a:pos x="2550" y="1441"/>
                </a:cxn>
                <a:cxn ang="0">
                  <a:pos x="2668" y="1531"/>
                </a:cxn>
                <a:cxn ang="0">
                  <a:pos x="2673" y="1676"/>
                </a:cxn>
                <a:cxn ang="0">
                  <a:pos x="2584" y="1766"/>
                </a:cxn>
                <a:cxn ang="0">
                  <a:pos x="2658" y="1815"/>
                </a:cxn>
                <a:cxn ang="0">
                  <a:pos x="2452" y="1995"/>
                </a:cxn>
                <a:cxn ang="0">
                  <a:pos x="2254" y="2235"/>
                </a:cxn>
                <a:cxn ang="0">
                  <a:pos x="2087" y="2378"/>
                </a:cxn>
                <a:cxn ang="0">
                  <a:pos x="1920" y="2488"/>
                </a:cxn>
                <a:cxn ang="0">
                  <a:pos x="1817" y="2693"/>
                </a:cxn>
                <a:cxn ang="0">
                  <a:pos x="1770" y="2871"/>
                </a:cxn>
                <a:cxn ang="0">
                  <a:pos x="1553" y="3077"/>
                </a:cxn>
                <a:cxn ang="0">
                  <a:pos x="1403" y="3102"/>
                </a:cxn>
                <a:cxn ang="0">
                  <a:pos x="1268" y="2957"/>
                </a:cxn>
                <a:cxn ang="0">
                  <a:pos x="1123" y="2573"/>
                </a:cxn>
                <a:cxn ang="0">
                  <a:pos x="955" y="2443"/>
                </a:cxn>
                <a:cxn ang="0">
                  <a:pos x="871" y="2220"/>
                </a:cxn>
                <a:cxn ang="0">
                  <a:pos x="896" y="2035"/>
                </a:cxn>
                <a:cxn ang="0">
                  <a:pos x="739" y="1945"/>
                </a:cxn>
                <a:cxn ang="0">
                  <a:pos x="727" y="1742"/>
                </a:cxn>
                <a:cxn ang="0">
                  <a:pos x="502" y="1651"/>
                </a:cxn>
                <a:cxn ang="0">
                  <a:pos x="360" y="1529"/>
                </a:cxn>
                <a:cxn ang="0">
                  <a:pos x="169" y="1454"/>
                </a:cxn>
                <a:cxn ang="0">
                  <a:pos x="0" y="1436"/>
                </a:cxn>
                <a:cxn ang="0">
                  <a:pos x="4" y="1069"/>
                </a:cxn>
              </a:cxnLst>
              <a:rect l="0" t="0" r="r" b="b"/>
              <a:pathLst>
                <a:path w="2673" h="3102">
                  <a:moveTo>
                    <a:pt x="4" y="1069"/>
                  </a:moveTo>
                  <a:lnTo>
                    <a:pt x="134" y="1156"/>
                  </a:lnTo>
                  <a:lnTo>
                    <a:pt x="275" y="1247"/>
                  </a:lnTo>
                  <a:lnTo>
                    <a:pt x="526" y="1137"/>
                  </a:lnTo>
                  <a:lnTo>
                    <a:pt x="734" y="1167"/>
                  </a:lnTo>
                  <a:lnTo>
                    <a:pt x="881" y="1197"/>
                  </a:lnTo>
                  <a:lnTo>
                    <a:pt x="1014" y="1217"/>
                  </a:lnTo>
                  <a:lnTo>
                    <a:pt x="1211" y="1032"/>
                  </a:lnTo>
                  <a:lnTo>
                    <a:pt x="1206" y="942"/>
                  </a:lnTo>
                  <a:lnTo>
                    <a:pt x="1324" y="679"/>
                  </a:lnTo>
                  <a:lnTo>
                    <a:pt x="1698" y="110"/>
                  </a:lnTo>
                  <a:lnTo>
                    <a:pt x="1753" y="0"/>
                  </a:lnTo>
                  <a:lnTo>
                    <a:pt x="1915" y="95"/>
                  </a:lnTo>
                  <a:lnTo>
                    <a:pt x="1959" y="259"/>
                  </a:lnTo>
                  <a:lnTo>
                    <a:pt x="2023" y="289"/>
                  </a:lnTo>
                  <a:lnTo>
                    <a:pt x="2033" y="614"/>
                  </a:lnTo>
                  <a:lnTo>
                    <a:pt x="2165" y="1007"/>
                  </a:lnTo>
                  <a:lnTo>
                    <a:pt x="2259" y="1247"/>
                  </a:lnTo>
                  <a:lnTo>
                    <a:pt x="2388" y="1436"/>
                  </a:lnTo>
                  <a:lnTo>
                    <a:pt x="2550" y="1441"/>
                  </a:lnTo>
                  <a:lnTo>
                    <a:pt x="2668" y="1531"/>
                  </a:lnTo>
                  <a:lnTo>
                    <a:pt x="2673" y="1676"/>
                  </a:lnTo>
                  <a:lnTo>
                    <a:pt x="2584" y="1766"/>
                  </a:lnTo>
                  <a:lnTo>
                    <a:pt x="2658" y="1815"/>
                  </a:lnTo>
                  <a:lnTo>
                    <a:pt x="2452" y="1995"/>
                  </a:lnTo>
                  <a:lnTo>
                    <a:pt x="2254" y="2235"/>
                  </a:lnTo>
                  <a:lnTo>
                    <a:pt x="2087" y="2378"/>
                  </a:lnTo>
                  <a:lnTo>
                    <a:pt x="1920" y="2488"/>
                  </a:lnTo>
                  <a:lnTo>
                    <a:pt x="1817" y="2693"/>
                  </a:lnTo>
                  <a:lnTo>
                    <a:pt x="1770" y="2871"/>
                  </a:lnTo>
                  <a:lnTo>
                    <a:pt x="1553" y="3077"/>
                  </a:lnTo>
                  <a:lnTo>
                    <a:pt x="1403" y="3102"/>
                  </a:lnTo>
                  <a:lnTo>
                    <a:pt x="1268" y="2957"/>
                  </a:lnTo>
                  <a:lnTo>
                    <a:pt x="1123" y="2573"/>
                  </a:lnTo>
                  <a:lnTo>
                    <a:pt x="955" y="2443"/>
                  </a:lnTo>
                  <a:lnTo>
                    <a:pt x="871" y="2220"/>
                  </a:lnTo>
                  <a:lnTo>
                    <a:pt x="896" y="2035"/>
                  </a:lnTo>
                  <a:lnTo>
                    <a:pt x="739" y="1945"/>
                  </a:lnTo>
                  <a:lnTo>
                    <a:pt x="727" y="1742"/>
                  </a:lnTo>
                  <a:lnTo>
                    <a:pt x="502" y="1651"/>
                  </a:lnTo>
                  <a:lnTo>
                    <a:pt x="360" y="1529"/>
                  </a:lnTo>
                  <a:lnTo>
                    <a:pt x="169" y="1454"/>
                  </a:lnTo>
                  <a:lnTo>
                    <a:pt x="0" y="1436"/>
                  </a:lnTo>
                  <a:lnTo>
                    <a:pt x="4" y="10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5" name="Freeform 29">
              <a:extLst>
                <a:ext uri="{FF2B5EF4-FFF2-40B4-BE49-F238E27FC236}">
                  <a16:creationId xmlns:a16="http://schemas.microsoft.com/office/drawing/2014/main" id="{262385CA-1733-4D98-9C42-FC55A8334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4" y="766490"/>
              <a:ext cx="458788" cy="234950"/>
            </a:xfrm>
            <a:custGeom>
              <a:avLst/>
              <a:gdLst/>
              <a:ahLst/>
              <a:cxnLst>
                <a:cxn ang="0">
                  <a:pos x="1931" y="105"/>
                </a:cxn>
                <a:cxn ang="0">
                  <a:pos x="1700" y="120"/>
                </a:cxn>
                <a:cxn ang="0">
                  <a:pos x="1271" y="135"/>
                </a:cxn>
                <a:cxn ang="0">
                  <a:pos x="1060" y="40"/>
                </a:cxn>
                <a:cxn ang="0">
                  <a:pos x="839" y="55"/>
                </a:cxn>
                <a:cxn ang="0">
                  <a:pos x="740" y="190"/>
                </a:cxn>
                <a:cxn ang="0">
                  <a:pos x="735" y="309"/>
                </a:cxn>
                <a:cxn ang="0">
                  <a:pos x="632" y="359"/>
                </a:cxn>
                <a:cxn ang="0">
                  <a:pos x="484" y="389"/>
                </a:cxn>
                <a:cxn ang="0">
                  <a:pos x="519" y="299"/>
                </a:cxn>
                <a:cxn ang="0">
                  <a:pos x="607" y="240"/>
                </a:cxn>
                <a:cxn ang="0">
                  <a:pos x="710" y="45"/>
                </a:cxn>
                <a:cxn ang="0">
                  <a:pos x="588" y="0"/>
                </a:cxn>
                <a:cxn ang="0">
                  <a:pos x="514" y="120"/>
                </a:cxn>
                <a:cxn ang="0">
                  <a:pos x="416" y="279"/>
                </a:cxn>
                <a:cxn ang="0">
                  <a:pos x="281" y="242"/>
                </a:cxn>
                <a:cxn ang="0">
                  <a:pos x="234" y="410"/>
                </a:cxn>
                <a:cxn ang="0">
                  <a:pos x="18" y="617"/>
                </a:cxn>
                <a:cxn ang="0">
                  <a:pos x="0" y="763"/>
                </a:cxn>
                <a:cxn ang="0">
                  <a:pos x="110" y="821"/>
                </a:cxn>
                <a:cxn ang="0">
                  <a:pos x="327" y="683"/>
                </a:cxn>
                <a:cxn ang="0">
                  <a:pos x="533" y="508"/>
                </a:cxn>
                <a:cxn ang="0">
                  <a:pos x="614" y="572"/>
                </a:cxn>
                <a:cxn ang="0">
                  <a:pos x="617" y="757"/>
                </a:cxn>
                <a:cxn ang="0">
                  <a:pos x="695" y="982"/>
                </a:cxn>
                <a:cxn ang="0">
                  <a:pos x="829" y="997"/>
                </a:cxn>
                <a:cxn ang="0">
                  <a:pos x="1060" y="927"/>
                </a:cxn>
                <a:cxn ang="0">
                  <a:pos x="1198" y="1002"/>
                </a:cxn>
                <a:cxn ang="0">
                  <a:pos x="1405" y="877"/>
                </a:cxn>
                <a:cxn ang="0">
                  <a:pos x="1670" y="807"/>
                </a:cxn>
                <a:cxn ang="0">
                  <a:pos x="1832" y="538"/>
                </a:cxn>
                <a:cxn ang="0">
                  <a:pos x="1916" y="444"/>
                </a:cxn>
                <a:cxn ang="0">
                  <a:pos x="1921" y="314"/>
                </a:cxn>
                <a:cxn ang="0">
                  <a:pos x="1931" y="105"/>
                </a:cxn>
              </a:cxnLst>
              <a:rect l="0" t="0" r="r" b="b"/>
              <a:pathLst>
                <a:path w="1931" h="1002">
                  <a:moveTo>
                    <a:pt x="1931" y="105"/>
                  </a:moveTo>
                  <a:lnTo>
                    <a:pt x="1700" y="120"/>
                  </a:lnTo>
                  <a:lnTo>
                    <a:pt x="1271" y="135"/>
                  </a:lnTo>
                  <a:lnTo>
                    <a:pt x="1060" y="40"/>
                  </a:lnTo>
                  <a:lnTo>
                    <a:pt x="839" y="55"/>
                  </a:lnTo>
                  <a:lnTo>
                    <a:pt x="740" y="190"/>
                  </a:lnTo>
                  <a:lnTo>
                    <a:pt x="735" y="309"/>
                  </a:lnTo>
                  <a:lnTo>
                    <a:pt x="632" y="359"/>
                  </a:lnTo>
                  <a:lnTo>
                    <a:pt x="484" y="389"/>
                  </a:lnTo>
                  <a:lnTo>
                    <a:pt x="519" y="299"/>
                  </a:lnTo>
                  <a:lnTo>
                    <a:pt x="607" y="240"/>
                  </a:lnTo>
                  <a:lnTo>
                    <a:pt x="710" y="45"/>
                  </a:lnTo>
                  <a:lnTo>
                    <a:pt x="588" y="0"/>
                  </a:lnTo>
                  <a:lnTo>
                    <a:pt x="514" y="120"/>
                  </a:lnTo>
                  <a:lnTo>
                    <a:pt x="416" y="279"/>
                  </a:lnTo>
                  <a:lnTo>
                    <a:pt x="281" y="242"/>
                  </a:lnTo>
                  <a:lnTo>
                    <a:pt x="234" y="410"/>
                  </a:lnTo>
                  <a:lnTo>
                    <a:pt x="18" y="617"/>
                  </a:lnTo>
                  <a:lnTo>
                    <a:pt x="0" y="763"/>
                  </a:lnTo>
                  <a:lnTo>
                    <a:pt x="110" y="821"/>
                  </a:lnTo>
                  <a:lnTo>
                    <a:pt x="327" y="683"/>
                  </a:lnTo>
                  <a:lnTo>
                    <a:pt x="533" y="508"/>
                  </a:lnTo>
                  <a:lnTo>
                    <a:pt x="614" y="572"/>
                  </a:lnTo>
                  <a:lnTo>
                    <a:pt x="617" y="757"/>
                  </a:lnTo>
                  <a:lnTo>
                    <a:pt x="695" y="982"/>
                  </a:lnTo>
                  <a:lnTo>
                    <a:pt x="829" y="997"/>
                  </a:lnTo>
                  <a:lnTo>
                    <a:pt x="1060" y="927"/>
                  </a:lnTo>
                  <a:lnTo>
                    <a:pt x="1198" y="1002"/>
                  </a:lnTo>
                  <a:lnTo>
                    <a:pt x="1405" y="877"/>
                  </a:lnTo>
                  <a:lnTo>
                    <a:pt x="1670" y="807"/>
                  </a:lnTo>
                  <a:lnTo>
                    <a:pt x="1832" y="538"/>
                  </a:lnTo>
                  <a:lnTo>
                    <a:pt x="1916" y="444"/>
                  </a:lnTo>
                  <a:lnTo>
                    <a:pt x="1921" y="314"/>
                  </a:lnTo>
                  <a:lnTo>
                    <a:pt x="1931" y="10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6" name="Freeform 30">
              <a:extLst>
                <a:ext uri="{FF2B5EF4-FFF2-40B4-BE49-F238E27FC236}">
                  <a16:creationId xmlns:a16="http://schemas.microsoft.com/office/drawing/2014/main" id="{41A1B816-1442-4344-9BCF-0D86133A1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9874" y="2996927"/>
              <a:ext cx="908050" cy="885825"/>
            </a:xfrm>
            <a:custGeom>
              <a:avLst/>
              <a:gdLst/>
              <a:ahLst/>
              <a:cxnLst>
                <a:cxn ang="0">
                  <a:pos x="303" y="298"/>
                </a:cxn>
                <a:cxn ang="0">
                  <a:pos x="409" y="543"/>
                </a:cxn>
                <a:cxn ang="0">
                  <a:pos x="305" y="721"/>
                </a:cxn>
                <a:cxn ang="0">
                  <a:pos x="216" y="1078"/>
                </a:cxn>
                <a:cxn ang="0">
                  <a:pos x="0" y="1411"/>
                </a:cxn>
                <a:cxn ang="0">
                  <a:pos x="56" y="1748"/>
                </a:cxn>
                <a:cxn ang="0">
                  <a:pos x="171" y="1998"/>
                </a:cxn>
                <a:cxn ang="0">
                  <a:pos x="191" y="2218"/>
                </a:cxn>
                <a:cxn ang="0">
                  <a:pos x="119" y="2425"/>
                </a:cxn>
                <a:cxn ang="0">
                  <a:pos x="74" y="2678"/>
                </a:cxn>
                <a:cxn ang="0">
                  <a:pos x="261" y="2723"/>
                </a:cxn>
                <a:cxn ang="0">
                  <a:pos x="399" y="2698"/>
                </a:cxn>
                <a:cxn ang="0">
                  <a:pos x="709" y="2798"/>
                </a:cxn>
                <a:cxn ang="0">
                  <a:pos x="856" y="2698"/>
                </a:cxn>
                <a:cxn ang="0">
                  <a:pos x="955" y="2753"/>
                </a:cxn>
                <a:cxn ang="0">
                  <a:pos x="1181" y="2783"/>
                </a:cxn>
                <a:cxn ang="0">
                  <a:pos x="1283" y="3035"/>
                </a:cxn>
                <a:cxn ang="0">
                  <a:pos x="1255" y="3156"/>
                </a:cxn>
                <a:cxn ang="0">
                  <a:pos x="1310" y="3381"/>
                </a:cxn>
                <a:cxn ang="0">
                  <a:pos x="1338" y="3665"/>
                </a:cxn>
                <a:cxn ang="0">
                  <a:pos x="1412" y="3725"/>
                </a:cxn>
                <a:cxn ang="0">
                  <a:pos x="1625" y="3685"/>
                </a:cxn>
                <a:cxn ang="0">
                  <a:pos x="1801" y="3680"/>
                </a:cxn>
                <a:cxn ang="0">
                  <a:pos x="1905" y="3775"/>
                </a:cxn>
                <a:cxn ang="0">
                  <a:pos x="2067" y="3655"/>
                </a:cxn>
                <a:cxn ang="0">
                  <a:pos x="2126" y="3456"/>
                </a:cxn>
                <a:cxn ang="0">
                  <a:pos x="2224" y="3356"/>
                </a:cxn>
                <a:cxn ang="0">
                  <a:pos x="2347" y="3116"/>
                </a:cxn>
                <a:cxn ang="0">
                  <a:pos x="2688" y="2935"/>
                </a:cxn>
                <a:cxn ang="0">
                  <a:pos x="2968" y="2723"/>
                </a:cxn>
                <a:cxn ang="0">
                  <a:pos x="3199" y="2384"/>
                </a:cxn>
                <a:cxn ang="0">
                  <a:pos x="3469" y="1890"/>
                </a:cxn>
                <a:cxn ang="0">
                  <a:pos x="3780" y="1568"/>
                </a:cxn>
                <a:cxn ang="0">
                  <a:pos x="3750" y="1426"/>
                </a:cxn>
                <a:cxn ang="0">
                  <a:pos x="3819" y="1261"/>
                </a:cxn>
                <a:cxn ang="0">
                  <a:pos x="3325" y="1025"/>
                </a:cxn>
                <a:cxn ang="0">
                  <a:pos x="3130" y="858"/>
                </a:cxn>
                <a:cxn ang="0">
                  <a:pos x="2875" y="870"/>
                </a:cxn>
                <a:cxn ang="0">
                  <a:pos x="2818" y="793"/>
                </a:cxn>
                <a:cxn ang="0">
                  <a:pos x="2878" y="665"/>
                </a:cxn>
                <a:cxn ang="0">
                  <a:pos x="2778" y="610"/>
                </a:cxn>
                <a:cxn ang="0">
                  <a:pos x="2713" y="413"/>
                </a:cxn>
                <a:cxn ang="0">
                  <a:pos x="2551" y="465"/>
                </a:cxn>
                <a:cxn ang="0">
                  <a:pos x="2358" y="480"/>
                </a:cxn>
                <a:cxn ang="0">
                  <a:pos x="2283" y="375"/>
                </a:cxn>
                <a:cxn ang="0">
                  <a:pos x="2386" y="238"/>
                </a:cxn>
                <a:cxn ang="0">
                  <a:pos x="2422" y="129"/>
                </a:cxn>
                <a:cxn ang="0">
                  <a:pos x="2376" y="45"/>
                </a:cxn>
                <a:cxn ang="0">
                  <a:pos x="2243" y="194"/>
                </a:cxn>
                <a:cxn ang="0">
                  <a:pos x="2107" y="230"/>
                </a:cxn>
                <a:cxn ang="0">
                  <a:pos x="1977" y="170"/>
                </a:cxn>
                <a:cxn ang="0">
                  <a:pos x="1638" y="299"/>
                </a:cxn>
                <a:cxn ang="0">
                  <a:pos x="1430" y="119"/>
                </a:cxn>
                <a:cxn ang="0">
                  <a:pos x="1286" y="20"/>
                </a:cxn>
                <a:cxn ang="0">
                  <a:pos x="1087" y="0"/>
                </a:cxn>
                <a:cxn ang="0">
                  <a:pos x="933" y="75"/>
                </a:cxn>
                <a:cxn ang="0">
                  <a:pos x="782" y="80"/>
                </a:cxn>
                <a:cxn ang="0">
                  <a:pos x="620" y="299"/>
                </a:cxn>
                <a:cxn ang="0">
                  <a:pos x="442" y="349"/>
                </a:cxn>
                <a:cxn ang="0">
                  <a:pos x="303" y="298"/>
                </a:cxn>
              </a:cxnLst>
              <a:rect l="0" t="0" r="r" b="b"/>
              <a:pathLst>
                <a:path w="3819" h="3775">
                  <a:moveTo>
                    <a:pt x="303" y="298"/>
                  </a:moveTo>
                  <a:lnTo>
                    <a:pt x="409" y="543"/>
                  </a:lnTo>
                  <a:lnTo>
                    <a:pt x="305" y="721"/>
                  </a:lnTo>
                  <a:lnTo>
                    <a:pt x="216" y="1078"/>
                  </a:lnTo>
                  <a:lnTo>
                    <a:pt x="0" y="1411"/>
                  </a:lnTo>
                  <a:lnTo>
                    <a:pt x="56" y="1748"/>
                  </a:lnTo>
                  <a:lnTo>
                    <a:pt x="171" y="1998"/>
                  </a:lnTo>
                  <a:lnTo>
                    <a:pt x="191" y="2218"/>
                  </a:lnTo>
                  <a:lnTo>
                    <a:pt x="119" y="2425"/>
                  </a:lnTo>
                  <a:lnTo>
                    <a:pt x="74" y="2678"/>
                  </a:lnTo>
                  <a:lnTo>
                    <a:pt x="261" y="2723"/>
                  </a:lnTo>
                  <a:lnTo>
                    <a:pt x="399" y="2698"/>
                  </a:lnTo>
                  <a:lnTo>
                    <a:pt x="709" y="2798"/>
                  </a:lnTo>
                  <a:lnTo>
                    <a:pt x="856" y="2698"/>
                  </a:lnTo>
                  <a:lnTo>
                    <a:pt x="955" y="2753"/>
                  </a:lnTo>
                  <a:lnTo>
                    <a:pt x="1181" y="2783"/>
                  </a:lnTo>
                  <a:lnTo>
                    <a:pt x="1283" y="3035"/>
                  </a:lnTo>
                  <a:lnTo>
                    <a:pt x="1255" y="3156"/>
                  </a:lnTo>
                  <a:lnTo>
                    <a:pt x="1310" y="3381"/>
                  </a:lnTo>
                  <a:lnTo>
                    <a:pt x="1338" y="3665"/>
                  </a:lnTo>
                  <a:lnTo>
                    <a:pt x="1412" y="3725"/>
                  </a:lnTo>
                  <a:lnTo>
                    <a:pt x="1625" y="3685"/>
                  </a:lnTo>
                  <a:lnTo>
                    <a:pt x="1801" y="3680"/>
                  </a:lnTo>
                  <a:lnTo>
                    <a:pt x="1905" y="3775"/>
                  </a:lnTo>
                  <a:lnTo>
                    <a:pt x="2067" y="3655"/>
                  </a:lnTo>
                  <a:lnTo>
                    <a:pt x="2126" y="3456"/>
                  </a:lnTo>
                  <a:lnTo>
                    <a:pt x="2224" y="3356"/>
                  </a:lnTo>
                  <a:lnTo>
                    <a:pt x="2347" y="3116"/>
                  </a:lnTo>
                  <a:lnTo>
                    <a:pt x="2688" y="2935"/>
                  </a:lnTo>
                  <a:lnTo>
                    <a:pt x="2968" y="2723"/>
                  </a:lnTo>
                  <a:lnTo>
                    <a:pt x="3199" y="2384"/>
                  </a:lnTo>
                  <a:lnTo>
                    <a:pt x="3469" y="1890"/>
                  </a:lnTo>
                  <a:lnTo>
                    <a:pt x="3780" y="1568"/>
                  </a:lnTo>
                  <a:lnTo>
                    <a:pt x="3750" y="1426"/>
                  </a:lnTo>
                  <a:lnTo>
                    <a:pt x="3819" y="1261"/>
                  </a:lnTo>
                  <a:lnTo>
                    <a:pt x="3325" y="1025"/>
                  </a:lnTo>
                  <a:lnTo>
                    <a:pt x="3130" y="858"/>
                  </a:lnTo>
                  <a:lnTo>
                    <a:pt x="2875" y="870"/>
                  </a:lnTo>
                  <a:lnTo>
                    <a:pt x="2818" y="793"/>
                  </a:lnTo>
                  <a:lnTo>
                    <a:pt x="2878" y="665"/>
                  </a:lnTo>
                  <a:lnTo>
                    <a:pt x="2778" y="610"/>
                  </a:lnTo>
                  <a:lnTo>
                    <a:pt x="2713" y="413"/>
                  </a:lnTo>
                  <a:lnTo>
                    <a:pt x="2551" y="465"/>
                  </a:lnTo>
                  <a:lnTo>
                    <a:pt x="2358" y="480"/>
                  </a:lnTo>
                  <a:lnTo>
                    <a:pt x="2283" y="375"/>
                  </a:lnTo>
                  <a:lnTo>
                    <a:pt x="2386" y="238"/>
                  </a:lnTo>
                  <a:lnTo>
                    <a:pt x="2422" y="129"/>
                  </a:lnTo>
                  <a:lnTo>
                    <a:pt x="2376" y="45"/>
                  </a:lnTo>
                  <a:lnTo>
                    <a:pt x="2243" y="194"/>
                  </a:lnTo>
                  <a:lnTo>
                    <a:pt x="2107" y="230"/>
                  </a:lnTo>
                  <a:lnTo>
                    <a:pt x="1977" y="170"/>
                  </a:lnTo>
                  <a:lnTo>
                    <a:pt x="1638" y="299"/>
                  </a:lnTo>
                  <a:lnTo>
                    <a:pt x="1430" y="119"/>
                  </a:lnTo>
                  <a:lnTo>
                    <a:pt x="1286" y="20"/>
                  </a:lnTo>
                  <a:lnTo>
                    <a:pt x="1087" y="0"/>
                  </a:lnTo>
                  <a:lnTo>
                    <a:pt x="933" y="75"/>
                  </a:lnTo>
                  <a:lnTo>
                    <a:pt x="782" y="80"/>
                  </a:lnTo>
                  <a:lnTo>
                    <a:pt x="620" y="299"/>
                  </a:lnTo>
                  <a:lnTo>
                    <a:pt x="442" y="349"/>
                  </a:lnTo>
                  <a:lnTo>
                    <a:pt x="303" y="298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7" name="Freeform 31">
              <a:extLst>
                <a:ext uri="{FF2B5EF4-FFF2-40B4-BE49-F238E27FC236}">
                  <a16:creationId xmlns:a16="http://schemas.microsoft.com/office/drawing/2014/main" id="{203B97AA-8C8A-475A-B0BF-9ACA819B0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637" y="3341415"/>
              <a:ext cx="1087437" cy="709612"/>
            </a:xfrm>
            <a:custGeom>
              <a:avLst/>
              <a:gdLst/>
              <a:ahLst/>
              <a:cxnLst>
                <a:cxn ang="0">
                  <a:pos x="153" y="1225"/>
                </a:cxn>
                <a:cxn ang="0">
                  <a:pos x="614" y="1281"/>
                </a:cxn>
                <a:cxn ang="0">
                  <a:pos x="1201" y="1401"/>
                </a:cxn>
                <a:cxn ang="0">
                  <a:pos x="1311" y="1712"/>
                </a:cxn>
                <a:cxn ang="0">
                  <a:pos x="1451" y="2035"/>
                </a:cxn>
                <a:cxn ang="0">
                  <a:pos x="1495" y="2169"/>
                </a:cxn>
                <a:cxn ang="0">
                  <a:pos x="1667" y="2277"/>
                </a:cxn>
                <a:cxn ang="0">
                  <a:pos x="1781" y="2279"/>
                </a:cxn>
                <a:cxn ang="0">
                  <a:pos x="1878" y="2422"/>
                </a:cxn>
                <a:cxn ang="0">
                  <a:pos x="2327" y="2095"/>
                </a:cxn>
                <a:cxn ang="0">
                  <a:pos x="2807" y="1812"/>
                </a:cxn>
                <a:cxn ang="0">
                  <a:pos x="3056" y="1764"/>
                </a:cxn>
                <a:cxn ang="0">
                  <a:pos x="3256" y="1656"/>
                </a:cxn>
                <a:cxn ang="0">
                  <a:pos x="3390" y="1620"/>
                </a:cxn>
                <a:cxn ang="0">
                  <a:pos x="3374" y="1520"/>
                </a:cxn>
                <a:cxn ang="0">
                  <a:pos x="3599" y="1524"/>
                </a:cxn>
                <a:cxn ang="0">
                  <a:pos x="3603" y="1381"/>
                </a:cxn>
                <a:cxn ang="0">
                  <a:pos x="3426" y="1293"/>
                </a:cxn>
                <a:cxn ang="0">
                  <a:pos x="3115" y="1305"/>
                </a:cxn>
                <a:cxn ang="0">
                  <a:pos x="2895" y="1393"/>
                </a:cxn>
                <a:cxn ang="0">
                  <a:pos x="2671" y="1357"/>
                </a:cxn>
                <a:cxn ang="0">
                  <a:pos x="2585" y="1187"/>
                </a:cxn>
                <a:cxn ang="0">
                  <a:pos x="2701" y="806"/>
                </a:cxn>
                <a:cxn ang="0">
                  <a:pos x="2465" y="731"/>
                </a:cxn>
                <a:cxn ang="0">
                  <a:pos x="2483" y="409"/>
                </a:cxn>
                <a:cxn ang="0">
                  <a:pos x="2327" y="112"/>
                </a:cxn>
                <a:cxn ang="0">
                  <a:pos x="1973" y="156"/>
                </a:cxn>
                <a:cxn ang="0">
                  <a:pos x="1618" y="219"/>
                </a:cxn>
                <a:cxn ang="0">
                  <a:pos x="1272" y="52"/>
                </a:cxn>
                <a:cxn ang="0">
                  <a:pos x="874" y="84"/>
                </a:cxn>
                <a:cxn ang="0">
                  <a:pos x="407" y="740"/>
                </a:cxn>
                <a:cxn ang="0">
                  <a:pos x="0" y="1177"/>
                </a:cxn>
              </a:cxnLst>
              <a:rect l="0" t="0" r="r" b="b"/>
              <a:pathLst>
                <a:path w="3661" h="2422">
                  <a:moveTo>
                    <a:pt x="0" y="1177"/>
                  </a:moveTo>
                  <a:lnTo>
                    <a:pt x="153" y="1225"/>
                  </a:lnTo>
                  <a:lnTo>
                    <a:pt x="343" y="1185"/>
                  </a:lnTo>
                  <a:lnTo>
                    <a:pt x="614" y="1281"/>
                  </a:lnTo>
                  <a:lnTo>
                    <a:pt x="803" y="1389"/>
                  </a:lnTo>
                  <a:lnTo>
                    <a:pt x="1201" y="1401"/>
                  </a:lnTo>
                  <a:lnTo>
                    <a:pt x="1333" y="1577"/>
                  </a:lnTo>
                  <a:lnTo>
                    <a:pt x="1311" y="1712"/>
                  </a:lnTo>
                  <a:lnTo>
                    <a:pt x="1390" y="1895"/>
                  </a:lnTo>
                  <a:lnTo>
                    <a:pt x="1451" y="2035"/>
                  </a:lnTo>
                  <a:lnTo>
                    <a:pt x="1407" y="2119"/>
                  </a:lnTo>
                  <a:lnTo>
                    <a:pt x="1495" y="2169"/>
                  </a:lnTo>
                  <a:lnTo>
                    <a:pt x="1731" y="2191"/>
                  </a:lnTo>
                  <a:lnTo>
                    <a:pt x="1667" y="2277"/>
                  </a:lnTo>
                  <a:lnTo>
                    <a:pt x="1691" y="2333"/>
                  </a:lnTo>
                  <a:lnTo>
                    <a:pt x="1781" y="2279"/>
                  </a:lnTo>
                  <a:lnTo>
                    <a:pt x="1839" y="2395"/>
                  </a:lnTo>
                  <a:lnTo>
                    <a:pt x="1878" y="2422"/>
                  </a:lnTo>
                  <a:lnTo>
                    <a:pt x="2099" y="2215"/>
                  </a:lnTo>
                  <a:lnTo>
                    <a:pt x="2327" y="2095"/>
                  </a:lnTo>
                  <a:lnTo>
                    <a:pt x="2465" y="1967"/>
                  </a:lnTo>
                  <a:lnTo>
                    <a:pt x="2807" y="1812"/>
                  </a:lnTo>
                  <a:lnTo>
                    <a:pt x="3000" y="1835"/>
                  </a:lnTo>
                  <a:lnTo>
                    <a:pt x="3056" y="1764"/>
                  </a:lnTo>
                  <a:lnTo>
                    <a:pt x="3174" y="1704"/>
                  </a:lnTo>
                  <a:lnTo>
                    <a:pt x="3256" y="1656"/>
                  </a:lnTo>
                  <a:lnTo>
                    <a:pt x="3367" y="1664"/>
                  </a:lnTo>
                  <a:lnTo>
                    <a:pt x="3390" y="1620"/>
                  </a:lnTo>
                  <a:lnTo>
                    <a:pt x="3339" y="1580"/>
                  </a:lnTo>
                  <a:lnTo>
                    <a:pt x="3374" y="1520"/>
                  </a:lnTo>
                  <a:lnTo>
                    <a:pt x="3493" y="1464"/>
                  </a:lnTo>
                  <a:lnTo>
                    <a:pt x="3599" y="1524"/>
                  </a:lnTo>
                  <a:lnTo>
                    <a:pt x="3661" y="1485"/>
                  </a:lnTo>
                  <a:lnTo>
                    <a:pt x="3603" y="1381"/>
                  </a:lnTo>
                  <a:lnTo>
                    <a:pt x="3516" y="1317"/>
                  </a:lnTo>
                  <a:lnTo>
                    <a:pt x="3426" y="1293"/>
                  </a:lnTo>
                  <a:lnTo>
                    <a:pt x="3343" y="1213"/>
                  </a:lnTo>
                  <a:lnTo>
                    <a:pt x="3115" y="1305"/>
                  </a:lnTo>
                  <a:lnTo>
                    <a:pt x="2961" y="1283"/>
                  </a:lnTo>
                  <a:lnTo>
                    <a:pt x="2895" y="1393"/>
                  </a:lnTo>
                  <a:lnTo>
                    <a:pt x="2773" y="1423"/>
                  </a:lnTo>
                  <a:lnTo>
                    <a:pt x="2671" y="1357"/>
                  </a:lnTo>
                  <a:lnTo>
                    <a:pt x="2681" y="1269"/>
                  </a:lnTo>
                  <a:lnTo>
                    <a:pt x="2585" y="1187"/>
                  </a:lnTo>
                  <a:lnTo>
                    <a:pt x="2622" y="902"/>
                  </a:lnTo>
                  <a:lnTo>
                    <a:pt x="2701" y="806"/>
                  </a:lnTo>
                  <a:lnTo>
                    <a:pt x="2642" y="742"/>
                  </a:lnTo>
                  <a:lnTo>
                    <a:pt x="2465" y="731"/>
                  </a:lnTo>
                  <a:lnTo>
                    <a:pt x="2406" y="515"/>
                  </a:lnTo>
                  <a:lnTo>
                    <a:pt x="2483" y="409"/>
                  </a:lnTo>
                  <a:lnTo>
                    <a:pt x="2406" y="203"/>
                  </a:lnTo>
                  <a:lnTo>
                    <a:pt x="2327" y="112"/>
                  </a:lnTo>
                  <a:lnTo>
                    <a:pt x="2181" y="132"/>
                  </a:lnTo>
                  <a:lnTo>
                    <a:pt x="1973" y="156"/>
                  </a:lnTo>
                  <a:lnTo>
                    <a:pt x="1784" y="156"/>
                  </a:lnTo>
                  <a:lnTo>
                    <a:pt x="1618" y="219"/>
                  </a:lnTo>
                  <a:lnTo>
                    <a:pt x="1508" y="60"/>
                  </a:lnTo>
                  <a:lnTo>
                    <a:pt x="1272" y="52"/>
                  </a:lnTo>
                  <a:lnTo>
                    <a:pt x="1051" y="0"/>
                  </a:lnTo>
                  <a:lnTo>
                    <a:pt x="874" y="84"/>
                  </a:lnTo>
                  <a:lnTo>
                    <a:pt x="622" y="344"/>
                  </a:lnTo>
                  <a:lnTo>
                    <a:pt x="407" y="740"/>
                  </a:lnTo>
                  <a:lnTo>
                    <a:pt x="223" y="1007"/>
                  </a:lnTo>
                  <a:lnTo>
                    <a:pt x="0" y="1177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8" name="Freeform 32">
              <a:extLst>
                <a:ext uri="{FF2B5EF4-FFF2-40B4-BE49-F238E27FC236}">
                  <a16:creationId xmlns:a16="http://schemas.microsoft.com/office/drawing/2014/main" id="{204F40B3-571B-4432-950D-0A723FE57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4687" y="3685902"/>
              <a:ext cx="781050" cy="544513"/>
            </a:xfrm>
            <a:custGeom>
              <a:avLst/>
              <a:gdLst/>
              <a:ahLst/>
              <a:cxnLst>
                <a:cxn ang="0">
                  <a:pos x="203" y="839"/>
                </a:cxn>
                <a:cxn ang="0">
                  <a:pos x="173" y="954"/>
                </a:cxn>
                <a:cxn ang="0">
                  <a:pos x="290" y="1004"/>
                </a:cxn>
                <a:cxn ang="0">
                  <a:pos x="246" y="1119"/>
                </a:cxn>
                <a:cxn ang="0">
                  <a:pos x="266" y="1244"/>
                </a:cxn>
                <a:cxn ang="0">
                  <a:pos x="206" y="1359"/>
                </a:cxn>
                <a:cxn ang="0">
                  <a:pos x="241" y="1448"/>
                </a:cxn>
                <a:cxn ang="0">
                  <a:pos x="94" y="1542"/>
                </a:cxn>
                <a:cxn ang="0">
                  <a:pos x="0" y="1587"/>
                </a:cxn>
                <a:cxn ang="0">
                  <a:pos x="0" y="1707"/>
                </a:cxn>
                <a:cxn ang="0">
                  <a:pos x="94" y="1722"/>
                </a:cxn>
                <a:cxn ang="0">
                  <a:pos x="236" y="1632"/>
                </a:cxn>
                <a:cxn ang="0">
                  <a:pos x="384" y="1717"/>
                </a:cxn>
                <a:cxn ang="0">
                  <a:pos x="399" y="1897"/>
                </a:cxn>
                <a:cxn ang="0">
                  <a:pos x="455" y="2045"/>
                </a:cxn>
                <a:cxn ang="0">
                  <a:pos x="718" y="2058"/>
                </a:cxn>
                <a:cxn ang="0">
                  <a:pos x="1170" y="2150"/>
                </a:cxn>
                <a:cxn ang="0">
                  <a:pos x="1590" y="2320"/>
                </a:cxn>
                <a:cxn ang="0">
                  <a:pos x="1703" y="2255"/>
                </a:cxn>
                <a:cxn ang="0">
                  <a:pos x="1693" y="2180"/>
                </a:cxn>
                <a:cxn ang="0">
                  <a:pos x="1728" y="2080"/>
                </a:cxn>
                <a:cxn ang="0">
                  <a:pos x="1885" y="2060"/>
                </a:cxn>
                <a:cxn ang="0">
                  <a:pos x="2038" y="1977"/>
                </a:cxn>
                <a:cxn ang="0">
                  <a:pos x="2254" y="1957"/>
                </a:cxn>
                <a:cxn ang="0">
                  <a:pos x="2452" y="2045"/>
                </a:cxn>
                <a:cxn ang="0">
                  <a:pos x="2622" y="2043"/>
                </a:cxn>
                <a:cxn ang="0">
                  <a:pos x="2737" y="1956"/>
                </a:cxn>
                <a:cxn ang="0">
                  <a:pos x="2919" y="1942"/>
                </a:cxn>
                <a:cxn ang="0">
                  <a:pos x="2994" y="2017"/>
                </a:cxn>
                <a:cxn ang="0">
                  <a:pos x="3140" y="1767"/>
                </a:cxn>
                <a:cxn ang="0">
                  <a:pos x="3037" y="1722"/>
                </a:cxn>
                <a:cxn ang="0">
                  <a:pos x="3013" y="1642"/>
                </a:cxn>
                <a:cxn ang="0">
                  <a:pos x="3140" y="1642"/>
                </a:cxn>
                <a:cxn ang="0">
                  <a:pos x="3184" y="1572"/>
                </a:cxn>
                <a:cxn ang="0">
                  <a:pos x="3288" y="1524"/>
                </a:cxn>
                <a:cxn ang="0">
                  <a:pos x="3216" y="1380"/>
                </a:cxn>
                <a:cxn ang="0">
                  <a:pos x="3105" y="1446"/>
                </a:cxn>
                <a:cxn ang="0">
                  <a:pos x="3072" y="1379"/>
                </a:cxn>
                <a:cxn ang="0">
                  <a:pos x="3155" y="1269"/>
                </a:cxn>
                <a:cxn ang="0">
                  <a:pos x="2862" y="1243"/>
                </a:cxn>
                <a:cxn ang="0">
                  <a:pos x="2747" y="1179"/>
                </a:cxn>
                <a:cxn ang="0">
                  <a:pos x="2805" y="1074"/>
                </a:cxn>
                <a:cxn ang="0">
                  <a:pos x="2628" y="671"/>
                </a:cxn>
                <a:cxn ang="0">
                  <a:pos x="2658" y="506"/>
                </a:cxn>
                <a:cxn ang="0">
                  <a:pos x="2490" y="282"/>
                </a:cxn>
                <a:cxn ang="0">
                  <a:pos x="1989" y="267"/>
                </a:cxn>
                <a:cxn ang="0">
                  <a:pos x="1753" y="132"/>
                </a:cxn>
                <a:cxn ang="0">
                  <a:pos x="1418" y="12"/>
                </a:cxn>
                <a:cxn ang="0">
                  <a:pos x="1176" y="62"/>
                </a:cxn>
                <a:cxn ang="0">
                  <a:pos x="988" y="0"/>
                </a:cxn>
                <a:cxn ang="0">
                  <a:pos x="650" y="182"/>
                </a:cxn>
                <a:cxn ang="0">
                  <a:pos x="533" y="412"/>
                </a:cxn>
                <a:cxn ang="0">
                  <a:pos x="424" y="527"/>
                </a:cxn>
                <a:cxn ang="0">
                  <a:pos x="369" y="718"/>
                </a:cxn>
                <a:cxn ang="0">
                  <a:pos x="203" y="839"/>
                </a:cxn>
              </a:cxnLst>
              <a:rect l="0" t="0" r="r" b="b"/>
              <a:pathLst>
                <a:path w="3288" h="2320">
                  <a:moveTo>
                    <a:pt x="203" y="839"/>
                  </a:moveTo>
                  <a:lnTo>
                    <a:pt x="173" y="954"/>
                  </a:lnTo>
                  <a:lnTo>
                    <a:pt x="290" y="1004"/>
                  </a:lnTo>
                  <a:lnTo>
                    <a:pt x="246" y="1119"/>
                  </a:lnTo>
                  <a:lnTo>
                    <a:pt x="266" y="1244"/>
                  </a:lnTo>
                  <a:lnTo>
                    <a:pt x="206" y="1359"/>
                  </a:lnTo>
                  <a:lnTo>
                    <a:pt x="241" y="1448"/>
                  </a:lnTo>
                  <a:lnTo>
                    <a:pt x="94" y="1542"/>
                  </a:lnTo>
                  <a:lnTo>
                    <a:pt x="0" y="1587"/>
                  </a:lnTo>
                  <a:lnTo>
                    <a:pt x="0" y="1707"/>
                  </a:lnTo>
                  <a:lnTo>
                    <a:pt x="94" y="1722"/>
                  </a:lnTo>
                  <a:lnTo>
                    <a:pt x="236" y="1632"/>
                  </a:lnTo>
                  <a:lnTo>
                    <a:pt x="384" y="1717"/>
                  </a:lnTo>
                  <a:lnTo>
                    <a:pt x="399" y="1897"/>
                  </a:lnTo>
                  <a:lnTo>
                    <a:pt x="455" y="2045"/>
                  </a:lnTo>
                  <a:lnTo>
                    <a:pt x="718" y="2058"/>
                  </a:lnTo>
                  <a:lnTo>
                    <a:pt x="1170" y="2150"/>
                  </a:lnTo>
                  <a:lnTo>
                    <a:pt x="1590" y="2320"/>
                  </a:lnTo>
                  <a:lnTo>
                    <a:pt x="1703" y="2255"/>
                  </a:lnTo>
                  <a:lnTo>
                    <a:pt x="1693" y="2180"/>
                  </a:lnTo>
                  <a:lnTo>
                    <a:pt x="1728" y="2080"/>
                  </a:lnTo>
                  <a:lnTo>
                    <a:pt x="1885" y="2060"/>
                  </a:lnTo>
                  <a:lnTo>
                    <a:pt x="2038" y="1977"/>
                  </a:lnTo>
                  <a:lnTo>
                    <a:pt x="2254" y="1957"/>
                  </a:lnTo>
                  <a:lnTo>
                    <a:pt x="2452" y="2045"/>
                  </a:lnTo>
                  <a:lnTo>
                    <a:pt x="2622" y="2043"/>
                  </a:lnTo>
                  <a:lnTo>
                    <a:pt x="2737" y="1956"/>
                  </a:lnTo>
                  <a:lnTo>
                    <a:pt x="2919" y="1942"/>
                  </a:lnTo>
                  <a:lnTo>
                    <a:pt x="2994" y="2017"/>
                  </a:lnTo>
                  <a:lnTo>
                    <a:pt x="3140" y="1767"/>
                  </a:lnTo>
                  <a:lnTo>
                    <a:pt x="3037" y="1722"/>
                  </a:lnTo>
                  <a:lnTo>
                    <a:pt x="3013" y="1642"/>
                  </a:lnTo>
                  <a:lnTo>
                    <a:pt x="3140" y="1642"/>
                  </a:lnTo>
                  <a:lnTo>
                    <a:pt x="3184" y="1572"/>
                  </a:lnTo>
                  <a:lnTo>
                    <a:pt x="3288" y="1524"/>
                  </a:lnTo>
                  <a:lnTo>
                    <a:pt x="3216" y="1380"/>
                  </a:lnTo>
                  <a:lnTo>
                    <a:pt x="3105" y="1446"/>
                  </a:lnTo>
                  <a:lnTo>
                    <a:pt x="3072" y="1379"/>
                  </a:lnTo>
                  <a:lnTo>
                    <a:pt x="3155" y="1269"/>
                  </a:lnTo>
                  <a:lnTo>
                    <a:pt x="2862" y="1243"/>
                  </a:lnTo>
                  <a:lnTo>
                    <a:pt x="2747" y="1179"/>
                  </a:lnTo>
                  <a:lnTo>
                    <a:pt x="2805" y="1074"/>
                  </a:lnTo>
                  <a:lnTo>
                    <a:pt x="2628" y="671"/>
                  </a:lnTo>
                  <a:lnTo>
                    <a:pt x="2658" y="506"/>
                  </a:lnTo>
                  <a:lnTo>
                    <a:pt x="2490" y="282"/>
                  </a:lnTo>
                  <a:lnTo>
                    <a:pt x="1989" y="267"/>
                  </a:lnTo>
                  <a:lnTo>
                    <a:pt x="1753" y="132"/>
                  </a:lnTo>
                  <a:lnTo>
                    <a:pt x="1418" y="12"/>
                  </a:lnTo>
                  <a:lnTo>
                    <a:pt x="1176" y="62"/>
                  </a:lnTo>
                  <a:lnTo>
                    <a:pt x="988" y="0"/>
                  </a:lnTo>
                  <a:lnTo>
                    <a:pt x="650" y="182"/>
                  </a:lnTo>
                  <a:lnTo>
                    <a:pt x="533" y="412"/>
                  </a:lnTo>
                  <a:lnTo>
                    <a:pt x="424" y="527"/>
                  </a:lnTo>
                  <a:lnTo>
                    <a:pt x="369" y="718"/>
                  </a:lnTo>
                  <a:lnTo>
                    <a:pt x="203" y="839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19" name="Freeform 33">
              <a:extLst>
                <a:ext uri="{FF2B5EF4-FFF2-40B4-BE49-F238E27FC236}">
                  <a16:creationId xmlns:a16="http://schemas.microsoft.com/office/drawing/2014/main" id="{84B5626F-64EB-4D9F-896F-88EB2C7A1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349" y="4141515"/>
              <a:ext cx="623888" cy="423862"/>
            </a:xfrm>
            <a:custGeom>
              <a:avLst/>
              <a:gdLst/>
              <a:ahLst/>
              <a:cxnLst>
                <a:cxn ang="0">
                  <a:pos x="59" y="103"/>
                </a:cxn>
                <a:cxn ang="0">
                  <a:pos x="15" y="298"/>
                </a:cxn>
                <a:cxn ang="0">
                  <a:pos x="0" y="552"/>
                </a:cxn>
                <a:cxn ang="0">
                  <a:pos x="788" y="662"/>
                </a:cxn>
                <a:cxn ang="0">
                  <a:pos x="945" y="767"/>
                </a:cxn>
                <a:cxn ang="0">
                  <a:pos x="1209" y="878"/>
                </a:cxn>
                <a:cxn ang="0">
                  <a:pos x="1414" y="1063"/>
                </a:cxn>
                <a:cxn ang="0">
                  <a:pos x="1507" y="1263"/>
                </a:cxn>
                <a:cxn ang="0">
                  <a:pos x="1777" y="1376"/>
                </a:cxn>
                <a:cxn ang="0">
                  <a:pos x="1922" y="1361"/>
                </a:cxn>
                <a:cxn ang="0">
                  <a:pos x="1819" y="1554"/>
                </a:cxn>
                <a:cxn ang="0">
                  <a:pos x="1820" y="1720"/>
                </a:cxn>
                <a:cxn ang="0">
                  <a:pos x="1909" y="1810"/>
                </a:cxn>
                <a:cxn ang="0">
                  <a:pos x="2219" y="1540"/>
                </a:cxn>
                <a:cxn ang="0">
                  <a:pos x="2435" y="1456"/>
                </a:cxn>
                <a:cxn ang="0">
                  <a:pos x="2377" y="1346"/>
                </a:cxn>
                <a:cxn ang="0">
                  <a:pos x="2480" y="1241"/>
                </a:cxn>
                <a:cxn ang="0">
                  <a:pos x="2618" y="887"/>
                </a:cxn>
                <a:cxn ang="0">
                  <a:pos x="2569" y="732"/>
                </a:cxn>
                <a:cxn ang="0">
                  <a:pos x="2584" y="522"/>
                </a:cxn>
                <a:cxn ang="0">
                  <a:pos x="2628" y="243"/>
                </a:cxn>
                <a:cxn ang="0">
                  <a:pos x="2599" y="75"/>
                </a:cxn>
                <a:cxn ang="0">
                  <a:pos x="2527" y="0"/>
                </a:cxn>
                <a:cxn ang="0">
                  <a:pos x="2342" y="15"/>
                </a:cxn>
                <a:cxn ang="0">
                  <a:pos x="2229" y="100"/>
                </a:cxn>
                <a:cxn ang="0">
                  <a:pos x="2052" y="103"/>
                </a:cxn>
                <a:cxn ang="0">
                  <a:pos x="1862" y="15"/>
                </a:cxn>
                <a:cxn ang="0">
                  <a:pos x="1643" y="36"/>
                </a:cxn>
                <a:cxn ang="0">
                  <a:pos x="1489" y="118"/>
                </a:cxn>
                <a:cxn ang="0">
                  <a:pos x="1334" y="138"/>
                </a:cxn>
                <a:cxn ang="0">
                  <a:pos x="1301" y="238"/>
                </a:cxn>
                <a:cxn ang="0">
                  <a:pos x="1306" y="315"/>
                </a:cxn>
                <a:cxn ang="0">
                  <a:pos x="1196" y="377"/>
                </a:cxn>
                <a:cxn ang="0">
                  <a:pos x="788" y="213"/>
                </a:cxn>
                <a:cxn ang="0">
                  <a:pos x="330" y="118"/>
                </a:cxn>
                <a:cxn ang="0">
                  <a:pos x="59" y="103"/>
                </a:cxn>
              </a:cxnLst>
              <a:rect l="0" t="0" r="r" b="b"/>
              <a:pathLst>
                <a:path w="2628" h="1810">
                  <a:moveTo>
                    <a:pt x="59" y="103"/>
                  </a:moveTo>
                  <a:lnTo>
                    <a:pt x="15" y="298"/>
                  </a:lnTo>
                  <a:lnTo>
                    <a:pt x="0" y="552"/>
                  </a:lnTo>
                  <a:lnTo>
                    <a:pt x="788" y="662"/>
                  </a:lnTo>
                  <a:lnTo>
                    <a:pt x="945" y="767"/>
                  </a:lnTo>
                  <a:lnTo>
                    <a:pt x="1209" y="878"/>
                  </a:lnTo>
                  <a:lnTo>
                    <a:pt x="1414" y="1063"/>
                  </a:lnTo>
                  <a:lnTo>
                    <a:pt x="1507" y="1263"/>
                  </a:lnTo>
                  <a:lnTo>
                    <a:pt x="1777" y="1376"/>
                  </a:lnTo>
                  <a:lnTo>
                    <a:pt x="1922" y="1361"/>
                  </a:lnTo>
                  <a:lnTo>
                    <a:pt x="1819" y="1554"/>
                  </a:lnTo>
                  <a:lnTo>
                    <a:pt x="1820" y="1720"/>
                  </a:lnTo>
                  <a:lnTo>
                    <a:pt x="1909" y="1810"/>
                  </a:lnTo>
                  <a:lnTo>
                    <a:pt x="2219" y="1540"/>
                  </a:lnTo>
                  <a:lnTo>
                    <a:pt x="2435" y="1456"/>
                  </a:lnTo>
                  <a:lnTo>
                    <a:pt x="2377" y="1346"/>
                  </a:lnTo>
                  <a:lnTo>
                    <a:pt x="2480" y="1241"/>
                  </a:lnTo>
                  <a:lnTo>
                    <a:pt x="2618" y="887"/>
                  </a:lnTo>
                  <a:lnTo>
                    <a:pt x="2569" y="732"/>
                  </a:lnTo>
                  <a:lnTo>
                    <a:pt x="2584" y="522"/>
                  </a:lnTo>
                  <a:lnTo>
                    <a:pt x="2628" y="243"/>
                  </a:lnTo>
                  <a:lnTo>
                    <a:pt x="2599" y="75"/>
                  </a:lnTo>
                  <a:lnTo>
                    <a:pt x="2527" y="0"/>
                  </a:lnTo>
                  <a:lnTo>
                    <a:pt x="2342" y="15"/>
                  </a:lnTo>
                  <a:lnTo>
                    <a:pt x="2229" y="100"/>
                  </a:lnTo>
                  <a:lnTo>
                    <a:pt x="2052" y="103"/>
                  </a:lnTo>
                  <a:lnTo>
                    <a:pt x="1862" y="15"/>
                  </a:lnTo>
                  <a:lnTo>
                    <a:pt x="1643" y="36"/>
                  </a:lnTo>
                  <a:lnTo>
                    <a:pt x="1489" y="118"/>
                  </a:lnTo>
                  <a:lnTo>
                    <a:pt x="1334" y="138"/>
                  </a:lnTo>
                  <a:lnTo>
                    <a:pt x="1301" y="238"/>
                  </a:lnTo>
                  <a:lnTo>
                    <a:pt x="1306" y="315"/>
                  </a:lnTo>
                  <a:lnTo>
                    <a:pt x="1196" y="377"/>
                  </a:lnTo>
                  <a:lnTo>
                    <a:pt x="788" y="213"/>
                  </a:lnTo>
                  <a:lnTo>
                    <a:pt x="330" y="118"/>
                  </a:lnTo>
                  <a:lnTo>
                    <a:pt x="59" y="103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0" name="Freeform 34">
              <a:extLst>
                <a:ext uri="{FF2B5EF4-FFF2-40B4-BE49-F238E27FC236}">
                  <a16:creationId xmlns:a16="http://schemas.microsoft.com/office/drawing/2014/main" id="{58A5D449-8E34-4C3E-903C-124289D49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749" y="4271690"/>
              <a:ext cx="939800" cy="844550"/>
            </a:xfrm>
            <a:custGeom>
              <a:avLst/>
              <a:gdLst/>
              <a:ahLst/>
              <a:cxnLst>
                <a:cxn ang="0">
                  <a:pos x="0" y="1342"/>
                </a:cxn>
                <a:cxn ang="0">
                  <a:pos x="134" y="1185"/>
                </a:cxn>
                <a:cxn ang="0">
                  <a:pos x="317" y="1008"/>
                </a:cxn>
                <a:cxn ang="0">
                  <a:pos x="515" y="765"/>
                </a:cxn>
                <a:cxn ang="0">
                  <a:pos x="759" y="552"/>
                </a:cxn>
                <a:cxn ang="0">
                  <a:pos x="971" y="366"/>
                </a:cxn>
                <a:cxn ang="0">
                  <a:pos x="1270" y="155"/>
                </a:cxn>
                <a:cxn ang="0">
                  <a:pos x="1626" y="0"/>
                </a:cxn>
                <a:cxn ang="0">
                  <a:pos x="2252" y="86"/>
                </a:cxn>
                <a:cxn ang="0">
                  <a:pos x="2380" y="171"/>
                </a:cxn>
                <a:cxn ang="0">
                  <a:pos x="2593" y="262"/>
                </a:cxn>
                <a:cxn ang="0">
                  <a:pos x="2758" y="410"/>
                </a:cxn>
                <a:cxn ang="0">
                  <a:pos x="2829" y="566"/>
                </a:cxn>
                <a:cxn ang="0">
                  <a:pos x="3046" y="657"/>
                </a:cxn>
                <a:cxn ang="0">
                  <a:pos x="3164" y="645"/>
                </a:cxn>
                <a:cxn ang="0">
                  <a:pos x="3081" y="801"/>
                </a:cxn>
                <a:cxn ang="0">
                  <a:pos x="3081" y="933"/>
                </a:cxn>
                <a:cxn ang="0">
                  <a:pos x="3152" y="1005"/>
                </a:cxn>
                <a:cxn ang="0">
                  <a:pos x="3010" y="1232"/>
                </a:cxn>
                <a:cxn ang="0">
                  <a:pos x="2751" y="1703"/>
                </a:cxn>
                <a:cxn ang="0">
                  <a:pos x="2558" y="1894"/>
                </a:cxn>
                <a:cxn ang="0">
                  <a:pos x="2231" y="2122"/>
                </a:cxn>
                <a:cxn ang="0">
                  <a:pos x="2207" y="2106"/>
                </a:cxn>
                <a:cxn ang="0">
                  <a:pos x="2349" y="2010"/>
                </a:cxn>
                <a:cxn ang="0">
                  <a:pos x="2479" y="1890"/>
                </a:cxn>
                <a:cxn ang="0">
                  <a:pos x="2502" y="1775"/>
                </a:cxn>
                <a:cxn ang="0">
                  <a:pos x="2593" y="1751"/>
                </a:cxn>
                <a:cxn ang="0">
                  <a:pos x="2688" y="1631"/>
                </a:cxn>
                <a:cxn ang="0">
                  <a:pos x="2735" y="1559"/>
                </a:cxn>
                <a:cxn ang="0">
                  <a:pos x="2762" y="1451"/>
                </a:cxn>
                <a:cxn ang="0">
                  <a:pos x="2739" y="1376"/>
                </a:cxn>
                <a:cxn ang="0">
                  <a:pos x="2640" y="1436"/>
                </a:cxn>
                <a:cxn ang="0">
                  <a:pos x="2526" y="1459"/>
                </a:cxn>
                <a:cxn ang="0">
                  <a:pos x="2439" y="1627"/>
                </a:cxn>
                <a:cxn ang="0">
                  <a:pos x="2384" y="1771"/>
                </a:cxn>
                <a:cxn ang="0">
                  <a:pos x="2215" y="1858"/>
                </a:cxn>
                <a:cxn ang="0">
                  <a:pos x="2120" y="1986"/>
                </a:cxn>
                <a:cxn ang="0">
                  <a:pos x="2054" y="2130"/>
                </a:cxn>
                <a:cxn ang="0">
                  <a:pos x="2014" y="2309"/>
                </a:cxn>
                <a:cxn ang="0">
                  <a:pos x="1912" y="2553"/>
                </a:cxn>
                <a:cxn ang="0">
                  <a:pos x="1719" y="2744"/>
                </a:cxn>
                <a:cxn ang="0">
                  <a:pos x="1560" y="2882"/>
                </a:cxn>
                <a:cxn ang="0">
                  <a:pos x="1483" y="2840"/>
                </a:cxn>
                <a:cxn ang="0">
                  <a:pos x="1506" y="2597"/>
                </a:cxn>
                <a:cxn ang="0">
                  <a:pos x="1699" y="2445"/>
                </a:cxn>
                <a:cxn ang="0">
                  <a:pos x="1522" y="2321"/>
                </a:cxn>
                <a:cxn ang="0">
                  <a:pos x="1475" y="2170"/>
                </a:cxn>
                <a:cxn ang="0">
                  <a:pos x="593" y="1555"/>
                </a:cxn>
                <a:cxn ang="0">
                  <a:pos x="455" y="1412"/>
                </a:cxn>
                <a:cxn ang="0">
                  <a:pos x="313" y="1268"/>
                </a:cxn>
                <a:cxn ang="0">
                  <a:pos x="207" y="1284"/>
                </a:cxn>
                <a:cxn ang="0">
                  <a:pos x="174" y="1365"/>
                </a:cxn>
                <a:cxn ang="0">
                  <a:pos x="0" y="1342"/>
                </a:cxn>
              </a:cxnLst>
              <a:rect l="0" t="0" r="r" b="b"/>
              <a:pathLst>
                <a:path w="3164" h="2882">
                  <a:moveTo>
                    <a:pt x="0" y="1342"/>
                  </a:moveTo>
                  <a:lnTo>
                    <a:pt x="134" y="1185"/>
                  </a:lnTo>
                  <a:lnTo>
                    <a:pt x="317" y="1008"/>
                  </a:lnTo>
                  <a:lnTo>
                    <a:pt x="515" y="765"/>
                  </a:lnTo>
                  <a:lnTo>
                    <a:pt x="759" y="552"/>
                  </a:lnTo>
                  <a:lnTo>
                    <a:pt x="971" y="366"/>
                  </a:lnTo>
                  <a:lnTo>
                    <a:pt x="1270" y="155"/>
                  </a:lnTo>
                  <a:lnTo>
                    <a:pt x="1626" y="0"/>
                  </a:lnTo>
                  <a:lnTo>
                    <a:pt x="2252" y="86"/>
                  </a:lnTo>
                  <a:lnTo>
                    <a:pt x="2380" y="171"/>
                  </a:lnTo>
                  <a:lnTo>
                    <a:pt x="2593" y="262"/>
                  </a:lnTo>
                  <a:lnTo>
                    <a:pt x="2758" y="410"/>
                  </a:lnTo>
                  <a:lnTo>
                    <a:pt x="2829" y="566"/>
                  </a:lnTo>
                  <a:lnTo>
                    <a:pt x="3046" y="657"/>
                  </a:lnTo>
                  <a:lnTo>
                    <a:pt x="3164" y="645"/>
                  </a:lnTo>
                  <a:lnTo>
                    <a:pt x="3081" y="801"/>
                  </a:lnTo>
                  <a:lnTo>
                    <a:pt x="3081" y="933"/>
                  </a:lnTo>
                  <a:lnTo>
                    <a:pt x="3152" y="1005"/>
                  </a:lnTo>
                  <a:lnTo>
                    <a:pt x="3010" y="1232"/>
                  </a:lnTo>
                  <a:lnTo>
                    <a:pt x="2751" y="1703"/>
                  </a:lnTo>
                  <a:lnTo>
                    <a:pt x="2558" y="1894"/>
                  </a:lnTo>
                  <a:lnTo>
                    <a:pt x="2231" y="2122"/>
                  </a:lnTo>
                  <a:lnTo>
                    <a:pt x="2207" y="2106"/>
                  </a:lnTo>
                  <a:lnTo>
                    <a:pt x="2349" y="2010"/>
                  </a:lnTo>
                  <a:lnTo>
                    <a:pt x="2479" y="1890"/>
                  </a:lnTo>
                  <a:lnTo>
                    <a:pt x="2502" y="1775"/>
                  </a:lnTo>
                  <a:lnTo>
                    <a:pt x="2593" y="1751"/>
                  </a:lnTo>
                  <a:lnTo>
                    <a:pt x="2688" y="1631"/>
                  </a:lnTo>
                  <a:lnTo>
                    <a:pt x="2735" y="1559"/>
                  </a:lnTo>
                  <a:lnTo>
                    <a:pt x="2762" y="1451"/>
                  </a:lnTo>
                  <a:lnTo>
                    <a:pt x="2739" y="1376"/>
                  </a:lnTo>
                  <a:lnTo>
                    <a:pt x="2640" y="1436"/>
                  </a:lnTo>
                  <a:lnTo>
                    <a:pt x="2526" y="1459"/>
                  </a:lnTo>
                  <a:lnTo>
                    <a:pt x="2439" y="1627"/>
                  </a:lnTo>
                  <a:lnTo>
                    <a:pt x="2384" y="1771"/>
                  </a:lnTo>
                  <a:lnTo>
                    <a:pt x="2215" y="1858"/>
                  </a:lnTo>
                  <a:lnTo>
                    <a:pt x="2120" y="1986"/>
                  </a:lnTo>
                  <a:lnTo>
                    <a:pt x="2054" y="2130"/>
                  </a:lnTo>
                  <a:lnTo>
                    <a:pt x="2014" y="2309"/>
                  </a:lnTo>
                  <a:lnTo>
                    <a:pt x="1912" y="2553"/>
                  </a:lnTo>
                  <a:lnTo>
                    <a:pt x="1719" y="2744"/>
                  </a:lnTo>
                  <a:lnTo>
                    <a:pt x="1560" y="2882"/>
                  </a:lnTo>
                  <a:lnTo>
                    <a:pt x="1483" y="2840"/>
                  </a:lnTo>
                  <a:lnTo>
                    <a:pt x="1506" y="2597"/>
                  </a:lnTo>
                  <a:lnTo>
                    <a:pt x="1699" y="2445"/>
                  </a:lnTo>
                  <a:lnTo>
                    <a:pt x="1522" y="2321"/>
                  </a:lnTo>
                  <a:lnTo>
                    <a:pt x="1475" y="2170"/>
                  </a:lnTo>
                  <a:lnTo>
                    <a:pt x="593" y="1555"/>
                  </a:lnTo>
                  <a:lnTo>
                    <a:pt x="455" y="1412"/>
                  </a:lnTo>
                  <a:lnTo>
                    <a:pt x="313" y="1268"/>
                  </a:lnTo>
                  <a:lnTo>
                    <a:pt x="207" y="1284"/>
                  </a:lnTo>
                  <a:lnTo>
                    <a:pt x="174" y="1365"/>
                  </a:lnTo>
                  <a:lnTo>
                    <a:pt x="0" y="1342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CE00477A-6485-4416-B1A1-750E4E0A9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812" y="2401615"/>
              <a:ext cx="933450" cy="890587"/>
            </a:xfrm>
            <a:custGeom>
              <a:avLst/>
              <a:gdLst/>
              <a:ahLst/>
              <a:cxnLst>
                <a:cxn ang="0">
                  <a:pos x="1585" y="15"/>
                </a:cxn>
                <a:cxn ang="0">
                  <a:pos x="1668" y="175"/>
                </a:cxn>
                <a:cxn ang="0">
                  <a:pos x="2069" y="352"/>
                </a:cxn>
                <a:cxn ang="0">
                  <a:pos x="2224" y="150"/>
                </a:cxn>
                <a:cxn ang="0">
                  <a:pos x="2406" y="100"/>
                </a:cxn>
                <a:cxn ang="0">
                  <a:pos x="2466" y="370"/>
                </a:cxn>
                <a:cxn ang="0">
                  <a:pos x="2799" y="277"/>
                </a:cxn>
                <a:cxn ang="0">
                  <a:pos x="3064" y="405"/>
                </a:cxn>
                <a:cxn ang="0">
                  <a:pos x="3657" y="162"/>
                </a:cxn>
                <a:cxn ang="0">
                  <a:pos x="3892" y="240"/>
                </a:cxn>
                <a:cxn ang="0">
                  <a:pos x="3774" y="789"/>
                </a:cxn>
                <a:cxn ang="0">
                  <a:pos x="3922" y="1054"/>
                </a:cxn>
                <a:cxn ang="0">
                  <a:pos x="3867" y="1394"/>
                </a:cxn>
                <a:cxn ang="0">
                  <a:pos x="3603" y="1257"/>
                </a:cxn>
                <a:cxn ang="0">
                  <a:pos x="3583" y="1462"/>
                </a:cxn>
                <a:cxn ang="0">
                  <a:pos x="3392" y="1512"/>
                </a:cxn>
                <a:cxn ang="0">
                  <a:pos x="3377" y="1850"/>
                </a:cxn>
                <a:cxn ang="0">
                  <a:pos x="3052" y="2225"/>
                </a:cxn>
                <a:cxn ang="0">
                  <a:pos x="3160" y="2529"/>
                </a:cxn>
                <a:cxn ang="0">
                  <a:pos x="2998" y="2798"/>
                </a:cxn>
                <a:cxn ang="0">
                  <a:pos x="3057" y="2988"/>
                </a:cxn>
                <a:cxn ang="0">
                  <a:pos x="2934" y="3166"/>
                </a:cxn>
                <a:cxn ang="0">
                  <a:pos x="2609" y="3246"/>
                </a:cxn>
                <a:cxn ang="0">
                  <a:pos x="1974" y="3351"/>
                </a:cxn>
                <a:cxn ang="0">
                  <a:pos x="1447" y="3396"/>
                </a:cxn>
                <a:cxn ang="0">
                  <a:pos x="1118" y="3801"/>
                </a:cxn>
                <a:cxn ang="0">
                  <a:pos x="428" y="3396"/>
                </a:cxn>
                <a:cxn ang="0">
                  <a:pos x="113" y="3331"/>
                </a:cxn>
                <a:cxn ang="0">
                  <a:pos x="73" y="3148"/>
                </a:cxn>
                <a:cxn ang="0">
                  <a:pos x="0" y="2762"/>
                </a:cxn>
                <a:cxn ang="0">
                  <a:pos x="83" y="2502"/>
                </a:cxn>
                <a:cxn ang="0">
                  <a:pos x="260" y="2270"/>
                </a:cxn>
                <a:cxn ang="0">
                  <a:pos x="693" y="1744"/>
                </a:cxn>
                <a:cxn ang="0">
                  <a:pos x="928" y="1372"/>
                </a:cxn>
                <a:cxn ang="0">
                  <a:pos x="1240" y="1131"/>
                </a:cxn>
                <a:cxn ang="0">
                  <a:pos x="1343" y="818"/>
                </a:cxn>
                <a:cxn ang="0">
                  <a:pos x="1478" y="350"/>
                </a:cxn>
              </a:cxnLst>
              <a:rect l="0" t="0" r="r" b="b"/>
              <a:pathLst>
                <a:path w="3928" h="3801">
                  <a:moveTo>
                    <a:pt x="1563" y="182"/>
                  </a:moveTo>
                  <a:lnTo>
                    <a:pt x="1585" y="15"/>
                  </a:lnTo>
                  <a:lnTo>
                    <a:pt x="1648" y="67"/>
                  </a:lnTo>
                  <a:lnTo>
                    <a:pt x="1668" y="175"/>
                  </a:lnTo>
                  <a:lnTo>
                    <a:pt x="1991" y="255"/>
                  </a:lnTo>
                  <a:lnTo>
                    <a:pt x="2069" y="352"/>
                  </a:lnTo>
                  <a:lnTo>
                    <a:pt x="2209" y="297"/>
                  </a:lnTo>
                  <a:lnTo>
                    <a:pt x="2224" y="150"/>
                  </a:lnTo>
                  <a:lnTo>
                    <a:pt x="2344" y="0"/>
                  </a:lnTo>
                  <a:lnTo>
                    <a:pt x="2406" y="100"/>
                  </a:lnTo>
                  <a:lnTo>
                    <a:pt x="2416" y="280"/>
                  </a:lnTo>
                  <a:lnTo>
                    <a:pt x="2466" y="370"/>
                  </a:lnTo>
                  <a:lnTo>
                    <a:pt x="2581" y="280"/>
                  </a:lnTo>
                  <a:lnTo>
                    <a:pt x="2799" y="277"/>
                  </a:lnTo>
                  <a:lnTo>
                    <a:pt x="2832" y="405"/>
                  </a:lnTo>
                  <a:lnTo>
                    <a:pt x="3064" y="405"/>
                  </a:lnTo>
                  <a:lnTo>
                    <a:pt x="3450" y="300"/>
                  </a:lnTo>
                  <a:lnTo>
                    <a:pt x="3657" y="162"/>
                  </a:lnTo>
                  <a:lnTo>
                    <a:pt x="3824" y="161"/>
                  </a:lnTo>
                  <a:lnTo>
                    <a:pt x="3892" y="240"/>
                  </a:lnTo>
                  <a:lnTo>
                    <a:pt x="3869" y="460"/>
                  </a:lnTo>
                  <a:lnTo>
                    <a:pt x="3774" y="789"/>
                  </a:lnTo>
                  <a:lnTo>
                    <a:pt x="3839" y="949"/>
                  </a:lnTo>
                  <a:lnTo>
                    <a:pt x="3922" y="1054"/>
                  </a:lnTo>
                  <a:lnTo>
                    <a:pt x="3928" y="1252"/>
                  </a:lnTo>
                  <a:lnTo>
                    <a:pt x="3867" y="1394"/>
                  </a:lnTo>
                  <a:lnTo>
                    <a:pt x="3735" y="1357"/>
                  </a:lnTo>
                  <a:lnTo>
                    <a:pt x="3603" y="1257"/>
                  </a:lnTo>
                  <a:lnTo>
                    <a:pt x="3559" y="1372"/>
                  </a:lnTo>
                  <a:lnTo>
                    <a:pt x="3583" y="1462"/>
                  </a:lnTo>
                  <a:lnTo>
                    <a:pt x="3455" y="1407"/>
                  </a:lnTo>
                  <a:lnTo>
                    <a:pt x="3392" y="1512"/>
                  </a:lnTo>
                  <a:lnTo>
                    <a:pt x="3362" y="1670"/>
                  </a:lnTo>
                  <a:lnTo>
                    <a:pt x="3377" y="1850"/>
                  </a:lnTo>
                  <a:lnTo>
                    <a:pt x="3155" y="2001"/>
                  </a:lnTo>
                  <a:lnTo>
                    <a:pt x="3052" y="2225"/>
                  </a:lnTo>
                  <a:lnTo>
                    <a:pt x="3175" y="2364"/>
                  </a:lnTo>
                  <a:lnTo>
                    <a:pt x="3160" y="2529"/>
                  </a:lnTo>
                  <a:lnTo>
                    <a:pt x="2983" y="2693"/>
                  </a:lnTo>
                  <a:lnTo>
                    <a:pt x="2998" y="2798"/>
                  </a:lnTo>
                  <a:lnTo>
                    <a:pt x="3097" y="2828"/>
                  </a:lnTo>
                  <a:lnTo>
                    <a:pt x="3057" y="2988"/>
                  </a:lnTo>
                  <a:lnTo>
                    <a:pt x="3125" y="3106"/>
                  </a:lnTo>
                  <a:lnTo>
                    <a:pt x="2934" y="3166"/>
                  </a:lnTo>
                  <a:lnTo>
                    <a:pt x="2717" y="3291"/>
                  </a:lnTo>
                  <a:lnTo>
                    <a:pt x="2609" y="3246"/>
                  </a:lnTo>
                  <a:lnTo>
                    <a:pt x="2195" y="3216"/>
                  </a:lnTo>
                  <a:lnTo>
                    <a:pt x="1974" y="3351"/>
                  </a:lnTo>
                  <a:lnTo>
                    <a:pt x="1757" y="3346"/>
                  </a:lnTo>
                  <a:lnTo>
                    <a:pt x="1447" y="3396"/>
                  </a:lnTo>
                  <a:lnTo>
                    <a:pt x="1328" y="3590"/>
                  </a:lnTo>
                  <a:lnTo>
                    <a:pt x="1118" y="3801"/>
                  </a:lnTo>
                  <a:lnTo>
                    <a:pt x="619" y="3561"/>
                  </a:lnTo>
                  <a:lnTo>
                    <a:pt x="428" y="3396"/>
                  </a:lnTo>
                  <a:lnTo>
                    <a:pt x="171" y="3411"/>
                  </a:lnTo>
                  <a:lnTo>
                    <a:pt x="113" y="3331"/>
                  </a:lnTo>
                  <a:lnTo>
                    <a:pt x="176" y="3204"/>
                  </a:lnTo>
                  <a:lnTo>
                    <a:pt x="73" y="3148"/>
                  </a:lnTo>
                  <a:lnTo>
                    <a:pt x="9" y="2948"/>
                  </a:lnTo>
                  <a:lnTo>
                    <a:pt x="0" y="2762"/>
                  </a:lnTo>
                  <a:lnTo>
                    <a:pt x="5" y="2608"/>
                  </a:lnTo>
                  <a:lnTo>
                    <a:pt x="83" y="2502"/>
                  </a:lnTo>
                  <a:lnTo>
                    <a:pt x="84" y="2347"/>
                  </a:lnTo>
                  <a:lnTo>
                    <a:pt x="260" y="2270"/>
                  </a:lnTo>
                  <a:lnTo>
                    <a:pt x="510" y="1789"/>
                  </a:lnTo>
                  <a:lnTo>
                    <a:pt x="693" y="1744"/>
                  </a:lnTo>
                  <a:lnTo>
                    <a:pt x="838" y="1576"/>
                  </a:lnTo>
                  <a:lnTo>
                    <a:pt x="928" y="1372"/>
                  </a:lnTo>
                  <a:lnTo>
                    <a:pt x="1136" y="1317"/>
                  </a:lnTo>
                  <a:lnTo>
                    <a:pt x="1240" y="1131"/>
                  </a:lnTo>
                  <a:lnTo>
                    <a:pt x="1252" y="939"/>
                  </a:lnTo>
                  <a:lnTo>
                    <a:pt x="1343" y="818"/>
                  </a:lnTo>
                  <a:lnTo>
                    <a:pt x="1354" y="668"/>
                  </a:lnTo>
                  <a:lnTo>
                    <a:pt x="1478" y="350"/>
                  </a:lnTo>
                  <a:lnTo>
                    <a:pt x="1563" y="182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2" name="Freeform 36">
              <a:extLst>
                <a:ext uri="{FF2B5EF4-FFF2-40B4-BE49-F238E27FC236}">
                  <a16:creationId xmlns:a16="http://schemas.microsoft.com/office/drawing/2014/main" id="{2C556312-67EE-4A0A-89C7-51CE33EF8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049" y="2631802"/>
              <a:ext cx="1431925" cy="1127125"/>
            </a:xfrm>
            <a:custGeom>
              <a:avLst/>
              <a:gdLst/>
              <a:ahLst/>
              <a:cxnLst>
                <a:cxn ang="0">
                  <a:pos x="2846" y="526"/>
                </a:cxn>
                <a:cxn ang="0">
                  <a:pos x="3235" y="284"/>
                </a:cxn>
                <a:cxn ang="0">
                  <a:pos x="3746" y="0"/>
                </a:cxn>
                <a:cxn ang="0">
                  <a:pos x="3998" y="140"/>
                </a:cxn>
                <a:cxn ang="0">
                  <a:pos x="4165" y="304"/>
                </a:cxn>
                <a:cxn ang="0">
                  <a:pos x="4588" y="394"/>
                </a:cxn>
                <a:cxn ang="0">
                  <a:pos x="5075" y="554"/>
                </a:cxn>
                <a:cxn ang="0">
                  <a:pos x="5286" y="917"/>
                </a:cxn>
                <a:cxn ang="0">
                  <a:pos x="5858" y="977"/>
                </a:cxn>
                <a:cxn ang="0">
                  <a:pos x="5833" y="1302"/>
                </a:cxn>
                <a:cxn ang="0">
                  <a:pos x="5769" y="1556"/>
                </a:cxn>
                <a:cxn ang="0">
                  <a:pos x="5578" y="1756"/>
                </a:cxn>
                <a:cxn ang="0">
                  <a:pos x="5774" y="2066"/>
                </a:cxn>
                <a:cxn ang="0">
                  <a:pos x="5568" y="2110"/>
                </a:cxn>
                <a:cxn ang="0">
                  <a:pos x="5370" y="2130"/>
                </a:cxn>
                <a:cxn ang="0">
                  <a:pos x="5258" y="2290"/>
                </a:cxn>
                <a:cxn ang="0">
                  <a:pos x="5301" y="2573"/>
                </a:cxn>
                <a:cxn ang="0">
                  <a:pos x="5258" y="2758"/>
                </a:cxn>
                <a:cxn ang="0">
                  <a:pos x="5095" y="3177"/>
                </a:cxn>
                <a:cxn ang="0">
                  <a:pos x="4750" y="3442"/>
                </a:cxn>
                <a:cxn ang="0">
                  <a:pos x="4564" y="3876"/>
                </a:cxn>
                <a:cxn ang="0">
                  <a:pos x="4455" y="4224"/>
                </a:cxn>
                <a:cxn ang="0">
                  <a:pos x="3884" y="4404"/>
                </a:cxn>
                <a:cxn ang="0">
                  <a:pos x="3116" y="4538"/>
                </a:cxn>
                <a:cxn ang="0">
                  <a:pos x="2641" y="4625"/>
                </a:cxn>
                <a:cxn ang="0">
                  <a:pos x="2403" y="4803"/>
                </a:cxn>
                <a:cxn ang="0">
                  <a:pos x="2290" y="4608"/>
                </a:cxn>
                <a:cxn ang="0">
                  <a:pos x="2211" y="4149"/>
                </a:cxn>
                <a:cxn ang="0">
                  <a:pos x="2240" y="3951"/>
                </a:cxn>
                <a:cxn ang="0">
                  <a:pos x="1945" y="3671"/>
                </a:cxn>
                <a:cxn ang="0">
                  <a:pos x="1950" y="3282"/>
                </a:cxn>
                <a:cxn ang="0">
                  <a:pos x="1419" y="3216"/>
                </a:cxn>
                <a:cxn ang="0">
                  <a:pos x="961" y="3294"/>
                </a:cxn>
                <a:cxn ang="0">
                  <a:pos x="530" y="3087"/>
                </a:cxn>
                <a:cxn ang="0">
                  <a:pos x="34" y="3123"/>
                </a:cxn>
                <a:cxn ang="0">
                  <a:pos x="71" y="2818"/>
                </a:cxn>
                <a:cxn ang="0">
                  <a:pos x="404" y="2411"/>
                </a:cxn>
                <a:cxn ang="0">
                  <a:pos x="931" y="2366"/>
                </a:cxn>
                <a:cxn ang="0">
                  <a:pos x="1561" y="2261"/>
                </a:cxn>
                <a:cxn ang="0">
                  <a:pos x="1889" y="2183"/>
                </a:cxn>
                <a:cxn ang="0">
                  <a:pos x="2009" y="2005"/>
                </a:cxn>
                <a:cxn ang="0">
                  <a:pos x="1948" y="1813"/>
                </a:cxn>
                <a:cxn ang="0">
                  <a:pos x="2111" y="1546"/>
                </a:cxn>
                <a:cxn ang="0">
                  <a:pos x="2004" y="1242"/>
                </a:cxn>
                <a:cxn ang="0">
                  <a:pos x="2329" y="865"/>
                </a:cxn>
                <a:cxn ang="0">
                  <a:pos x="2344" y="529"/>
                </a:cxn>
                <a:cxn ang="0">
                  <a:pos x="2536" y="479"/>
                </a:cxn>
                <a:cxn ang="0">
                  <a:pos x="2556" y="276"/>
                </a:cxn>
                <a:cxn ang="0">
                  <a:pos x="2816" y="409"/>
                </a:cxn>
              </a:cxnLst>
              <a:rect l="0" t="0" r="r" b="b"/>
              <a:pathLst>
                <a:path w="6025" h="4803">
                  <a:moveTo>
                    <a:pt x="2816" y="409"/>
                  </a:moveTo>
                  <a:lnTo>
                    <a:pt x="2846" y="526"/>
                  </a:lnTo>
                  <a:lnTo>
                    <a:pt x="3019" y="446"/>
                  </a:lnTo>
                  <a:lnTo>
                    <a:pt x="3235" y="284"/>
                  </a:lnTo>
                  <a:lnTo>
                    <a:pt x="3500" y="95"/>
                  </a:lnTo>
                  <a:lnTo>
                    <a:pt x="3746" y="0"/>
                  </a:lnTo>
                  <a:lnTo>
                    <a:pt x="3968" y="45"/>
                  </a:lnTo>
                  <a:lnTo>
                    <a:pt x="3998" y="140"/>
                  </a:lnTo>
                  <a:lnTo>
                    <a:pt x="3983" y="284"/>
                  </a:lnTo>
                  <a:lnTo>
                    <a:pt x="4165" y="304"/>
                  </a:lnTo>
                  <a:lnTo>
                    <a:pt x="4351" y="245"/>
                  </a:lnTo>
                  <a:lnTo>
                    <a:pt x="4588" y="394"/>
                  </a:lnTo>
                  <a:lnTo>
                    <a:pt x="4859" y="529"/>
                  </a:lnTo>
                  <a:lnTo>
                    <a:pt x="5075" y="554"/>
                  </a:lnTo>
                  <a:lnTo>
                    <a:pt x="5208" y="694"/>
                  </a:lnTo>
                  <a:lnTo>
                    <a:pt x="5286" y="917"/>
                  </a:lnTo>
                  <a:lnTo>
                    <a:pt x="5504" y="857"/>
                  </a:lnTo>
                  <a:lnTo>
                    <a:pt x="5858" y="977"/>
                  </a:lnTo>
                  <a:lnTo>
                    <a:pt x="6025" y="1142"/>
                  </a:lnTo>
                  <a:lnTo>
                    <a:pt x="5833" y="1302"/>
                  </a:lnTo>
                  <a:lnTo>
                    <a:pt x="5754" y="1441"/>
                  </a:lnTo>
                  <a:lnTo>
                    <a:pt x="5769" y="1556"/>
                  </a:lnTo>
                  <a:lnTo>
                    <a:pt x="5636" y="1571"/>
                  </a:lnTo>
                  <a:lnTo>
                    <a:pt x="5578" y="1756"/>
                  </a:lnTo>
                  <a:lnTo>
                    <a:pt x="5596" y="1915"/>
                  </a:lnTo>
                  <a:lnTo>
                    <a:pt x="5774" y="2066"/>
                  </a:lnTo>
                  <a:lnTo>
                    <a:pt x="5716" y="2171"/>
                  </a:lnTo>
                  <a:lnTo>
                    <a:pt x="5568" y="2110"/>
                  </a:lnTo>
                  <a:lnTo>
                    <a:pt x="5479" y="2145"/>
                  </a:lnTo>
                  <a:lnTo>
                    <a:pt x="5370" y="2130"/>
                  </a:lnTo>
                  <a:lnTo>
                    <a:pt x="5356" y="2245"/>
                  </a:lnTo>
                  <a:lnTo>
                    <a:pt x="5258" y="2290"/>
                  </a:lnTo>
                  <a:lnTo>
                    <a:pt x="5296" y="2413"/>
                  </a:lnTo>
                  <a:lnTo>
                    <a:pt x="5301" y="2573"/>
                  </a:lnTo>
                  <a:lnTo>
                    <a:pt x="5169" y="2648"/>
                  </a:lnTo>
                  <a:lnTo>
                    <a:pt x="5258" y="2758"/>
                  </a:lnTo>
                  <a:lnTo>
                    <a:pt x="5258" y="2967"/>
                  </a:lnTo>
                  <a:lnTo>
                    <a:pt x="5095" y="3177"/>
                  </a:lnTo>
                  <a:lnTo>
                    <a:pt x="4986" y="3382"/>
                  </a:lnTo>
                  <a:lnTo>
                    <a:pt x="4750" y="3442"/>
                  </a:lnTo>
                  <a:lnTo>
                    <a:pt x="4714" y="3711"/>
                  </a:lnTo>
                  <a:lnTo>
                    <a:pt x="4564" y="3876"/>
                  </a:lnTo>
                  <a:lnTo>
                    <a:pt x="4416" y="4114"/>
                  </a:lnTo>
                  <a:lnTo>
                    <a:pt x="4455" y="4224"/>
                  </a:lnTo>
                  <a:lnTo>
                    <a:pt x="4160" y="4354"/>
                  </a:lnTo>
                  <a:lnTo>
                    <a:pt x="3884" y="4404"/>
                  </a:lnTo>
                  <a:lnTo>
                    <a:pt x="3599" y="4384"/>
                  </a:lnTo>
                  <a:lnTo>
                    <a:pt x="3116" y="4538"/>
                  </a:lnTo>
                  <a:lnTo>
                    <a:pt x="2831" y="4653"/>
                  </a:lnTo>
                  <a:lnTo>
                    <a:pt x="2641" y="4625"/>
                  </a:lnTo>
                  <a:lnTo>
                    <a:pt x="2555" y="4763"/>
                  </a:lnTo>
                  <a:lnTo>
                    <a:pt x="2403" y="4803"/>
                  </a:lnTo>
                  <a:lnTo>
                    <a:pt x="2275" y="4718"/>
                  </a:lnTo>
                  <a:lnTo>
                    <a:pt x="2290" y="4608"/>
                  </a:lnTo>
                  <a:lnTo>
                    <a:pt x="2171" y="4504"/>
                  </a:lnTo>
                  <a:lnTo>
                    <a:pt x="2211" y="4149"/>
                  </a:lnTo>
                  <a:lnTo>
                    <a:pt x="2314" y="4029"/>
                  </a:lnTo>
                  <a:lnTo>
                    <a:pt x="2240" y="3951"/>
                  </a:lnTo>
                  <a:lnTo>
                    <a:pt x="2019" y="3936"/>
                  </a:lnTo>
                  <a:lnTo>
                    <a:pt x="1945" y="3671"/>
                  </a:lnTo>
                  <a:lnTo>
                    <a:pt x="2039" y="3536"/>
                  </a:lnTo>
                  <a:lnTo>
                    <a:pt x="1950" y="3282"/>
                  </a:lnTo>
                  <a:lnTo>
                    <a:pt x="1846" y="3163"/>
                  </a:lnTo>
                  <a:lnTo>
                    <a:pt x="1419" y="3216"/>
                  </a:lnTo>
                  <a:lnTo>
                    <a:pt x="1169" y="3216"/>
                  </a:lnTo>
                  <a:lnTo>
                    <a:pt x="961" y="3294"/>
                  </a:lnTo>
                  <a:lnTo>
                    <a:pt x="824" y="3096"/>
                  </a:lnTo>
                  <a:lnTo>
                    <a:pt x="530" y="3087"/>
                  </a:lnTo>
                  <a:lnTo>
                    <a:pt x="251" y="3023"/>
                  </a:lnTo>
                  <a:lnTo>
                    <a:pt x="34" y="3123"/>
                  </a:lnTo>
                  <a:lnTo>
                    <a:pt x="0" y="2987"/>
                  </a:lnTo>
                  <a:lnTo>
                    <a:pt x="71" y="2818"/>
                  </a:lnTo>
                  <a:lnTo>
                    <a:pt x="284" y="2606"/>
                  </a:lnTo>
                  <a:lnTo>
                    <a:pt x="404" y="2411"/>
                  </a:lnTo>
                  <a:lnTo>
                    <a:pt x="711" y="2363"/>
                  </a:lnTo>
                  <a:lnTo>
                    <a:pt x="931" y="2366"/>
                  </a:lnTo>
                  <a:lnTo>
                    <a:pt x="1151" y="2233"/>
                  </a:lnTo>
                  <a:lnTo>
                    <a:pt x="1561" y="2261"/>
                  </a:lnTo>
                  <a:lnTo>
                    <a:pt x="1670" y="2310"/>
                  </a:lnTo>
                  <a:lnTo>
                    <a:pt x="1889" y="2183"/>
                  </a:lnTo>
                  <a:lnTo>
                    <a:pt x="2076" y="2123"/>
                  </a:lnTo>
                  <a:lnTo>
                    <a:pt x="2009" y="2005"/>
                  </a:lnTo>
                  <a:lnTo>
                    <a:pt x="2051" y="1846"/>
                  </a:lnTo>
                  <a:lnTo>
                    <a:pt x="1948" y="1813"/>
                  </a:lnTo>
                  <a:lnTo>
                    <a:pt x="1935" y="1712"/>
                  </a:lnTo>
                  <a:lnTo>
                    <a:pt x="2111" y="1546"/>
                  </a:lnTo>
                  <a:lnTo>
                    <a:pt x="2128" y="1381"/>
                  </a:lnTo>
                  <a:lnTo>
                    <a:pt x="2004" y="1242"/>
                  </a:lnTo>
                  <a:lnTo>
                    <a:pt x="2109" y="1017"/>
                  </a:lnTo>
                  <a:lnTo>
                    <a:pt x="2329" y="865"/>
                  </a:lnTo>
                  <a:lnTo>
                    <a:pt x="2314" y="686"/>
                  </a:lnTo>
                  <a:lnTo>
                    <a:pt x="2344" y="529"/>
                  </a:lnTo>
                  <a:lnTo>
                    <a:pt x="2409" y="424"/>
                  </a:lnTo>
                  <a:lnTo>
                    <a:pt x="2536" y="479"/>
                  </a:lnTo>
                  <a:lnTo>
                    <a:pt x="2511" y="389"/>
                  </a:lnTo>
                  <a:lnTo>
                    <a:pt x="2556" y="276"/>
                  </a:lnTo>
                  <a:lnTo>
                    <a:pt x="2698" y="379"/>
                  </a:lnTo>
                  <a:lnTo>
                    <a:pt x="2816" y="409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3" name="Freeform 37">
              <a:extLst>
                <a:ext uri="{FF2B5EF4-FFF2-40B4-BE49-F238E27FC236}">
                  <a16:creationId xmlns:a16="http://schemas.microsoft.com/office/drawing/2014/main" id="{E8D029C2-EC67-4E3C-A67B-1D7F5A36D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3412" y="3501752"/>
              <a:ext cx="487362" cy="285750"/>
            </a:xfrm>
            <a:custGeom>
              <a:avLst/>
              <a:gdLst/>
              <a:ahLst/>
              <a:cxnLst>
                <a:cxn ang="0">
                  <a:pos x="398" y="1169"/>
                </a:cxn>
                <a:cxn ang="0">
                  <a:pos x="613" y="1141"/>
                </a:cxn>
                <a:cxn ang="0">
                  <a:pos x="732" y="1051"/>
                </a:cxn>
                <a:cxn ang="0">
                  <a:pos x="879" y="1076"/>
                </a:cxn>
                <a:cxn ang="0">
                  <a:pos x="869" y="1196"/>
                </a:cxn>
                <a:cxn ang="0">
                  <a:pos x="1179" y="1181"/>
                </a:cxn>
                <a:cxn ang="0">
                  <a:pos x="1341" y="1211"/>
                </a:cxn>
                <a:cxn ang="0">
                  <a:pos x="1455" y="1141"/>
                </a:cxn>
                <a:cxn ang="0">
                  <a:pos x="1430" y="1031"/>
                </a:cxn>
                <a:cxn ang="0">
                  <a:pos x="1691" y="797"/>
                </a:cxn>
                <a:cxn ang="0">
                  <a:pos x="1956" y="717"/>
                </a:cxn>
                <a:cxn ang="0">
                  <a:pos x="1956" y="448"/>
                </a:cxn>
                <a:cxn ang="0">
                  <a:pos x="2048" y="288"/>
                </a:cxn>
                <a:cxn ang="0">
                  <a:pos x="1666" y="213"/>
                </a:cxn>
                <a:cxn ang="0">
                  <a:pos x="1646" y="94"/>
                </a:cxn>
                <a:cxn ang="0">
                  <a:pos x="1595" y="0"/>
                </a:cxn>
                <a:cxn ang="0">
                  <a:pos x="1451" y="158"/>
                </a:cxn>
                <a:cxn ang="0">
                  <a:pos x="1298" y="403"/>
                </a:cxn>
                <a:cxn ang="0">
                  <a:pos x="1338" y="514"/>
                </a:cxn>
                <a:cxn ang="0">
                  <a:pos x="1040" y="642"/>
                </a:cxn>
                <a:cxn ang="0">
                  <a:pos x="768" y="692"/>
                </a:cxn>
                <a:cxn ang="0">
                  <a:pos x="483" y="672"/>
                </a:cxn>
                <a:cxn ang="0">
                  <a:pos x="0" y="828"/>
                </a:cxn>
                <a:cxn ang="0">
                  <a:pos x="101" y="927"/>
                </a:cxn>
                <a:cxn ang="0">
                  <a:pos x="223" y="960"/>
                </a:cxn>
                <a:cxn ang="0">
                  <a:pos x="328" y="1042"/>
                </a:cxn>
                <a:cxn ang="0">
                  <a:pos x="398" y="1169"/>
                </a:cxn>
              </a:cxnLst>
              <a:rect l="0" t="0" r="r" b="b"/>
              <a:pathLst>
                <a:path w="2048" h="1211">
                  <a:moveTo>
                    <a:pt x="398" y="1169"/>
                  </a:moveTo>
                  <a:lnTo>
                    <a:pt x="613" y="1141"/>
                  </a:lnTo>
                  <a:lnTo>
                    <a:pt x="732" y="1051"/>
                  </a:lnTo>
                  <a:lnTo>
                    <a:pt x="879" y="1076"/>
                  </a:lnTo>
                  <a:lnTo>
                    <a:pt x="869" y="1196"/>
                  </a:lnTo>
                  <a:lnTo>
                    <a:pt x="1179" y="1181"/>
                  </a:lnTo>
                  <a:lnTo>
                    <a:pt x="1341" y="1211"/>
                  </a:lnTo>
                  <a:lnTo>
                    <a:pt x="1455" y="1141"/>
                  </a:lnTo>
                  <a:lnTo>
                    <a:pt x="1430" y="1031"/>
                  </a:lnTo>
                  <a:lnTo>
                    <a:pt x="1691" y="797"/>
                  </a:lnTo>
                  <a:lnTo>
                    <a:pt x="1956" y="717"/>
                  </a:lnTo>
                  <a:lnTo>
                    <a:pt x="1956" y="448"/>
                  </a:lnTo>
                  <a:lnTo>
                    <a:pt x="2048" y="288"/>
                  </a:lnTo>
                  <a:lnTo>
                    <a:pt x="1666" y="213"/>
                  </a:lnTo>
                  <a:lnTo>
                    <a:pt x="1646" y="94"/>
                  </a:lnTo>
                  <a:lnTo>
                    <a:pt x="1595" y="0"/>
                  </a:lnTo>
                  <a:lnTo>
                    <a:pt x="1451" y="158"/>
                  </a:lnTo>
                  <a:lnTo>
                    <a:pt x="1298" y="403"/>
                  </a:lnTo>
                  <a:lnTo>
                    <a:pt x="1338" y="514"/>
                  </a:lnTo>
                  <a:lnTo>
                    <a:pt x="1040" y="642"/>
                  </a:lnTo>
                  <a:lnTo>
                    <a:pt x="768" y="692"/>
                  </a:lnTo>
                  <a:lnTo>
                    <a:pt x="483" y="672"/>
                  </a:lnTo>
                  <a:lnTo>
                    <a:pt x="0" y="828"/>
                  </a:lnTo>
                  <a:lnTo>
                    <a:pt x="101" y="927"/>
                  </a:lnTo>
                  <a:lnTo>
                    <a:pt x="223" y="960"/>
                  </a:lnTo>
                  <a:lnTo>
                    <a:pt x="328" y="1042"/>
                  </a:lnTo>
                  <a:lnTo>
                    <a:pt x="398" y="1169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4" name="Freeform 38">
              <a:extLst>
                <a:ext uri="{FF2B5EF4-FFF2-40B4-BE49-F238E27FC236}">
                  <a16:creationId xmlns:a16="http://schemas.microsoft.com/office/drawing/2014/main" id="{EA1EE737-6E71-4FC3-9CE1-D25011A96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4" y="3127102"/>
              <a:ext cx="301625" cy="442913"/>
            </a:xfrm>
            <a:custGeom>
              <a:avLst/>
              <a:gdLst/>
              <a:ahLst/>
              <a:cxnLst>
                <a:cxn ang="0">
                  <a:pos x="1265" y="254"/>
                </a:cxn>
                <a:cxn ang="0">
                  <a:pos x="1123" y="166"/>
                </a:cxn>
                <a:cxn ang="0">
                  <a:pos x="1000" y="61"/>
                </a:cxn>
                <a:cxn ang="0">
                  <a:pos x="849" y="0"/>
                </a:cxn>
                <a:cxn ang="0">
                  <a:pos x="763" y="34"/>
                </a:cxn>
                <a:cxn ang="0">
                  <a:pos x="655" y="21"/>
                </a:cxn>
                <a:cxn ang="0">
                  <a:pos x="643" y="131"/>
                </a:cxn>
                <a:cxn ang="0">
                  <a:pos x="545" y="181"/>
                </a:cxn>
                <a:cxn ang="0">
                  <a:pos x="585" y="304"/>
                </a:cxn>
                <a:cxn ang="0">
                  <a:pos x="590" y="464"/>
                </a:cxn>
                <a:cxn ang="0">
                  <a:pos x="455" y="537"/>
                </a:cxn>
                <a:cxn ang="0">
                  <a:pos x="543" y="644"/>
                </a:cxn>
                <a:cxn ang="0">
                  <a:pos x="540" y="864"/>
                </a:cxn>
                <a:cxn ang="0">
                  <a:pos x="382" y="1064"/>
                </a:cxn>
                <a:cxn ang="0">
                  <a:pos x="274" y="1272"/>
                </a:cxn>
                <a:cxn ang="0">
                  <a:pos x="35" y="1332"/>
                </a:cxn>
                <a:cxn ang="0">
                  <a:pos x="0" y="1605"/>
                </a:cxn>
                <a:cxn ang="0">
                  <a:pos x="50" y="1700"/>
                </a:cxn>
                <a:cxn ang="0">
                  <a:pos x="70" y="1815"/>
                </a:cxn>
                <a:cxn ang="0">
                  <a:pos x="450" y="1891"/>
                </a:cxn>
                <a:cxn ang="0">
                  <a:pos x="598" y="1696"/>
                </a:cxn>
                <a:cxn ang="0">
                  <a:pos x="854" y="1527"/>
                </a:cxn>
                <a:cxn ang="0">
                  <a:pos x="883" y="1362"/>
                </a:cxn>
                <a:cxn ang="0">
                  <a:pos x="996" y="1113"/>
                </a:cxn>
                <a:cxn ang="0">
                  <a:pos x="1193" y="943"/>
                </a:cxn>
                <a:cxn ang="0">
                  <a:pos x="1203" y="554"/>
                </a:cxn>
                <a:cxn ang="0">
                  <a:pos x="1265" y="254"/>
                </a:cxn>
              </a:cxnLst>
              <a:rect l="0" t="0" r="r" b="b"/>
              <a:pathLst>
                <a:path w="1265" h="1891">
                  <a:moveTo>
                    <a:pt x="1265" y="254"/>
                  </a:moveTo>
                  <a:lnTo>
                    <a:pt x="1123" y="166"/>
                  </a:lnTo>
                  <a:lnTo>
                    <a:pt x="1000" y="61"/>
                  </a:lnTo>
                  <a:lnTo>
                    <a:pt x="849" y="0"/>
                  </a:lnTo>
                  <a:lnTo>
                    <a:pt x="763" y="34"/>
                  </a:lnTo>
                  <a:lnTo>
                    <a:pt x="655" y="21"/>
                  </a:lnTo>
                  <a:lnTo>
                    <a:pt x="643" y="131"/>
                  </a:lnTo>
                  <a:lnTo>
                    <a:pt x="545" y="181"/>
                  </a:lnTo>
                  <a:lnTo>
                    <a:pt x="585" y="304"/>
                  </a:lnTo>
                  <a:lnTo>
                    <a:pt x="590" y="464"/>
                  </a:lnTo>
                  <a:lnTo>
                    <a:pt x="455" y="537"/>
                  </a:lnTo>
                  <a:lnTo>
                    <a:pt x="543" y="644"/>
                  </a:lnTo>
                  <a:lnTo>
                    <a:pt x="540" y="864"/>
                  </a:lnTo>
                  <a:lnTo>
                    <a:pt x="382" y="1064"/>
                  </a:lnTo>
                  <a:lnTo>
                    <a:pt x="274" y="1272"/>
                  </a:lnTo>
                  <a:lnTo>
                    <a:pt x="35" y="1332"/>
                  </a:lnTo>
                  <a:lnTo>
                    <a:pt x="0" y="1605"/>
                  </a:lnTo>
                  <a:lnTo>
                    <a:pt x="50" y="1700"/>
                  </a:lnTo>
                  <a:lnTo>
                    <a:pt x="70" y="1815"/>
                  </a:lnTo>
                  <a:lnTo>
                    <a:pt x="450" y="1891"/>
                  </a:lnTo>
                  <a:lnTo>
                    <a:pt x="598" y="1696"/>
                  </a:lnTo>
                  <a:lnTo>
                    <a:pt x="854" y="1527"/>
                  </a:lnTo>
                  <a:lnTo>
                    <a:pt x="883" y="1362"/>
                  </a:lnTo>
                  <a:lnTo>
                    <a:pt x="996" y="1113"/>
                  </a:lnTo>
                  <a:lnTo>
                    <a:pt x="1193" y="943"/>
                  </a:lnTo>
                  <a:lnTo>
                    <a:pt x="1203" y="554"/>
                  </a:lnTo>
                  <a:lnTo>
                    <a:pt x="1265" y="254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5" name="Freeform 39">
              <a:extLst>
                <a:ext uri="{FF2B5EF4-FFF2-40B4-BE49-F238E27FC236}">
                  <a16:creationId xmlns:a16="http://schemas.microsoft.com/office/drawing/2014/main" id="{588450DD-F179-4B86-87DE-EA98EA50C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7524" y="1898377"/>
              <a:ext cx="1152525" cy="1287463"/>
            </a:xfrm>
            <a:custGeom>
              <a:avLst/>
              <a:gdLst/>
              <a:ahLst/>
              <a:cxnLst>
                <a:cxn ang="0">
                  <a:pos x="148" y="1143"/>
                </a:cxn>
                <a:cxn ang="0">
                  <a:pos x="74" y="1616"/>
                </a:cxn>
                <a:cxn ang="0">
                  <a:pos x="261" y="1661"/>
                </a:cxn>
                <a:cxn ang="0">
                  <a:pos x="251" y="1780"/>
                </a:cxn>
                <a:cxn ang="0">
                  <a:pos x="54" y="1995"/>
                </a:cxn>
                <a:cxn ang="0">
                  <a:pos x="143" y="2304"/>
                </a:cxn>
                <a:cxn ang="0">
                  <a:pos x="188" y="2624"/>
                </a:cxn>
                <a:cxn ang="0">
                  <a:pos x="163" y="3098"/>
                </a:cxn>
                <a:cxn ang="0">
                  <a:pos x="253" y="3399"/>
                </a:cxn>
                <a:cxn ang="0">
                  <a:pos x="216" y="3657"/>
                </a:cxn>
                <a:cxn ang="0">
                  <a:pos x="866" y="3223"/>
                </a:cxn>
                <a:cxn ang="0">
                  <a:pos x="1340" y="3172"/>
                </a:cxn>
                <a:cxn ang="0">
                  <a:pos x="1354" y="3412"/>
                </a:cxn>
                <a:cxn ang="0">
                  <a:pos x="1725" y="3372"/>
                </a:cxn>
                <a:cxn ang="0">
                  <a:pos x="2233" y="3657"/>
                </a:cxn>
                <a:cxn ang="0">
                  <a:pos x="2583" y="3829"/>
                </a:cxn>
                <a:cxn ang="0">
                  <a:pos x="2873" y="3987"/>
                </a:cxn>
                <a:cxn ang="0">
                  <a:pos x="3395" y="4269"/>
                </a:cxn>
                <a:cxn ang="0">
                  <a:pos x="3125" y="4569"/>
                </a:cxn>
                <a:cxn ang="0">
                  <a:pos x="3005" y="4699"/>
                </a:cxn>
                <a:cxn ang="0">
                  <a:pos x="2968" y="5043"/>
                </a:cxn>
                <a:cxn ang="0">
                  <a:pos x="3087" y="5297"/>
                </a:cxn>
                <a:cxn ang="0">
                  <a:pos x="3352" y="5492"/>
                </a:cxn>
                <a:cxn ang="0">
                  <a:pos x="3692" y="5228"/>
                </a:cxn>
                <a:cxn ang="0">
                  <a:pos x="3745" y="4549"/>
                </a:cxn>
                <a:cxn ang="0">
                  <a:pos x="3893" y="3532"/>
                </a:cxn>
                <a:cxn ang="0">
                  <a:pos x="4012" y="2903"/>
                </a:cxn>
                <a:cxn ang="0">
                  <a:pos x="4149" y="2594"/>
                </a:cxn>
                <a:cxn ang="0">
                  <a:pos x="4208" y="2349"/>
                </a:cxn>
                <a:cxn ang="0">
                  <a:pos x="4410" y="2399"/>
                </a:cxn>
                <a:cxn ang="0">
                  <a:pos x="4735" y="2040"/>
                </a:cxn>
                <a:cxn ang="0">
                  <a:pos x="4725" y="1741"/>
                </a:cxn>
                <a:cxn ang="0">
                  <a:pos x="4503" y="1441"/>
                </a:cxn>
                <a:cxn ang="0">
                  <a:pos x="4637" y="1256"/>
                </a:cxn>
                <a:cxn ang="0">
                  <a:pos x="4754" y="913"/>
                </a:cxn>
                <a:cxn ang="0">
                  <a:pos x="4474" y="294"/>
                </a:cxn>
                <a:cxn ang="0">
                  <a:pos x="4218" y="225"/>
                </a:cxn>
                <a:cxn ang="0">
                  <a:pos x="3677" y="140"/>
                </a:cxn>
                <a:cxn ang="0">
                  <a:pos x="3440" y="299"/>
                </a:cxn>
                <a:cxn ang="0">
                  <a:pos x="3214" y="484"/>
                </a:cxn>
                <a:cxn ang="0">
                  <a:pos x="3110" y="284"/>
                </a:cxn>
                <a:cxn ang="0">
                  <a:pos x="2879" y="60"/>
                </a:cxn>
                <a:cxn ang="0">
                  <a:pos x="2475" y="349"/>
                </a:cxn>
                <a:cxn ang="0">
                  <a:pos x="2091" y="529"/>
                </a:cxn>
                <a:cxn ang="0">
                  <a:pos x="1826" y="469"/>
                </a:cxn>
                <a:cxn ang="0">
                  <a:pos x="1619" y="404"/>
                </a:cxn>
                <a:cxn ang="0">
                  <a:pos x="1580" y="629"/>
                </a:cxn>
                <a:cxn ang="0">
                  <a:pos x="1508" y="935"/>
                </a:cxn>
                <a:cxn ang="0">
                  <a:pos x="1168" y="1085"/>
                </a:cxn>
                <a:cxn ang="0">
                  <a:pos x="868" y="1258"/>
                </a:cxn>
                <a:cxn ang="0">
                  <a:pos x="630" y="1108"/>
                </a:cxn>
                <a:cxn ang="0">
                  <a:pos x="388" y="966"/>
                </a:cxn>
              </a:cxnLst>
              <a:rect l="0" t="0" r="r" b="b"/>
              <a:pathLst>
                <a:path w="4852" h="5492">
                  <a:moveTo>
                    <a:pt x="388" y="966"/>
                  </a:moveTo>
                  <a:lnTo>
                    <a:pt x="148" y="1143"/>
                  </a:lnTo>
                  <a:lnTo>
                    <a:pt x="0" y="1501"/>
                  </a:lnTo>
                  <a:lnTo>
                    <a:pt x="74" y="1616"/>
                  </a:lnTo>
                  <a:lnTo>
                    <a:pt x="188" y="1616"/>
                  </a:lnTo>
                  <a:lnTo>
                    <a:pt x="261" y="1661"/>
                  </a:lnTo>
                  <a:lnTo>
                    <a:pt x="158" y="1750"/>
                  </a:lnTo>
                  <a:lnTo>
                    <a:pt x="251" y="1780"/>
                  </a:lnTo>
                  <a:lnTo>
                    <a:pt x="216" y="1815"/>
                  </a:lnTo>
                  <a:lnTo>
                    <a:pt x="54" y="1995"/>
                  </a:lnTo>
                  <a:lnTo>
                    <a:pt x="163" y="2175"/>
                  </a:lnTo>
                  <a:lnTo>
                    <a:pt x="143" y="2304"/>
                  </a:lnTo>
                  <a:lnTo>
                    <a:pt x="216" y="2384"/>
                  </a:lnTo>
                  <a:lnTo>
                    <a:pt x="188" y="2624"/>
                  </a:lnTo>
                  <a:lnTo>
                    <a:pt x="99" y="2933"/>
                  </a:lnTo>
                  <a:lnTo>
                    <a:pt x="163" y="3098"/>
                  </a:lnTo>
                  <a:lnTo>
                    <a:pt x="246" y="3203"/>
                  </a:lnTo>
                  <a:lnTo>
                    <a:pt x="253" y="3399"/>
                  </a:lnTo>
                  <a:lnTo>
                    <a:pt x="189" y="3538"/>
                  </a:lnTo>
                  <a:lnTo>
                    <a:pt x="216" y="3657"/>
                  </a:lnTo>
                  <a:lnTo>
                    <a:pt x="391" y="3572"/>
                  </a:lnTo>
                  <a:lnTo>
                    <a:pt x="866" y="3223"/>
                  </a:lnTo>
                  <a:lnTo>
                    <a:pt x="1118" y="3129"/>
                  </a:lnTo>
                  <a:lnTo>
                    <a:pt x="1340" y="3172"/>
                  </a:lnTo>
                  <a:lnTo>
                    <a:pt x="1369" y="3267"/>
                  </a:lnTo>
                  <a:lnTo>
                    <a:pt x="1354" y="3412"/>
                  </a:lnTo>
                  <a:lnTo>
                    <a:pt x="1535" y="3432"/>
                  </a:lnTo>
                  <a:lnTo>
                    <a:pt x="1725" y="3372"/>
                  </a:lnTo>
                  <a:lnTo>
                    <a:pt x="1945" y="3514"/>
                  </a:lnTo>
                  <a:lnTo>
                    <a:pt x="2233" y="3657"/>
                  </a:lnTo>
                  <a:lnTo>
                    <a:pt x="2453" y="3684"/>
                  </a:lnTo>
                  <a:lnTo>
                    <a:pt x="2583" y="3829"/>
                  </a:lnTo>
                  <a:lnTo>
                    <a:pt x="2660" y="4047"/>
                  </a:lnTo>
                  <a:lnTo>
                    <a:pt x="2873" y="3987"/>
                  </a:lnTo>
                  <a:lnTo>
                    <a:pt x="3230" y="4104"/>
                  </a:lnTo>
                  <a:lnTo>
                    <a:pt x="3395" y="4269"/>
                  </a:lnTo>
                  <a:lnTo>
                    <a:pt x="3203" y="4429"/>
                  </a:lnTo>
                  <a:lnTo>
                    <a:pt x="3125" y="4569"/>
                  </a:lnTo>
                  <a:lnTo>
                    <a:pt x="3140" y="4684"/>
                  </a:lnTo>
                  <a:lnTo>
                    <a:pt x="3005" y="4699"/>
                  </a:lnTo>
                  <a:lnTo>
                    <a:pt x="2948" y="4883"/>
                  </a:lnTo>
                  <a:lnTo>
                    <a:pt x="2968" y="5043"/>
                  </a:lnTo>
                  <a:lnTo>
                    <a:pt x="3145" y="5193"/>
                  </a:lnTo>
                  <a:lnTo>
                    <a:pt x="3087" y="5297"/>
                  </a:lnTo>
                  <a:lnTo>
                    <a:pt x="3204" y="5402"/>
                  </a:lnTo>
                  <a:lnTo>
                    <a:pt x="3352" y="5492"/>
                  </a:lnTo>
                  <a:lnTo>
                    <a:pt x="3465" y="5372"/>
                  </a:lnTo>
                  <a:lnTo>
                    <a:pt x="3692" y="5228"/>
                  </a:lnTo>
                  <a:lnTo>
                    <a:pt x="3662" y="4973"/>
                  </a:lnTo>
                  <a:lnTo>
                    <a:pt x="3745" y="4549"/>
                  </a:lnTo>
                  <a:lnTo>
                    <a:pt x="3913" y="4221"/>
                  </a:lnTo>
                  <a:lnTo>
                    <a:pt x="3893" y="3532"/>
                  </a:lnTo>
                  <a:lnTo>
                    <a:pt x="3967" y="3103"/>
                  </a:lnTo>
                  <a:lnTo>
                    <a:pt x="4012" y="2903"/>
                  </a:lnTo>
                  <a:lnTo>
                    <a:pt x="3987" y="2724"/>
                  </a:lnTo>
                  <a:lnTo>
                    <a:pt x="4149" y="2594"/>
                  </a:lnTo>
                  <a:lnTo>
                    <a:pt x="4114" y="2424"/>
                  </a:lnTo>
                  <a:lnTo>
                    <a:pt x="4208" y="2349"/>
                  </a:lnTo>
                  <a:lnTo>
                    <a:pt x="4277" y="2534"/>
                  </a:lnTo>
                  <a:lnTo>
                    <a:pt x="4410" y="2399"/>
                  </a:lnTo>
                  <a:lnTo>
                    <a:pt x="4548" y="2245"/>
                  </a:lnTo>
                  <a:lnTo>
                    <a:pt x="4735" y="2040"/>
                  </a:lnTo>
                  <a:lnTo>
                    <a:pt x="4852" y="1777"/>
                  </a:lnTo>
                  <a:lnTo>
                    <a:pt x="4725" y="1741"/>
                  </a:lnTo>
                  <a:lnTo>
                    <a:pt x="4573" y="1621"/>
                  </a:lnTo>
                  <a:lnTo>
                    <a:pt x="4503" y="1441"/>
                  </a:lnTo>
                  <a:lnTo>
                    <a:pt x="4484" y="1256"/>
                  </a:lnTo>
                  <a:lnTo>
                    <a:pt x="4637" y="1256"/>
                  </a:lnTo>
                  <a:lnTo>
                    <a:pt x="4720" y="1183"/>
                  </a:lnTo>
                  <a:lnTo>
                    <a:pt x="4754" y="913"/>
                  </a:lnTo>
                  <a:lnTo>
                    <a:pt x="4637" y="749"/>
                  </a:lnTo>
                  <a:lnTo>
                    <a:pt x="4474" y="294"/>
                  </a:lnTo>
                  <a:lnTo>
                    <a:pt x="4342" y="304"/>
                  </a:lnTo>
                  <a:lnTo>
                    <a:pt x="4218" y="225"/>
                  </a:lnTo>
                  <a:lnTo>
                    <a:pt x="3893" y="0"/>
                  </a:lnTo>
                  <a:lnTo>
                    <a:pt x="3677" y="140"/>
                  </a:lnTo>
                  <a:lnTo>
                    <a:pt x="3618" y="274"/>
                  </a:lnTo>
                  <a:lnTo>
                    <a:pt x="3440" y="299"/>
                  </a:lnTo>
                  <a:lnTo>
                    <a:pt x="3382" y="434"/>
                  </a:lnTo>
                  <a:lnTo>
                    <a:pt x="3214" y="484"/>
                  </a:lnTo>
                  <a:lnTo>
                    <a:pt x="3204" y="379"/>
                  </a:lnTo>
                  <a:lnTo>
                    <a:pt x="3110" y="284"/>
                  </a:lnTo>
                  <a:lnTo>
                    <a:pt x="3110" y="150"/>
                  </a:lnTo>
                  <a:lnTo>
                    <a:pt x="2879" y="60"/>
                  </a:lnTo>
                  <a:lnTo>
                    <a:pt x="2609" y="359"/>
                  </a:lnTo>
                  <a:lnTo>
                    <a:pt x="2475" y="349"/>
                  </a:lnTo>
                  <a:lnTo>
                    <a:pt x="2304" y="394"/>
                  </a:lnTo>
                  <a:lnTo>
                    <a:pt x="2091" y="529"/>
                  </a:lnTo>
                  <a:lnTo>
                    <a:pt x="1929" y="424"/>
                  </a:lnTo>
                  <a:lnTo>
                    <a:pt x="1826" y="469"/>
                  </a:lnTo>
                  <a:lnTo>
                    <a:pt x="1723" y="404"/>
                  </a:lnTo>
                  <a:lnTo>
                    <a:pt x="1619" y="404"/>
                  </a:lnTo>
                  <a:lnTo>
                    <a:pt x="1501" y="469"/>
                  </a:lnTo>
                  <a:lnTo>
                    <a:pt x="1580" y="629"/>
                  </a:lnTo>
                  <a:lnTo>
                    <a:pt x="1580" y="808"/>
                  </a:lnTo>
                  <a:lnTo>
                    <a:pt x="1508" y="935"/>
                  </a:lnTo>
                  <a:lnTo>
                    <a:pt x="1329" y="1138"/>
                  </a:lnTo>
                  <a:lnTo>
                    <a:pt x="1168" y="1085"/>
                  </a:lnTo>
                  <a:lnTo>
                    <a:pt x="1040" y="1184"/>
                  </a:lnTo>
                  <a:lnTo>
                    <a:pt x="868" y="1258"/>
                  </a:lnTo>
                  <a:lnTo>
                    <a:pt x="718" y="1214"/>
                  </a:lnTo>
                  <a:lnTo>
                    <a:pt x="630" y="1108"/>
                  </a:lnTo>
                  <a:lnTo>
                    <a:pt x="571" y="948"/>
                  </a:lnTo>
                  <a:lnTo>
                    <a:pt x="388" y="9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6" name="Freeform 40">
              <a:extLst>
                <a:ext uri="{FF2B5EF4-FFF2-40B4-BE49-F238E27FC236}">
                  <a16:creationId xmlns:a16="http://schemas.microsoft.com/office/drawing/2014/main" id="{EEEDE7F1-AEB5-4037-A100-3DF5C5FCC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299" y="1438002"/>
              <a:ext cx="622300" cy="1058863"/>
            </a:xfrm>
            <a:custGeom>
              <a:avLst/>
              <a:gdLst/>
              <a:ahLst/>
              <a:cxnLst>
                <a:cxn ang="0">
                  <a:pos x="1487" y="65"/>
                </a:cxn>
                <a:cxn ang="0">
                  <a:pos x="1723" y="110"/>
                </a:cxn>
                <a:cxn ang="0">
                  <a:pos x="1862" y="369"/>
                </a:cxn>
                <a:cxn ang="0">
                  <a:pos x="1935" y="664"/>
                </a:cxn>
                <a:cxn ang="0">
                  <a:pos x="1817" y="1023"/>
                </a:cxn>
                <a:cxn ang="0">
                  <a:pos x="1832" y="1208"/>
                </a:cxn>
                <a:cxn ang="0">
                  <a:pos x="1979" y="1477"/>
                </a:cxn>
                <a:cxn ang="0">
                  <a:pos x="2363" y="1567"/>
                </a:cxn>
                <a:cxn ang="0">
                  <a:pos x="2344" y="1805"/>
                </a:cxn>
                <a:cxn ang="0">
                  <a:pos x="2137" y="1906"/>
                </a:cxn>
                <a:cxn ang="0">
                  <a:pos x="2009" y="2146"/>
                </a:cxn>
                <a:cxn ang="0">
                  <a:pos x="2172" y="2429"/>
                </a:cxn>
                <a:cxn ang="0">
                  <a:pos x="2245" y="2579"/>
                </a:cxn>
                <a:cxn ang="0">
                  <a:pos x="2373" y="2803"/>
                </a:cxn>
                <a:cxn ang="0">
                  <a:pos x="2557" y="2876"/>
                </a:cxn>
                <a:cxn ang="0">
                  <a:pos x="2377" y="3108"/>
                </a:cxn>
                <a:cxn ang="0">
                  <a:pos x="2304" y="3582"/>
                </a:cxn>
                <a:cxn ang="0">
                  <a:pos x="2490" y="3626"/>
                </a:cxn>
                <a:cxn ang="0">
                  <a:pos x="2479" y="3746"/>
                </a:cxn>
                <a:cxn ang="0">
                  <a:pos x="2392" y="4140"/>
                </a:cxn>
                <a:cxn ang="0">
                  <a:pos x="2213" y="4274"/>
                </a:cxn>
                <a:cxn ang="0">
                  <a:pos x="1625" y="4515"/>
                </a:cxn>
                <a:cxn ang="0">
                  <a:pos x="1354" y="4390"/>
                </a:cxn>
                <a:cxn ang="0">
                  <a:pos x="1019" y="4480"/>
                </a:cxn>
                <a:cxn ang="0">
                  <a:pos x="960" y="4211"/>
                </a:cxn>
                <a:cxn ang="0">
                  <a:pos x="778" y="4261"/>
                </a:cxn>
                <a:cxn ang="0">
                  <a:pos x="623" y="4462"/>
                </a:cxn>
                <a:cxn ang="0">
                  <a:pos x="221" y="4285"/>
                </a:cxn>
                <a:cxn ang="0">
                  <a:pos x="136" y="4126"/>
                </a:cxn>
                <a:cxn ang="0">
                  <a:pos x="0" y="4182"/>
                </a:cxn>
                <a:cxn ang="0">
                  <a:pos x="10" y="3467"/>
                </a:cxn>
                <a:cxn ang="0">
                  <a:pos x="325" y="2599"/>
                </a:cxn>
                <a:cxn ang="0">
                  <a:pos x="561" y="2116"/>
                </a:cxn>
                <a:cxn ang="0">
                  <a:pos x="925" y="1562"/>
                </a:cxn>
                <a:cxn ang="0">
                  <a:pos x="881" y="1148"/>
                </a:cxn>
                <a:cxn ang="0">
                  <a:pos x="1118" y="873"/>
                </a:cxn>
                <a:cxn ang="0">
                  <a:pos x="1413" y="339"/>
                </a:cxn>
                <a:cxn ang="0">
                  <a:pos x="1384" y="145"/>
                </a:cxn>
                <a:cxn ang="0">
                  <a:pos x="1344" y="0"/>
                </a:cxn>
              </a:cxnLst>
              <a:rect l="0" t="0" r="r" b="b"/>
              <a:pathLst>
                <a:path w="2618" h="4515">
                  <a:moveTo>
                    <a:pt x="1344" y="0"/>
                  </a:moveTo>
                  <a:lnTo>
                    <a:pt x="1487" y="65"/>
                  </a:lnTo>
                  <a:lnTo>
                    <a:pt x="1595" y="35"/>
                  </a:lnTo>
                  <a:lnTo>
                    <a:pt x="1723" y="110"/>
                  </a:lnTo>
                  <a:lnTo>
                    <a:pt x="1870" y="185"/>
                  </a:lnTo>
                  <a:lnTo>
                    <a:pt x="1862" y="369"/>
                  </a:lnTo>
                  <a:lnTo>
                    <a:pt x="1890" y="549"/>
                  </a:lnTo>
                  <a:lnTo>
                    <a:pt x="1935" y="664"/>
                  </a:lnTo>
                  <a:lnTo>
                    <a:pt x="1847" y="788"/>
                  </a:lnTo>
                  <a:lnTo>
                    <a:pt x="1817" y="1023"/>
                  </a:lnTo>
                  <a:lnTo>
                    <a:pt x="1713" y="1163"/>
                  </a:lnTo>
                  <a:lnTo>
                    <a:pt x="1832" y="1208"/>
                  </a:lnTo>
                  <a:lnTo>
                    <a:pt x="1847" y="1337"/>
                  </a:lnTo>
                  <a:lnTo>
                    <a:pt x="1979" y="1477"/>
                  </a:lnTo>
                  <a:lnTo>
                    <a:pt x="2127" y="1592"/>
                  </a:lnTo>
                  <a:lnTo>
                    <a:pt x="2363" y="1567"/>
                  </a:lnTo>
                  <a:lnTo>
                    <a:pt x="2378" y="1682"/>
                  </a:lnTo>
                  <a:lnTo>
                    <a:pt x="2344" y="1805"/>
                  </a:lnTo>
                  <a:lnTo>
                    <a:pt x="2200" y="1816"/>
                  </a:lnTo>
                  <a:lnTo>
                    <a:pt x="2137" y="1906"/>
                  </a:lnTo>
                  <a:lnTo>
                    <a:pt x="2122" y="2076"/>
                  </a:lnTo>
                  <a:lnTo>
                    <a:pt x="2009" y="2146"/>
                  </a:lnTo>
                  <a:lnTo>
                    <a:pt x="2137" y="2279"/>
                  </a:lnTo>
                  <a:lnTo>
                    <a:pt x="2172" y="2429"/>
                  </a:lnTo>
                  <a:lnTo>
                    <a:pt x="2314" y="2464"/>
                  </a:lnTo>
                  <a:lnTo>
                    <a:pt x="2245" y="2579"/>
                  </a:lnTo>
                  <a:lnTo>
                    <a:pt x="2314" y="2674"/>
                  </a:lnTo>
                  <a:lnTo>
                    <a:pt x="2373" y="2803"/>
                  </a:lnTo>
                  <a:lnTo>
                    <a:pt x="2497" y="2823"/>
                  </a:lnTo>
                  <a:lnTo>
                    <a:pt x="2557" y="2876"/>
                  </a:lnTo>
                  <a:lnTo>
                    <a:pt x="2618" y="2931"/>
                  </a:lnTo>
                  <a:lnTo>
                    <a:pt x="2377" y="3108"/>
                  </a:lnTo>
                  <a:lnTo>
                    <a:pt x="2230" y="3464"/>
                  </a:lnTo>
                  <a:lnTo>
                    <a:pt x="2304" y="3582"/>
                  </a:lnTo>
                  <a:lnTo>
                    <a:pt x="2418" y="3582"/>
                  </a:lnTo>
                  <a:lnTo>
                    <a:pt x="2490" y="3626"/>
                  </a:lnTo>
                  <a:lnTo>
                    <a:pt x="2388" y="3716"/>
                  </a:lnTo>
                  <a:lnTo>
                    <a:pt x="2479" y="3746"/>
                  </a:lnTo>
                  <a:lnTo>
                    <a:pt x="2283" y="3960"/>
                  </a:lnTo>
                  <a:lnTo>
                    <a:pt x="2392" y="4140"/>
                  </a:lnTo>
                  <a:lnTo>
                    <a:pt x="2374" y="4271"/>
                  </a:lnTo>
                  <a:lnTo>
                    <a:pt x="2213" y="4274"/>
                  </a:lnTo>
                  <a:lnTo>
                    <a:pt x="2002" y="4410"/>
                  </a:lnTo>
                  <a:lnTo>
                    <a:pt x="1625" y="4515"/>
                  </a:lnTo>
                  <a:lnTo>
                    <a:pt x="1384" y="4515"/>
                  </a:lnTo>
                  <a:lnTo>
                    <a:pt x="1354" y="4390"/>
                  </a:lnTo>
                  <a:lnTo>
                    <a:pt x="1133" y="4390"/>
                  </a:lnTo>
                  <a:lnTo>
                    <a:pt x="1019" y="4480"/>
                  </a:lnTo>
                  <a:lnTo>
                    <a:pt x="969" y="4393"/>
                  </a:lnTo>
                  <a:lnTo>
                    <a:pt x="960" y="4211"/>
                  </a:lnTo>
                  <a:lnTo>
                    <a:pt x="897" y="4109"/>
                  </a:lnTo>
                  <a:lnTo>
                    <a:pt x="778" y="4261"/>
                  </a:lnTo>
                  <a:lnTo>
                    <a:pt x="763" y="4410"/>
                  </a:lnTo>
                  <a:lnTo>
                    <a:pt x="623" y="4462"/>
                  </a:lnTo>
                  <a:lnTo>
                    <a:pt x="540" y="4363"/>
                  </a:lnTo>
                  <a:lnTo>
                    <a:pt x="221" y="4285"/>
                  </a:lnTo>
                  <a:lnTo>
                    <a:pt x="202" y="4178"/>
                  </a:lnTo>
                  <a:lnTo>
                    <a:pt x="136" y="4126"/>
                  </a:lnTo>
                  <a:lnTo>
                    <a:pt x="118" y="4290"/>
                  </a:lnTo>
                  <a:lnTo>
                    <a:pt x="0" y="4182"/>
                  </a:lnTo>
                  <a:lnTo>
                    <a:pt x="54" y="4000"/>
                  </a:lnTo>
                  <a:lnTo>
                    <a:pt x="10" y="3467"/>
                  </a:lnTo>
                  <a:lnTo>
                    <a:pt x="188" y="2848"/>
                  </a:lnTo>
                  <a:lnTo>
                    <a:pt x="325" y="2599"/>
                  </a:lnTo>
                  <a:lnTo>
                    <a:pt x="409" y="2309"/>
                  </a:lnTo>
                  <a:lnTo>
                    <a:pt x="561" y="2116"/>
                  </a:lnTo>
                  <a:lnTo>
                    <a:pt x="704" y="2011"/>
                  </a:lnTo>
                  <a:lnTo>
                    <a:pt x="925" y="1562"/>
                  </a:lnTo>
                  <a:lnTo>
                    <a:pt x="813" y="1352"/>
                  </a:lnTo>
                  <a:lnTo>
                    <a:pt x="881" y="1148"/>
                  </a:lnTo>
                  <a:lnTo>
                    <a:pt x="886" y="968"/>
                  </a:lnTo>
                  <a:lnTo>
                    <a:pt x="1118" y="873"/>
                  </a:lnTo>
                  <a:lnTo>
                    <a:pt x="1428" y="474"/>
                  </a:lnTo>
                  <a:lnTo>
                    <a:pt x="1413" y="339"/>
                  </a:lnTo>
                  <a:lnTo>
                    <a:pt x="1487" y="259"/>
                  </a:lnTo>
                  <a:lnTo>
                    <a:pt x="1384" y="145"/>
                  </a:lnTo>
                  <a:lnTo>
                    <a:pt x="1166" y="110"/>
                  </a:lnTo>
                  <a:lnTo>
                    <a:pt x="134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7" name="Freeform 41">
              <a:extLst>
                <a:ext uri="{FF2B5EF4-FFF2-40B4-BE49-F238E27FC236}">
                  <a16:creationId xmlns:a16="http://schemas.microsoft.com/office/drawing/2014/main" id="{CBBC5B2C-EAFA-49CD-8032-0F16253B1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387" y="910952"/>
              <a:ext cx="863600" cy="1200150"/>
            </a:xfrm>
            <a:custGeom>
              <a:avLst/>
              <a:gdLst/>
              <a:ahLst/>
              <a:cxnLst>
                <a:cxn ang="0">
                  <a:pos x="1491" y="74"/>
                </a:cxn>
                <a:cxn ang="0">
                  <a:pos x="1737" y="313"/>
                </a:cxn>
                <a:cxn ang="0">
                  <a:pos x="2062" y="328"/>
                </a:cxn>
                <a:cxn ang="0">
                  <a:pos x="2106" y="613"/>
                </a:cxn>
                <a:cxn ang="0">
                  <a:pos x="2314" y="713"/>
                </a:cxn>
                <a:cxn ang="0">
                  <a:pos x="2299" y="936"/>
                </a:cxn>
                <a:cxn ang="0">
                  <a:pos x="2525" y="836"/>
                </a:cxn>
                <a:cxn ang="0">
                  <a:pos x="2875" y="718"/>
                </a:cxn>
                <a:cxn ang="0">
                  <a:pos x="3480" y="926"/>
                </a:cxn>
                <a:cxn ang="0">
                  <a:pos x="3617" y="1075"/>
                </a:cxn>
                <a:cxn ang="0">
                  <a:pos x="3214" y="1315"/>
                </a:cxn>
                <a:cxn ang="0">
                  <a:pos x="2939" y="1792"/>
                </a:cxn>
                <a:cxn ang="0">
                  <a:pos x="2964" y="2109"/>
                </a:cxn>
                <a:cxn ang="0">
                  <a:pos x="2924" y="2470"/>
                </a:cxn>
                <a:cxn ang="0">
                  <a:pos x="2905" y="2806"/>
                </a:cxn>
                <a:cxn ang="0">
                  <a:pos x="2991" y="3092"/>
                </a:cxn>
                <a:cxn ang="0">
                  <a:pos x="2526" y="3109"/>
                </a:cxn>
                <a:cxn ang="0">
                  <a:pos x="2185" y="3333"/>
                </a:cxn>
                <a:cxn ang="0">
                  <a:pos x="1726" y="3553"/>
                </a:cxn>
                <a:cxn ang="0">
                  <a:pos x="1532" y="3739"/>
                </a:cxn>
                <a:cxn ang="0">
                  <a:pos x="1294" y="4271"/>
                </a:cxn>
                <a:cxn ang="0">
                  <a:pos x="1339" y="4883"/>
                </a:cxn>
                <a:cxn ang="0">
                  <a:pos x="1156" y="5069"/>
                </a:cxn>
                <a:cxn ang="0">
                  <a:pos x="969" y="4918"/>
                </a:cxn>
                <a:cxn ang="0">
                  <a:pos x="969" y="4707"/>
                </a:cxn>
                <a:cxn ang="0">
                  <a:pos x="793" y="4522"/>
                </a:cxn>
                <a:cxn ang="0">
                  <a:pos x="777" y="4317"/>
                </a:cxn>
                <a:cxn ang="0">
                  <a:pos x="857" y="4061"/>
                </a:cxn>
                <a:cxn ang="0">
                  <a:pos x="1033" y="3927"/>
                </a:cxn>
                <a:cxn ang="0">
                  <a:pos x="784" y="3836"/>
                </a:cxn>
                <a:cxn ang="0">
                  <a:pos x="503" y="3583"/>
                </a:cxn>
                <a:cxn ang="0">
                  <a:pos x="369" y="3407"/>
                </a:cxn>
                <a:cxn ang="0">
                  <a:pos x="501" y="3034"/>
                </a:cxn>
                <a:cxn ang="0">
                  <a:pos x="544" y="2792"/>
                </a:cxn>
                <a:cxn ang="0">
                  <a:pos x="525" y="2431"/>
                </a:cxn>
                <a:cxn ang="0">
                  <a:pos x="250" y="2283"/>
                </a:cxn>
                <a:cxn ang="0">
                  <a:pos x="0" y="2248"/>
                </a:cxn>
                <a:cxn ang="0">
                  <a:pos x="575" y="1759"/>
                </a:cxn>
                <a:cxn ang="0">
                  <a:pos x="955" y="1161"/>
                </a:cxn>
                <a:cxn ang="0">
                  <a:pos x="1295" y="0"/>
                </a:cxn>
              </a:cxnLst>
              <a:rect l="0" t="0" r="r" b="b"/>
              <a:pathLst>
                <a:path w="3633" h="5119">
                  <a:moveTo>
                    <a:pt x="1295" y="0"/>
                  </a:moveTo>
                  <a:lnTo>
                    <a:pt x="1491" y="74"/>
                  </a:lnTo>
                  <a:lnTo>
                    <a:pt x="1683" y="194"/>
                  </a:lnTo>
                  <a:lnTo>
                    <a:pt x="1737" y="313"/>
                  </a:lnTo>
                  <a:lnTo>
                    <a:pt x="1860" y="209"/>
                  </a:lnTo>
                  <a:lnTo>
                    <a:pt x="2062" y="328"/>
                  </a:lnTo>
                  <a:lnTo>
                    <a:pt x="2195" y="503"/>
                  </a:lnTo>
                  <a:lnTo>
                    <a:pt x="2106" y="613"/>
                  </a:lnTo>
                  <a:lnTo>
                    <a:pt x="2225" y="608"/>
                  </a:lnTo>
                  <a:lnTo>
                    <a:pt x="2314" y="713"/>
                  </a:lnTo>
                  <a:lnTo>
                    <a:pt x="2431" y="776"/>
                  </a:lnTo>
                  <a:lnTo>
                    <a:pt x="2299" y="936"/>
                  </a:lnTo>
                  <a:lnTo>
                    <a:pt x="2377" y="956"/>
                  </a:lnTo>
                  <a:lnTo>
                    <a:pt x="2525" y="836"/>
                  </a:lnTo>
                  <a:lnTo>
                    <a:pt x="2756" y="763"/>
                  </a:lnTo>
                  <a:lnTo>
                    <a:pt x="2875" y="718"/>
                  </a:lnTo>
                  <a:lnTo>
                    <a:pt x="3318" y="926"/>
                  </a:lnTo>
                  <a:lnTo>
                    <a:pt x="3480" y="926"/>
                  </a:lnTo>
                  <a:lnTo>
                    <a:pt x="3633" y="926"/>
                  </a:lnTo>
                  <a:lnTo>
                    <a:pt x="3617" y="1075"/>
                  </a:lnTo>
                  <a:lnTo>
                    <a:pt x="3382" y="1285"/>
                  </a:lnTo>
                  <a:lnTo>
                    <a:pt x="3214" y="1315"/>
                  </a:lnTo>
                  <a:lnTo>
                    <a:pt x="3129" y="1513"/>
                  </a:lnTo>
                  <a:lnTo>
                    <a:pt x="2939" y="1792"/>
                  </a:lnTo>
                  <a:lnTo>
                    <a:pt x="3013" y="1899"/>
                  </a:lnTo>
                  <a:lnTo>
                    <a:pt x="2964" y="2109"/>
                  </a:lnTo>
                  <a:lnTo>
                    <a:pt x="3051" y="2256"/>
                  </a:lnTo>
                  <a:lnTo>
                    <a:pt x="2924" y="2470"/>
                  </a:lnTo>
                  <a:lnTo>
                    <a:pt x="2878" y="2641"/>
                  </a:lnTo>
                  <a:lnTo>
                    <a:pt x="2905" y="2806"/>
                  </a:lnTo>
                  <a:lnTo>
                    <a:pt x="3009" y="2912"/>
                  </a:lnTo>
                  <a:lnTo>
                    <a:pt x="2991" y="3092"/>
                  </a:lnTo>
                  <a:lnTo>
                    <a:pt x="2658" y="3184"/>
                  </a:lnTo>
                  <a:lnTo>
                    <a:pt x="2526" y="3109"/>
                  </a:lnTo>
                  <a:lnTo>
                    <a:pt x="2352" y="3152"/>
                  </a:lnTo>
                  <a:lnTo>
                    <a:pt x="2185" y="3333"/>
                  </a:lnTo>
                  <a:lnTo>
                    <a:pt x="1877" y="3544"/>
                  </a:lnTo>
                  <a:lnTo>
                    <a:pt x="1726" y="3553"/>
                  </a:lnTo>
                  <a:lnTo>
                    <a:pt x="1592" y="3624"/>
                  </a:lnTo>
                  <a:lnTo>
                    <a:pt x="1532" y="3739"/>
                  </a:lnTo>
                  <a:lnTo>
                    <a:pt x="1464" y="3967"/>
                  </a:lnTo>
                  <a:lnTo>
                    <a:pt x="1294" y="4271"/>
                  </a:lnTo>
                  <a:lnTo>
                    <a:pt x="1328" y="4564"/>
                  </a:lnTo>
                  <a:lnTo>
                    <a:pt x="1339" y="4883"/>
                  </a:lnTo>
                  <a:lnTo>
                    <a:pt x="1208" y="5119"/>
                  </a:lnTo>
                  <a:lnTo>
                    <a:pt x="1156" y="5069"/>
                  </a:lnTo>
                  <a:lnTo>
                    <a:pt x="1028" y="5047"/>
                  </a:lnTo>
                  <a:lnTo>
                    <a:pt x="969" y="4918"/>
                  </a:lnTo>
                  <a:lnTo>
                    <a:pt x="900" y="4824"/>
                  </a:lnTo>
                  <a:lnTo>
                    <a:pt x="969" y="4707"/>
                  </a:lnTo>
                  <a:lnTo>
                    <a:pt x="825" y="4672"/>
                  </a:lnTo>
                  <a:lnTo>
                    <a:pt x="793" y="4522"/>
                  </a:lnTo>
                  <a:lnTo>
                    <a:pt x="665" y="4391"/>
                  </a:lnTo>
                  <a:lnTo>
                    <a:pt x="777" y="4317"/>
                  </a:lnTo>
                  <a:lnTo>
                    <a:pt x="792" y="4146"/>
                  </a:lnTo>
                  <a:lnTo>
                    <a:pt x="857" y="4061"/>
                  </a:lnTo>
                  <a:lnTo>
                    <a:pt x="1002" y="4050"/>
                  </a:lnTo>
                  <a:lnTo>
                    <a:pt x="1033" y="3927"/>
                  </a:lnTo>
                  <a:lnTo>
                    <a:pt x="1020" y="3811"/>
                  </a:lnTo>
                  <a:lnTo>
                    <a:pt x="784" y="3836"/>
                  </a:lnTo>
                  <a:lnTo>
                    <a:pt x="647" y="3731"/>
                  </a:lnTo>
                  <a:lnTo>
                    <a:pt x="503" y="3583"/>
                  </a:lnTo>
                  <a:lnTo>
                    <a:pt x="485" y="3454"/>
                  </a:lnTo>
                  <a:lnTo>
                    <a:pt x="369" y="3407"/>
                  </a:lnTo>
                  <a:lnTo>
                    <a:pt x="473" y="3268"/>
                  </a:lnTo>
                  <a:lnTo>
                    <a:pt x="501" y="3034"/>
                  </a:lnTo>
                  <a:lnTo>
                    <a:pt x="590" y="2911"/>
                  </a:lnTo>
                  <a:lnTo>
                    <a:pt x="544" y="2792"/>
                  </a:lnTo>
                  <a:lnTo>
                    <a:pt x="515" y="2611"/>
                  </a:lnTo>
                  <a:lnTo>
                    <a:pt x="525" y="2431"/>
                  </a:lnTo>
                  <a:lnTo>
                    <a:pt x="378" y="2356"/>
                  </a:lnTo>
                  <a:lnTo>
                    <a:pt x="250" y="2283"/>
                  </a:lnTo>
                  <a:lnTo>
                    <a:pt x="143" y="2310"/>
                  </a:lnTo>
                  <a:lnTo>
                    <a:pt x="0" y="2248"/>
                  </a:lnTo>
                  <a:lnTo>
                    <a:pt x="378" y="1913"/>
                  </a:lnTo>
                  <a:lnTo>
                    <a:pt x="575" y="1759"/>
                  </a:lnTo>
                  <a:lnTo>
                    <a:pt x="807" y="1325"/>
                  </a:lnTo>
                  <a:lnTo>
                    <a:pt x="955" y="1161"/>
                  </a:lnTo>
                  <a:lnTo>
                    <a:pt x="1195" y="517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8" name="Freeform 42">
              <a:extLst>
                <a:ext uri="{FF2B5EF4-FFF2-40B4-BE49-F238E27FC236}">
                  <a16:creationId xmlns:a16="http://schemas.microsoft.com/office/drawing/2014/main" id="{5D551045-43B6-48E2-B206-088D0032F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724" y="1126852"/>
              <a:ext cx="736600" cy="1066800"/>
            </a:xfrm>
            <a:custGeom>
              <a:avLst/>
              <a:gdLst/>
              <a:ahLst/>
              <a:cxnLst>
                <a:cxn ang="0">
                  <a:pos x="2005" y="20"/>
                </a:cxn>
                <a:cxn ang="0">
                  <a:pos x="2163" y="95"/>
                </a:cxn>
                <a:cxn ang="0">
                  <a:pos x="2116" y="439"/>
                </a:cxn>
                <a:cxn ang="0">
                  <a:pos x="2246" y="694"/>
                </a:cxn>
                <a:cxn ang="0">
                  <a:pos x="2269" y="1289"/>
                </a:cxn>
                <a:cxn ang="0">
                  <a:pos x="2477" y="1839"/>
                </a:cxn>
                <a:cxn ang="0">
                  <a:pos x="2375" y="2090"/>
                </a:cxn>
                <a:cxn ang="0">
                  <a:pos x="2393" y="2402"/>
                </a:cxn>
                <a:cxn ang="0">
                  <a:pos x="2196" y="2537"/>
                </a:cxn>
                <a:cxn ang="0">
                  <a:pos x="1828" y="2921"/>
                </a:cxn>
                <a:cxn ang="0">
                  <a:pos x="1584" y="2945"/>
                </a:cxn>
                <a:cxn ang="0">
                  <a:pos x="1281" y="2970"/>
                </a:cxn>
                <a:cxn ang="0">
                  <a:pos x="1119" y="2953"/>
                </a:cxn>
                <a:cxn ang="0">
                  <a:pos x="939" y="3006"/>
                </a:cxn>
                <a:cxn ang="0">
                  <a:pos x="1001" y="3276"/>
                </a:cxn>
                <a:cxn ang="0">
                  <a:pos x="804" y="3539"/>
                </a:cxn>
                <a:cxn ang="0">
                  <a:pos x="576" y="3575"/>
                </a:cxn>
                <a:cxn ang="0">
                  <a:pos x="316" y="3599"/>
                </a:cxn>
                <a:cxn ang="0">
                  <a:pos x="197" y="3389"/>
                </a:cxn>
                <a:cxn ang="0">
                  <a:pos x="0" y="3356"/>
                </a:cxn>
                <a:cxn ang="0">
                  <a:pos x="96" y="2921"/>
                </a:cxn>
                <a:cxn ang="0">
                  <a:pos x="202" y="2438"/>
                </a:cxn>
                <a:cxn ang="0">
                  <a:pos x="304" y="2163"/>
                </a:cxn>
                <a:cxn ang="0">
                  <a:pos x="533" y="2095"/>
                </a:cxn>
                <a:cxn ang="0">
                  <a:pos x="911" y="1784"/>
                </a:cxn>
                <a:cxn ang="0">
                  <a:pos x="1159" y="1808"/>
                </a:cxn>
                <a:cxn ang="0">
                  <a:pos x="1438" y="1588"/>
                </a:cxn>
                <a:cxn ang="0">
                  <a:pos x="1336" y="1373"/>
                </a:cxn>
                <a:cxn ang="0">
                  <a:pos x="1474" y="1065"/>
                </a:cxn>
                <a:cxn ang="0">
                  <a:pos x="1442" y="778"/>
                </a:cxn>
                <a:cxn ang="0">
                  <a:pos x="1537" y="467"/>
                </a:cxn>
                <a:cxn ang="0">
                  <a:pos x="1738" y="287"/>
                </a:cxn>
                <a:cxn ang="0">
                  <a:pos x="1938" y="0"/>
                </a:cxn>
              </a:cxnLst>
              <a:rect l="0" t="0" r="r" b="b"/>
              <a:pathLst>
                <a:path w="2477" h="3635">
                  <a:moveTo>
                    <a:pt x="1938" y="0"/>
                  </a:moveTo>
                  <a:lnTo>
                    <a:pt x="2005" y="20"/>
                  </a:lnTo>
                  <a:lnTo>
                    <a:pt x="2076" y="84"/>
                  </a:lnTo>
                  <a:lnTo>
                    <a:pt x="2163" y="95"/>
                  </a:lnTo>
                  <a:lnTo>
                    <a:pt x="2087" y="287"/>
                  </a:lnTo>
                  <a:lnTo>
                    <a:pt x="2116" y="439"/>
                  </a:lnTo>
                  <a:lnTo>
                    <a:pt x="2174" y="588"/>
                  </a:lnTo>
                  <a:lnTo>
                    <a:pt x="2246" y="694"/>
                  </a:lnTo>
                  <a:lnTo>
                    <a:pt x="2171" y="810"/>
                  </a:lnTo>
                  <a:lnTo>
                    <a:pt x="2269" y="1289"/>
                  </a:lnTo>
                  <a:lnTo>
                    <a:pt x="2325" y="1653"/>
                  </a:lnTo>
                  <a:lnTo>
                    <a:pt x="2477" y="1839"/>
                  </a:lnTo>
                  <a:lnTo>
                    <a:pt x="2400" y="1950"/>
                  </a:lnTo>
                  <a:lnTo>
                    <a:pt x="2375" y="2090"/>
                  </a:lnTo>
                  <a:lnTo>
                    <a:pt x="2340" y="2234"/>
                  </a:lnTo>
                  <a:lnTo>
                    <a:pt x="2393" y="2402"/>
                  </a:lnTo>
                  <a:lnTo>
                    <a:pt x="2324" y="2478"/>
                  </a:lnTo>
                  <a:lnTo>
                    <a:pt x="2196" y="2537"/>
                  </a:lnTo>
                  <a:lnTo>
                    <a:pt x="2041" y="2681"/>
                  </a:lnTo>
                  <a:lnTo>
                    <a:pt x="1828" y="2921"/>
                  </a:lnTo>
                  <a:lnTo>
                    <a:pt x="1734" y="2909"/>
                  </a:lnTo>
                  <a:lnTo>
                    <a:pt x="1584" y="2945"/>
                  </a:lnTo>
                  <a:lnTo>
                    <a:pt x="1413" y="3048"/>
                  </a:lnTo>
                  <a:lnTo>
                    <a:pt x="1281" y="2970"/>
                  </a:lnTo>
                  <a:lnTo>
                    <a:pt x="1194" y="3003"/>
                  </a:lnTo>
                  <a:lnTo>
                    <a:pt x="1119" y="2953"/>
                  </a:lnTo>
                  <a:lnTo>
                    <a:pt x="1029" y="2952"/>
                  </a:lnTo>
                  <a:lnTo>
                    <a:pt x="939" y="3006"/>
                  </a:lnTo>
                  <a:lnTo>
                    <a:pt x="1002" y="3123"/>
                  </a:lnTo>
                  <a:lnTo>
                    <a:pt x="1001" y="3276"/>
                  </a:lnTo>
                  <a:lnTo>
                    <a:pt x="946" y="3376"/>
                  </a:lnTo>
                  <a:lnTo>
                    <a:pt x="804" y="3539"/>
                  </a:lnTo>
                  <a:lnTo>
                    <a:pt x="674" y="3495"/>
                  </a:lnTo>
                  <a:lnTo>
                    <a:pt x="576" y="3575"/>
                  </a:lnTo>
                  <a:lnTo>
                    <a:pt x="438" y="3635"/>
                  </a:lnTo>
                  <a:lnTo>
                    <a:pt x="316" y="3599"/>
                  </a:lnTo>
                  <a:lnTo>
                    <a:pt x="245" y="3519"/>
                  </a:lnTo>
                  <a:lnTo>
                    <a:pt x="197" y="3389"/>
                  </a:lnTo>
                  <a:lnTo>
                    <a:pt x="51" y="3401"/>
                  </a:lnTo>
                  <a:lnTo>
                    <a:pt x="0" y="3356"/>
                  </a:lnTo>
                  <a:lnTo>
                    <a:pt x="103" y="3168"/>
                  </a:lnTo>
                  <a:lnTo>
                    <a:pt x="96" y="2921"/>
                  </a:lnTo>
                  <a:lnTo>
                    <a:pt x="68" y="2681"/>
                  </a:lnTo>
                  <a:lnTo>
                    <a:pt x="202" y="2438"/>
                  </a:lnTo>
                  <a:lnTo>
                    <a:pt x="257" y="2250"/>
                  </a:lnTo>
                  <a:lnTo>
                    <a:pt x="304" y="2163"/>
                  </a:lnTo>
                  <a:lnTo>
                    <a:pt x="411" y="2103"/>
                  </a:lnTo>
                  <a:lnTo>
                    <a:pt x="533" y="2095"/>
                  </a:lnTo>
                  <a:lnTo>
                    <a:pt x="781" y="1927"/>
                  </a:lnTo>
                  <a:lnTo>
                    <a:pt x="911" y="1784"/>
                  </a:lnTo>
                  <a:lnTo>
                    <a:pt x="1052" y="1748"/>
                  </a:lnTo>
                  <a:lnTo>
                    <a:pt x="1159" y="1808"/>
                  </a:lnTo>
                  <a:lnTo>
                    <a:pt x="1427" y="1732"/>
                  </a:lnTo>
                  <a:lnTo>
                    <a:pt x="1438" y="1588"/>
                  </a:lnTo>
                  <a:lnTo>
                    <a:pt x="1356" y="1504"/>
                  </a:lnTo>
                  <a:lnTo>
                    <a:pt x="1336" y="1373"/>
                  </a:lnTo>
                  <a:lnTo>
                    <a:pt x="1371" y="1233"/>
                  </a:lnTo>
                  <a:lnTo>
                    <a:pt x="1474" y="1065"/>
                  </a:lnTo>
                  <a:lnTo>
                    <a:pt x="1403" y="946"/>
                  </a:lnTo>
                  <a:lnTo>
                    <a:pt x="1442" y="778"/>
                  </a:lnTo>
                  <a:lnTo>
                    <a:pt x="1383" y="694"/>
                  </a:lnTo>
                  <a:lnTo>
                    <a:pt x="1537" y="467"/>
                  </a:lnTo>
                  <a:lnTo>
                    <a:pt x="1604" y="311"/>
                  </a:lnTo>
                  <a:lnTo>
                    <a:pt x="1738" y="287"/>
                  </a:lnTo>
                  <a:lnTo>
                    <a:pt x="1923" y="120"/>
                  </a:lnTo>
                  <a:lnTo>
                    <a:pt x="193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DEBF26DB-BBFA-48E5-9966-AB7465104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4437" y="1131615"/>
              <a:ext cx="533400" cy="679450"/>
            </a:xfrm>
            <a:custGeom>
              <a:avLst/>
              <a:gdLst/>
              <a:ahLst/>
              <a:cxnLst>
                <a:cxn ang="0">
                  <a:pos x="75" y="84"/>
                </a:cxn>
                <a:cxn ang="0">
                  <a:pos x="260" y="60"/>
                </a:cxn>
                <a:cxn ang="0">
                  <a:pos x="531" y="0"/>
                </a:cxn>
                <a:cxn ang="0">
                  <a:pos x="827" y="140"/>
                </a:cxn>
                <a:cxn ang="0">
                  <a:pos x="1268" y="439"/>
                </a:cxn>
                <a:cxn ang="0">
                  <a:pos x="1417" y="634"/>
                </a:cxn>
                <a:cxn ang="0">
                  <a:pos x="1575" y="810"/>
                </a:cxn>
                <a:cxn ang="0">
                  <a:pos x="1740" y="870"/>
                </a:cxn>
                <a:cxn ang="0">
                  <a:pos x="1795" y="958"/>
                </a:cxn>
                <a:cxn ang="0">
                  <a:pos x="1728" y="993"/>
                </a:cxn>
                <a:cxn ang="0">
                  <a:pos x="1618" y="981"/>
                </a:cxn>
                <a:cxn ang="0">
                  <a:pos x="1527" y="1113"/>
                </a:cxn>
                <a:cxn ang="0">
                  <a:pos x="1417" y="1293"/>
                </a:cxn>
                <a:cxn ang="0">
                  <a:pos x="1291" y="1492"/>
                </a:cxn>
                <a:cxn ang="0">
                  <a:pos x="1197" y="1508"/>
                </a:cxn>
                <a:cxn ang="0">
                  <a:pos x="1175" y="1638"/>
                </a:cxn>
                <a:cxn ang="0">
                  <a:pos x="1145" y="1803"/>
                </a:cxn>
                <a:cxn ang="0">
                  <a:pos x="1079" y="1867"/>
                </a:cxn>
                <a:cxn ang="0">
                  <a:pos x="1127" y="2046"/>
                </a:cxn>
                <a:cxn ang="0">
                  <a:pos x="1113" y="2210"/>
                </a:cxn>
                <a:cxn ang="0">
                  <a:pos x="1020" y="2234"/>
                </a:cxn>
                <a:cxn ang="0">
                  <a:pos x="968" y="2318"/>
                </a:cxn>
                <a:cxn ang="0">
                  <a:pos x="724" y="2091"/>
                </a:cxn>
                <a:cxn ang="0">
                  <a:pos x="606" y="2071"/>
                </a:cxn>
                <a:cxn ang="0">
                  <a:pos x="441" y="2115"/>
                </a:cxn>
                <a:cxn ang="0">
                  <a:pos x="287" y="2079"/>
                </a:cxn>
                <a:cxn ang="0">
                  <a:pos x="311" y="1939"/>
                </a:cxn>
                <a:cxn ang="0">
                  <a:pos x="390" y="1827"/>
                </a:cxn>
                <a:cxn ang="0">
                  <a:pos x="236" y="1640"/>
                </a:cxn>
                <a:cxn ang="0">
                  <a:pos x="181" y="1277"/>
                </a:cxn>
                <a:cxn ang="0">
                  <a:pos x="83" y="798"/>
                </a:cxn>
                <a:cxn ang="0">
                  <a:pos x="157" y="682"/>
                </a:cxn>
                <a:cxn ang="0">
                  <a:pos x="87" y="575"/>
                </a:cxn>
                <a:cxn ang="0">
                  <a:pos x="28" y="431"/>
                </a:cxn>
                <a:cxn ang="0">
                  <a:pos x="0" y="275"/>
                </a:cxn>
                <a:cxn ang="0">
                  <a:pos x="75" y="84"/>
                </a:cxn>
              </a:cxnLst>
              <a:rect l="0" t="0" r="r" b="b"/>
              <a:pathLst>
                <a:path w="1795" h="2318">
                  <a:moveTo>
                    <a:pt x="75" y="84"/>
                  </a:moveTo>
                  <a:lnTo>
                    <a:pt x="260" y="60"/>
                  </a:lnTo>
                  <a:lnTo>
                    <a:pt x="531" y="0"/>
                  </a:lnTo>
                  <a:lnTo>
                    <a:pt x="827" y="140"/>
                  </a:lnTo>
                  <a:lnTo>
                    <a:pt x="1268" y="439"/>
                  </a:lnTo>
                  <a:lnTo>
                    <a:pt x="1417" y="634"/>
                  </a:lnTo>
                  <a:lnTo>
                    <a:pt x="1575" y="810"/>
                  </a:lnTo>
                  <a:lnTo>
                    <a:pt x="1740" y="870"/>
                  </a:lnTo>
                  <a:lnTo>
                    <a:pt x="1795" y="958"/>
                  </a:lnTo>
                  <a:lnTo>
                    <a:pt x="1728" y="993"/>
                  </a:lnTo>
                  <a:lnTo>
                    <a:pt x="1618" y="981"/>
                  </a:lnTo>
                  <a:lnTo>
                    <a:pt x="1527" y="1113"/>
                  </a:lnTo>
                  <a:lnTo>
                    <a:pt x="1417" y="1293"/>
                  </a:lnTo>
                  <a:lnTo>
                    <a:pt x="1291" y="1492"/>
                  </a:lnTo>
                  <a:lnTo>
                    <a:pt x="1197" y="1508"/>
                  </a:lnTo>
                  <a:lnTo>
                    <a:pt x="1175" y="1638"/>
                  </a:lnTo>
                  <a:lnTo>
                    <a:pt x="1145" y="1803"/>
                  </a:lnTo>
                  <a:lnTo>
                    <a:pt x="1079" y="1867"/>
                  </a:lnTo>
                  <a:lnTo>
                    <a:pt x="1127" y="2046"/>
                  </a:lnTo>
                  <a:lnTo>
                    <a:pt x="1113" y="2210"/>
                  </a:lnTo>
                  <a:lnTo>
                    <a:pt x="1020" y="2234"/>
                  </a:lnTo>
                  <a:lnTo>
                    <a:pt x="968" y="2318"/>
                  </a:lnTo>
                  <a:lnTo>
                    <a:pt x="724" y="2091"/>
                  </a:lnTo>
                  <a:lnTo>
                    <a:pt x="606" y="2071"/>
                  </a:lnTo>
                  <a:lnTo>
                    <a:pt x="441" y="2115"/>
                  </a:lnTo>
                  <a:lnTo>
                    <a:pt x="287" y="2079"/>
                  </a:lnTo>
                  <a:lnTo>
                    <a:pt x="311" y="1939"/>
                  </a:lnTo>
                  <a:lnTo>
                    <a:pt x="390" y="1827"/>
                  </a:lnTo>
                  <a:lnTo>
                    <a:pt x="236" y="1640"/>
                  </a:lnTo>
                  <a:lnTo>
                    <a:pt x="181" y="1277"/>
                  </a:lnTo>
                  <a:lnTo>
                    <a:pt x="83" y="798"/>
                  </a:lnTo>
                  <a:lnTo>
                    <a:pt x="157" y="682"/>
                  </a:lnTo>
                  <a:lnTo>
                    <a:pt x="87" y="575"/>
                  </a:lnTo>
                  <a:lnTo>
                    <a:pt x="28" y="431"/>
                  </a:lnTo>
                  <a:lnTo>
                    <a:pt x="0" y="275"/>
                  </a:lnTo>
                  <a:lnTo>
                    <a:pt x="75" y="84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30" name="Freeform 44">
              <a:extLst>
                <a:ext uri="{FF2B5EF4-FFF2-40B4-BE49-F238E27FC236}">
                  <a16:creationId xmlns:a16="http://schemas.microsoft.com/office/drawing/2014/main" id="{36040C54-4E6B-43C4-ADE6-A063EC8A6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737" y="2046015"/>
              <a:ext cx="225425" cy="268287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220" y="5"/>
                </a:cxn>
                <a:cxn ang="0">
                  <a:pos x="546" y="135"/>
                </a:cxn>
                <a:cxn ang="0">
                  <a:pos x="723" y="289"/>
                </a:cxn>
                <a:cxn ang="0">
                  <a:pos x="950" y="513"/>
                </a:cxn>
                <a:cxn ang="0">
                  <a:pos x="678" y="673"/>
                </a:cxn>
                <a:cxn ang="0">
                  <a:pos x="521" y="881"/>
                </a:cxn>
                <a:cxn ang="0">
                  <a:pos x="413" y="1031"/>
                </a:cxn>
                <a:cxn ang="0">
                  <a:pos x="368" y="1148"/>
                </a:cxn>
                <a:cxn ang="0">
                  <a:pos x="237" y="1111"/>
                </a:cxn>
                <a:cxn ang="0">
                  <a:pos x="88" y="991"/>
                </a:cxn>
                <a:cxn ang="0">
                  <a:pos x="19" y="811"/>
                </a:cxn>
                <a:cxn ang="0">
                  <a:pos x="0" y="625"/>
                </a:cxn>
                <a:cxn ang="0">
                  <a:pos x="151" y="629"/>
                </a:cxn>
                <a:cxn ang="0">
                  <a:pos x="234" y="553"/>
                </a:cxn>
                <a:cxn ang="0">
                  <a:pos x="268" y="281"/>
                </a:cxn>
                <a:cxn ang="0">
                  <a:pos x="150" y="120"/>
                </a:cxn>
                <a:cxn ang="0">
                  <a:pos x="108" y="0"/>
                </a:cxn>
              </a:cxnLst>
              <a:rect l="0" t="0" r="r" b="b"/>
              <a:pathLst>
                <a:path w="950" h="1148">
                  <a:moveTo>
                    <a:pt x="108" y="0"/>
                  </a:moveTo>
                  <a:lnTo>
                    <a:pt x="220" y="5"/>
                  </a:lnTo>
                  <a:lnTo>
                    <a:pt x="546" y="135"/>
                  </a:lnTo>
                  <a:lnTo>
                    <a:pt x="723" y="289"/>
                  </a:lnTo>
                  <a:lnTo>
                    <a:pt x="950" y="513"/>
                  </a:lnTo>
                  <a:lnTo>
                    <a:pt x="678" y="673"/>
                  </a:lnTo>
                  <a:lnTo>
                    <a:pt x="521" y="881"/>
                  </a:lnTo>
                  <a:lnTo>
                    <a:pt x="413" y="1031"/>
                  </a:lnTo>
                  <a:lnTo>
                    <a:pt x="368" y="1148"/>
                  </a:lnTo>
                  <a:lnTo>
                    <a:pt x="237" y="1111"/>
                  </a:lnTo>
                  <a:lnTo>
                    <a:pt x="88" y="991"/>
                  </a:lnTo>
                  <a:lnTo>
                    <a:pt x="19" y="811"/>
                  </a:lnTo>
                  <a:lnTo>
                    <a:pt x="0" y="625"/>
                  </a:lnTo>
                  <a:lnTo>
                    <a:pt x="151" y="629"/>
                  </a:lnTo>
                  <a:lnTo>
                    <a:pt x="234" y="553"/>
                  </a:lnTo>
                  <a:lnTo>
                    <a:pt x="268" y="281"/>
                  </a:lnTo>
                  <a:lnTo>
                    <a:pt x="150" y="12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31" name="Freeform 45">
              <a:extLst>
                <a:ext uri="{FF2B5EF4-FFF2-40B4-BE49-F238E27FC236}">
                  <a16:creationId xmlns:a16="http://schemas.microsoft.com/office/drawing/2014/main" id="{8244AAE6-8FDE-456C-8C66-CDAA864F6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1149" y="1941240"/>
              <a:ext cx="403225" cy="225425"/>
            </a:xfrm>
            <a:custGeom>
              <a:avLst/>
              <a:gdLst/>
              <a:ahLst/>
              <a:cxnLst>
                <a:cxn ang="0">
                  <a:pos x="1359" y="56"/>
                </a:cxn>
                <a:cxn ang="0">
                  <a:pos x="1225" y="24"/>
                </a:cxn>
                <a:cxn ang="0">
                  <a:pos x="1111" y="36"/>
                </a:cxn>
                <a:cxn ang="0">
                  <a:pos x="1004" y="0"/>
                </a:cxn>
                <a:cxn ang="0">
                  <a:pos x="882" y="128"/>
                </a:cxn>
                <a:cxn ang="0">
                  <a:pos x="744" y="203"/>
                </a:cxn>
                <a:cxn ang="0">
                  <a:pos x="516" y="188"/>
                </a:cxn>
                <a:cxn ang="0">
                  <a:pos x="355" y="60"/>
                </a:cxn>
                <a:cxn ang="0">
                  <a:pos x="236" y="0"/>
                </a:cxn>
                <a:cxn ang="0">
                  <a:pos x="0" y="88"/>
                </a:cxn>
                <a:cxn ang="0">
                  <a:pos x="95" y="355"/>
                </a:cxn>
                <a:cxn ang="0">
                  <a:pos x="186" y="360"/>
                </a:cxn>
                <a:cxn ang="0">
                  <a:pos x="444" y="463"/>
                </a:cxn>
                <a:cxn ang="0">
                  <a:pos x="599" y="598"/>
                </a:cxn>
                <a:cxn ang="0">
                  <a:pos x="768" y="766"/>
                </a:cxn>
                <a:cxn ang="0">
                  <a:pos x="1016" y="491"/>
                </a:cxn>
                <a:cxn ang="0">
                  <a:pos x="1225" y="287"/>
                </a:cxn>
                <a:cxn ang="0">
                  <a:pos x="1359" y="56"/>
                </a:cxn>
              </a:cxnLst>
              <a:rect l="0" t="0" r="r" b="b"/>
              <a:pathLst>
                <a:path w="1359" h="766">
                  <a:moveTo>
                    <a:pt x="1359" y="56"/>
                  </a:moveTo>
                  <a:lnTo>
                    <a:pt x="1225" y="24"/>
                  </a:lnTo>
                  <a:lnTo>
                    <a:pt x="1111" y="36"/>
                  </a:lnTo>
                  <a:lnTo>
                    <a:pt x="1004" y="0"/>
                  </a:lnTo>
                  <a:lnTo>
                    <a:pt x="882" y="128"/>
                  </a:lnTo>
                  <a:lnTo>
                    <a:pt x="744" y="203"/>
                  </a:lnTo>
                  <a:lnTo>
                    <a:pt x="516" y="188"/>
                  </a:lnTo>
                  <a:lnTo>
                    <a:pt x="355" y="60"/>
                  </a:lnTo>
                  <a:lnTo>
                    <a:pt x="236" y="0"/>
                  </a:lnTo>
                  <a:lnTo>
                    <a:pt x="0" y="88"/>
                  </a:lnTo>
                  <a:lnTo>
                    <a:pt x="95" y="355"/>
                  </a:lnTo>
                  <a:lnTo>
                    <a:pt x="186" y="360"/>
                  </a:lnTo>
                  <a:lnTo>
                    <a:pt x="444" y="463"/>
                  </a:lnTo>
                  <a:lnTo>
                    <a:pt x="599" y="598"/>
                  </a:lnTo>
                  <a:lnTo>
                    <a:pt x="768" y="766"/>
                  </a:lnTo>
                  <a:lnTo>
                    <a:pt x="1016" y="491"/>
                  </a:lnTo>
                  <a:lnTo>
                    <a:pt x="1225" y="287"/>
                  </a:lnTo>
                  <a:lnTo>
                    <a:pt x="1359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32" name="Freeform 46">
              <a:extLst>
                <a:ext uri="{FF2B5EF4-FFF2-40B4-BE49-F238E27FC236}">
                  <a16:creationId xmlns:a16="http://schemas.microsoft.com/office/drawing/2014/main" id="{71B3E7A0-BF29-4F19-A22D-C28BAD78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7" y="1715815"/>
              <a:ext cx="828675" cy="295275"/>
            </a:xfrm>
            <a:custGeom>
              <a:avLst/>
              <a:gdLst/>
              <a:ahLst/>
              <a:cxnLst>
                <a:cxn ang="0">
                  <a:pos x="1155" y="216"/>
                </a:cxn>
                <a:cxn ang="0">
                  <a:pos x="1212" y="267"/>
                </a:cxn>
                <a:cxn ang="0">
                  <a:pos x="1296" y="242"/>
                </a:cxn>
                <a:cxn ang="0">
                  <a:pos x="1369" y="326"/>
                </a:cxn>
                <a:cxn ang="0">
                  <a:pos x="1495" y="255"/>
                </a:cxn>
                <a:cxn ang="0">
                  <a:pos x="1602" y="148"/>
                </a:cxn>
                <a:cxn ang="0">
                  <a:pos x="1736" y="52"/>
                </a:cxn>
                <a:cxn ang="0">
                  <a:pos x="1771" y="160"/>
                </a:cxn>
                <a:cxn ang="0">
                  <a:pos x="1783" y="347"/>
                </a:cxn>
                <a:cxn ang="0">
                  <a:pos x="1810" y="495"/>
                </a:cxn>
                <a:cxn ang="0">
                  <a:pos x="1944" y="479"/>
                </a:cxn>
                <a:cxn ang="0">
                  <a:pos x="2055" y="339"/>
                </a:cxn>
                <a:cxn ang="0">
                  <a:pos x="2267" y="323"/>
                </a:cxn>
                <a:cxn ang="0">
                  <a:pos x="2417" y="251"/>
                </a:cxn>
                <a:cxn ang="0">
                  <a:pos x="2523" y="136"/>
                </a:cxn>
                <a:cxn ang="0">
                  <a:pos x="2665" y="12"/>
                </a:cxn>
                <a:cxn ang="0">
                  <a:pos x="2783" y="0"/>
                </a:cxn>
                <a:cxn ang="0">
                  <a:pos x="2787" y="275"/>
                </a:cxn>
                <a:cxn ang="0">
                  <a:pos x="2775" y="483"/>
                </a:cxn>
                <a:cxn ang="0">
                  <a:pos x="2704" y="658"/>
                </a:cxn>
                <a:cxn ang="0">
                  <a:pos x="2634" y="827"/>
                </a:cxn>
                <a:cxn ang="0">
                  <a:pos x="2503" y="795"/>
                </a:cxn>
                <a:cxn ang="0">
                  <a:pos x="2385" y="806"/>
                </a:cxn>
                <a:cxn ang="0">
                  <a:pos x="2278" y="771"/>
                </a:cxn>
                <a:cxn ang="0">
                  <a:pos x="2160" y="897"/>
                </a:cxn>
                <a:cxn ang="0">
                  <a:pos x="2022" y="972"/>
                </a:cxn>
                <a:cxn ang="0">
                  <a:pos x="1791" y="959"/>
                </a:cxn>
                <a:cxn ang="0">
                  <a:pos x="1633" y="833"/>
                </a:cxn>
                <a:cxn ang="0">
                  <a:pos x="1513" y="771"/>
                </a:cxn>
                <a:cxn ang="0">
                  <a:pos x="1275" y="857"/>
                </a:cxn>
                <a:cxn ang="0">
                  <a:pos x="1168" y="863"/>
                </a:cxn>
                <a:cxn ang="0">
                  <a:pos x="1074" y="804"/>
                </a:cxn>
                <a:cxn ang="0">
                  <a:pos x="810" y="623"/>
                </a:cxn>
                <a:cxn ang="0">
                  <a:pos x="637" y="734"/>
                </a:cxn>
                <a:cxn ang="0">
                  <a:pos x="590" y="841"/>
                </a:cxn>
                <a:cxn ang="0">
                  <a:pos x="447" y="863"/>
                </a:cxn>
                <a:cxn ang="0">
                  <a:pos x="402" y="968"/>
                </a:cxn>
                <a:cxn ang="0">
                  <a:pos x="267" y="1009"/>
                </a:cxn>
                <a:cxn ang="0">
                  <a:pos x="258" y="927"/>
                </a:cxn>
                <a:cxn ang="0">
                  <a:pos x="184" y="849"/>
                </a:cxn>
                <a:cxn ang="0">
                  <a:pos x="184" y="744"/>
                </a:cxn>
                <a:cxn ang="0">
                  <a:pos x="0" y="671"/>
                </a:cxn>
                <a:cxn ang="0">
                  <a:pos x="153" y="530"/>
                </a:cxn>
                <a:cxn ang="0">
                  <a:pos x="279" y="471"/>
                </a:cxn>
                <a:cxn ang="0">
                  <a:pos x="350" y="395"/>
                </a:cxn>
                <a:cxn ang="0">
                  <a:pos x="294" y="231"/>
                </a:cxn>
                <a:cxn ang="0">
                  <a:pos x="330" y="84"/>
                </a:cxn>
                <a:cxn ang="0">
                  <a:pos x="483" y="120"/>
                </a:cxn>
                <a:cxn ang="0">
                  <a:pos x="651" y="75"/>
                </a:cxn>
                <a:cxn ang="0">
                  <a:pos x="769" y="95"/>
                </a:cxn>
                <a:cxn ang="0">
                  <a:pos x="1011" y="323"/>
                </a:cxn>
                <a:cxn ang="0">
                  <a:pos x="1060" y="240"/>
                </a:cxn>
                <a:cxn ang="0">
                  <a:pos x="1155" y="216"/>
                </a:cxn>
              </a:cxnLst>
              <a:rect l="0" t="0" r="r" b="b"/>
              <a:pathLst>
                <a:path w="2787" h="1009">
                  <a:moveTo>
                    <a:pt x="1155" y="216"/>
                  </a:moveTo>
                  <a:lnTo>
                    <a:pt x="1212" y="267"/>
                  </a:lnTo>
                  <a:lnTo>
                    <a:pt x="1296" y="242"/>
                  </a:lnTo>
                  <a:lnTo>
                    <a:pt x="1369" y="326"/>
                  </a:lnTo>
                  <a:lnTo>
                    <a:pt x="1495" y="255"/>
                  </a:lnTo>
                  <a:lnTo>
                    <a:pt x="1602" y="148"/>
                  </a:lnTo>
                  <a:lnTo>
                    <a:pt x="1736" y="52"/>
                  </a:lnTo>
                  <a:lnTo>
                    <a:pt x="1771" y="160"/>
                  </a:lnTo>
                  <a:lnTo>
                    <a:pt x="1783" y="347"/>
                  </a:lnTo>
                  <a:lnTo>
                    <a:pt x="1810" y="495"/>
                  </a:lnTo>
                  <a:lnTo>
                    <a:pt x="1944" y="479"/>
                  </a:lnTo>
                  <a:lnTo>
                    <a:pt x="2055" y="339"/>
                  </a:lnTo>
                  <a:lnTo>
                    <a:pt x="2267" y="323"/>
                  </a:lnTo>
                  <a:lnTo>
                    <a:pt x="2417" y="251"/>
                  </a:lnTo>
                  <a:lnTo>
                    <a:pt x="2523" y="136"/>
                  </a:lnTo>
                  <a:lnTo>
                    <a:pt x="2665" y="12"/>
                  </a:lnTo>
                  <a:lnTo>
                    <a:pt x="2783" y="0"/>
                  </a:lnTo>
                  <a:lnTo>
                    <a:pt x="2787" y="275"/>
                  </a:lnTo>
                  <a:lnTo>
                    <a:pt x="2775" y="483"/>
                  </a:lnTo>
                  <a:lnTo>
                    <a:pt x="2704" y="658"/>
                  </a:lnTo>
                  <a:lnTo>
                    <a:pt x="2634" y="827"/>
                  </a:lnTo>
                  <a:lnTo>
                    <a:pt x="2503" y="795"/>
                  </a:lnTo>
                  <a:lnTo>
                    <a:pt x="2385" y="806"/>
                  </a:lnTo>
                  <a:lnTo>
                    <a:pt x="2278" y="771"/>
                  </a:lnTo>
                  <a:lnTo>
                    <a:pt x="2160" y="897"/>
                  </a:lnTo>
                  <a:lnTo>
                    <a:pt x="2022" y="972"/>
                  </a:lnTo>
                  <a:lnTo>
                    <a:pt x="1791" y="959"/>
                  </a:lnTo>
                  <a:lnTo>
                    <a:pt x="1633" y="833"/>
                  </a:lnTo>
                  <a:lnTo>
                    <a:pt x="1513" y="771"/>
                  </a:lnTo>
                  <a:lnTo>
                    <a:pt x="1275" y="857"/>
                  </a:lnTo>
                  <a:lnTo>
                    <a:pt x="1168" y="863"/>
                  </a:lnTo>
                  <a:lnTo>
                    <a:pt x="1074" y="804"/>
                  </a:lnTo>
                  <a:lnTo>
                    <a:pt x="810" y="623"/>
                  </a:lnTo>
                  <a:lnTo>
                    <a:pt x="637" y="734"/>
                  </a:lnTo>
                  <a:lnTo>
                    <a:pt x="590" y="841"/>
                  </a:lnTo>
                  <a:lnTo>
                    <a:pt x="447" y="863"/>
                  </a:lnTo>
                  <a:lnTo>
                    <a:pt x="402" y="968"/>
                  </a:lnTo>
                  <a:lnTo>
                    <a:pt x="267" y="1009"/>
                  </a:lnTo>
                  <a:lnTo>
                    <a:pt x="258" y="927"/>
                  </a:lnTo>
                  <a:lnTo>
                    <a:pt x="184" y="849"/>
                  </a:lnTo>
                  <a:lnTo>
                    <a:pt x="184" y="744"/>
                  </a:lnTo>
                  <a:lnTo>
                    <a:pt x="0" y="671"/>
                  </a:lnTo>
                  <a:lnTo>
                    <a:pt x="153" y="530"/>
                  </a:lnTo>
                  <a:lnTo>
                    <a:pt x="279" y="471"/>
                  </a:lnTo>
                  <a:lnTo>
                    <a:pt x="350" y="395"/>
                  </a:lnTo>
                  <a:lnTo>
                    <a:pt x="294" y="231"/>
                  </a:lnTo>
                  <a:lnTo>
                    <a:pt x="330" y="84"/>
                  </a:lnTo>
                  <a:lnTo>
                    <a:pt x="483" y="120"/>
                  </a:lnTo>
                  <a:lnTo>
                    <a:pt x="651" y="75"/>
                  </a:lnTo>
                  <a:lnTo>
                    <a:pt x="769" y="95"/>
                  </a:lnTo>
                  <a:lnTo>
                    <a:pt x="1011" y="323"/>
                  </a:lnTo>
                  <a:lnTo>
                    <a:pt x="1060" y="240"/>
                  </a:lnTo>
                  <a:lnTo>
                    <a:pt x="1155" y="216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33" name="Freeform 47">
              <a:extLst>
                <a:ext uri="{FF2B5EF4-FFF2-40B4-BE49-F238E27FC236}">
                  <a16:creationId xmlns:a16="http://schemas.microsoft.com/office/drawing/2014/main" id="{46783557-4DEF-430B-83ED-D70369358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5112" y="1568177"/>
              <a:ext cx="4937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319" y="229"/>
                </a:cxn>
                <a:cxn ang="0">
                  <a:pos x="599" y="64"/>
                </a:cxn>
                <a:cxn ang="0">
                  <a:pos x="753" y="1"/>
                </a:cxn>
                <a:cxn ang="0">
                  <a:pos x="824" y="0"/>
                </a:cxn>
                <a:cxn ang="0">
                  <a:pos x="858" y="124"/>
                </a:cxn>
                <a:cxn ang="0">
                  <a:pos x="645" y="332"/>
                </a:cxn>
                <a:cxn ang="0">
                  <a:pos x="850" y="392"/>
                </a:cxn>
                <a:cxn ang="0">
                  <a:pos x="998" y="388"/>
                </a:cxn>
                <a:cxn ang="0">
                  <a:pos x="1177" y="512"/>
                </a:cxn>
                <a:cxn ang="0">
                  <a:pos x="1239" y="388"/>
                </a:cxn>
                <a:cxn ang="0">
                  <a:pos x="1181" y="184"/>
                </a:cxn>
                <a:cxn ang="0">
                  <a:pos x="1271" y="120"/>
                </a:cxn>
                <a:cxn ang="0">
                  <a:pos x="1477" y="229"/>
                </a:cxn>
                <a:cxn ang="0">
                  <a:pos x="1717" y="237"/>
                </a:cxn>
                <a:cxn ang="0">
                  <a:pos x="2052" y="282"/>
                </a:cxn>
                <a:cxn ang="0">
                  <a:pos x="2046" y="468"/>
                </a:cxn>
                <a:cxn ang="0">
                  <a:pos x="2076" y="629"/>
                </a:cxn>
                <a:cxn ang="0">
                  <a:pos x="1927" y="644"/>
                </a:cxn>
                <a:cxn ang="0">
                  <a:pos x="1751" y="799"/>
                </a:cxn>
                <a:cxn ang="0">
                  <a:pos x="1624" y="937"/>
                </a:cxn>
                <a:cxn ang="0">
                  <a:pos x="1436" y="1030"/>
                </a:cxn>
                <a:cxn ang="0">
                  <a:pos x="1166" y="1053"/>
                </a:cxn>
                <a:cxn ang="0">
                  <a:pos x="1028" y="1229"/>
                </a:cxn>
                <a:cxn ang="0">
                  <a:pos x="858" y="1247"/>
                </a:cxn>
                <a:cxn ang="0">
                  <a:pos x="825" y="1064"/>
                </a:cxn>
                <a:cxn ang="0">
                  <a:pos x="810" y="829"/>
                </a:cxn>
                <a:cxn ang="0">
                  <a:pos x="767" y="694"/>
                </a:cxn>
                <a:cxn ang="0">
                  <a:pos x="588" y="824"/>
                </a:cxn>
                <a:cxn ang="0">
                  <a:pos x="465" y="950"/>
                </a:cxn>
                <a:cxn ang="0">
                  <a:pos x="306" y="1038"/>
                </a:cxn>
                <a:cxn ang="0">
                  <a:pos x="215" y="934"/>
                </a:cxn>
                <a:cxn ang="0">
                  <a:pos x="111" y="962"/>
                </a:cxn>
                <a:cxn ang="0">
                  <a:pos x="43" y="899"/>
                </a:cxn>
                <a:cxn ang="0">
                  <a:pos x="58" y="689"/>
                </a:cxn>
                <a:cxn ang="0">
                  <a:pos x="0" y="470"/>
                </a:cxn>
                <a:cxn ang="0">
                  <a:pos x="83" y="388"/>
                </a:cxn>
                <a:cxn ang="0">
                  <a:pos x="116" y="184"/>
                </a:cxn>
              </a:cxnLst>
              <a:rect l="0" t="0" r="r" b="b"/>
              <a:pathLst>
                <a:path w="2076" h="1247">
                  <a:moveTo>
                    <a:pt x="116" y="184"/>
                  </a:moveTo>
                  <a:lnTo>
                    <a:pt x="319" y="229"/>
                  </a:lnTo>
                  <a:lnTo>
                    <a:pt x="599" y="64"/>
                  </a:lnTo>
                  <a:lnTo>
                    <a:pt x="753" y="1"/>
                  </a:lnTo>
                  <a:lnTo>
                    <a:pt x="824" y="0"/>
                  </a:lnTo>
                  <a:lnTo>
                    <a:pt x="858" y="124"/>
                  </a:lnTo>
                  <a:lnTo>
                    <a:pt x="645" y="332"/>
                  </a:lnTo>
                  <a:lnTo>
                    <a:pt x="850" y="392"/>
                  </a:lnTo>
                  <a:lnTo>
                    <a:pt x="998" y="388"/>
                  </a:lnTo>
                  <a:lnTo>
                    <a:pt x="1177" y="512"/>
                  </a:lnTo>
                  <a:lnTo>
                    <a:pt x="1239" y="388"/>
                  </a:lnTo>
                  <a:lnTo>
                    <a:pt x="1181" y="184"/>
                  </a:lnTo>
                  <a:lnTo>
                    <a:pt x="1271" y="120"/>
                  </a:lnTo>
                  <a:lnTo>
                    <a:pt x="1477" y="229"/>
                  </a:lnTo>
                  <a:lnTo>
                    <a:pt x="1717" y="237"/>
                  </a:lnTo>
                  <a:lnTo>
                    <a:pt x="2052" y="282"/>
                  </a:lnTo>
                  <a:lnTo>
                    <a:pt x="2046" y="468"/>
                  </a:lnTo>
                  <a:lnTo>
                    <a:pt x="2076" y="629"/>
                  </a:lnTo>
                  <a:lnTo>
                    <a:pt x="1927" y="644"/>
                  </a:lnTo>
                  <a:lnTo>
                    <a:pt x="1751" y="799"/>
                  </a:lnTo>
                  <a:lnTo>
                    <a:pt x="1624" y="937"/>
                  </a:lnTo>
                  <a:lnTo>
                    <a:pt x="1436" y="1030"/>
                  </a:lnTo>
                  <a:lnTo>
                    <a:pt x="1166" y="1053"/>
                  </a:lnTo>
                  <a:lnTo>
                    <a:pt x="1028" y="1229"/>
                  </a:lnTo>
                  <a:lnTo>
                    <a:pt x="858" y="1247"/>
                  </a:lnTo>
                  <a:lnTo>
                    <a:pt x="825" y="1064"/>
                  </a:lnTo>
                  <a:lnTo>
                    <a:pt x="810" y="829"/>
                  </a:lnTo>
                  <a:lnTo>
                    <a:pt x="767" y="694"/>
                  </a:lnTo>
                  <a:lnTo>
                    <a:pt x="588" y="824"/>
                  </a:lnTo>
                  <a:lnTo>
                    <a:pt x="465" y="950"/>
                  </a:lnTo>
                  <a:lnTo>
                    <a:pt x="306" y="1038"/>
                  </a:lnTo>
                  <a:lnTo>
                    <a:pt x="215" y="934"/>
                  </a:lnTo>
                  <a:lnTo>
                    <a:pt x="111" y="962"/>
                  </a:lnTo>
                  <a:lnTo>
                    <a:pt x="43" y="899"/>
                  </a:lnTo>
                  <a:lnTo>
                    <a:pt x="58" y="689"/>
                  </a:lnTo>
                  <a:lnTo>
                    <a:pt x="0" y="470"/>
                  </a:lnTo>
                  <a:lnTo>
                    <a:pt x="83" y="388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D9D9D9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34" name="Freeform 48">
              <a:extLst>
                <a:ext uri="{FF2B5EF4-FFF2-40B4-BE49-F238E27FC236}">
                  <a16:creationId xmlns:a16="http://schemas.microsoft.com/office/drawing/2014/main" id="{6AB31F84-F793-4C40-A81D-00C74FBC7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7" y="1411015"/>
              <a:ext cx="458787" cy="277812"/>
            </a:xfrm>
            <a:custGeom>
              <a:avLst/>
              <a:gdLst/>
              <a:ahLst/>
              <a:cxnLst>
                <a:cxn ang="0">
                  <a:pos x="1742" y="233"/>
                </a:cxn>
                <a:cxn ang="0">
                  <a:pos x="1579" y="143"/>
                </a:cxn>
                <a:cxn ang="0">
                  <a:pos x="1329" y="173"/>
                </a:cxn>
                <a:cxn ang="0">
                  <a:pos x="1092" y="143"/>
                </a:cxn>
                <a:cxn ang="0">
                  <a:pos x="940" y="53"/>
                </a:cxn>
                <a:cxn ang="0">
                  <a:pos x="778" y="0"/>
                </a:cxn>
                <a:cxn ang="0">
                  <a:pos x="697" y="43"/>
                </a:cxn>
                <a:cxn ang="0">
                  <a:pos x="555" y="29"/>
                </a:cxn>
                <a:cxn ang="0">
                  <a:pos x="439" y="203"/>
                </a:cxn>
                <a:cxn ang="0">
                  <a:pos x="306" y="414"/>
                </a:cxn>
                <a:cxn ang="0">
                  <a:pos x="150" y="666"/>
                </a:cxn>
                <a:cxn ang="0">
                  <a:pos x="30" y="687"/>
                </a:cxn>
                <a:cxn ang="0">
                  <a:pos x="0" y="853"/>
                </a:cxn>
                <a:cxn ang="0">
                  <a:pos x="201" y="897"/>
                </a:cxn>
                <a:cxn ang="0">
                  <a:pos x="487" y="732"/>
                </a:cxn>
                <a:cxn ang="0">
                  <a:pos x="630" y="672"/>
                </a:cxn>
                <a:cxn ang="0">
                  <a:pos x="708" y="667"/>
                </a:cxn>
                <a:cxn ang="0">
                  <a:pos x="738" y="793"/>
                </a:cxn>
                <a:cxn ang="0">
                  <a:pos x="526" y="1002"/>
                </a:cxn>
                <a:cxn ang="0">
                  <a:pos x="738" y="1062"/>
                </a:cxn>
                <a:cxn ang="0">
                  <a:pos x="881" y="1057"/>
                </a:cxn>
                <a:cxn ang="0">
                  <a:pos x="1058" y="1182"/>
                </a:cxn>
                <a:cxn ang="0">
                  <a:pos x="1122" y="1057"/>
                </a:cxn>
                <a:cxn ang="0">
                  <a:pos x="1063" y="853"/>
                </a:cxn>
                <a:cxn ang="0">
                  <a:pos x="1152" y="788"/>
                </a:cxn>
                <a:cxn ang="0">
                  <a:pos x="1358" y="897"/>
                </a:cxn>
                <a:cxn ang="0">
                  <a:pos x="1609" y="907"/>
                </a:cxn>
                <a:cxn ang="0">
                  <a:pos x="1934" y="952"/>
                </a:cxn>
                <a:cxn ang="0">
                  <a:pos x="1919" y="823"/>
                </a:cxn>
                <a:cxn ang="0">
                  <a:pos x="1870" y="682"/>
                </a:cxn>
                <a:cxn ang="0">
                  <a:pos x="1815" y="442"/>
                </a:cxn>
                <a:cxn ang="0">
                  <a:pos x="1742" y="233"/>
                </a:cxn>
              </a:cxnLst>
              <a:rect l="0" t="0" r="r" b="b"/>
              <a:pathLst>
                <a:path w="1934" h="1182">
                  <a:moveTo>
                    <a:pt x="1742" y="233"/>
                  </a:moveTo>
                  <a:lnTo>
                    <a:pt x="1579" y="143"/>
                  </a:lnTo>
                  <a:lnTo>
                    <a:pt x="1329" y="173"/>
                  </a:lnTo>
                  <a:lnTo>
                    <a:pt x="1092" y="143"/>
                  </a:lnTo>
                  <a:lnTo>
                    <a:pt x="940" y="53"/>
                  </a:lnTo>
                  <a:lnTo>
                    <a:pt x="778" y="0"/>
                  </a:lnTo>
                  <a:lnTo>
                    <a:pt x="697" y="43"/>
                  </a:lnTo>
                  <a:lnTo>
                    <a:pt x="555" y="29"/>
                  </a:lnTo>
                  <a:lnTo>
                    <a:pt x="439" y="203"/>
                  </a:lnTo>
                  <a:lnTo>
                    <a:pt x="306" y="414"/>
                  </a:lnTo>
                  <a:lnTo>
                    <a:pt x="150" y="666"/>
                  </a:lnTo>
                  <a:lnTo>
                    <a:pt x="30" y="687"/>
                  </a:lnTo>
                  <a:lnTo>
                    <a:pt x="0" y="853"/>
                  </a:lnTo>
                  <a:lnTo>
                    <a:pt x="201" y="897"/>
                  </a:lnTo>
                  <a:lnTo>
                    <a:pt x="487" y="732"/>
                  </a:lnTo>
                  <a:lnTo>
                    <a:pt x="630" y="672"/>
                  </a:lnTo>
                  <a:lnTo>
                    <a:pt x="708" y="667"/>
                  </a:lnTo>
                  <a:lnTo>
                    <a:pt x="738" y="793"/>
                  </a:lnTo>
                  <a:lnTo>
                    <a:pt x="526" y="1002"/>
                  </a:lnTo>
                  <a:lnTo>
                    <a:pt x="738" y="1062"/>
                  </a:lnTo>
                  <a:lnTo>
                    <a:pt x="881" y="1057"/>
                  </a:lnTo>
                  <a:lnTo>
                    <a:pt x="1058" y="1182"/>
                  </a:lnTo>
                  <a:lnTo>
                    <a:pt x="1122" y="1057"/>
                  </a:lnTo>
                  <a:lnTo>
                    <a:pt x="1063" y="853"/>
                  </a:lnTo>
                  <a:lnTo>
                    <a:pt x="1152" y="788"/>
                  </a:lnTo>
                  <a:lnTo>
                    <a:pt x="1358" y="897"/>
                  </a:lnTo>
                  <a:lnTo>
                    <a:pt x="1609" y="907"/>
                  </a:lnTo>
                  <a:lnTo>
                    <a:pt x="1934" y="952"/>
                  </a:lnTo>
                  <a:lnTo>
                    <a:pt x="1919" y="823"/>
                  </a:lnTo>
                  <a:lnTo>
                    <a:pt x="1870" y="682"/>
                  </a:lnTo>
                  <a:lnTo>
                    <a:pt x="1815" y="442"/>
                  </a:lnTo>
                  <a:lnTo>
                    <a:pt x="1742" y="233"/>
                  </a:lnTo>
                  <a:close/>
                </a:path>
              </a:pathLst>
            </a:custGeom>
            <a:solidFill>
              <a:srgbClr val="33CCCC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C9DC4064-90E8-408F-9675-21BE5E46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2312" y="77515"/>
              <a:ext cx="771525" cy="862012"/>
            </a:xfrm>
            <a:custGeom>
              <a:avLst/>
              <a:gdLst/>
              <a:ahLst/>
              <a:cxnLst>
                <a:cxn ang="0">
                  <a:pos x="2316" y="170"/>
                </a:cxn>
                <a:cxn ang="0">
                  <a:pos x="2108" y="409"/>
                </a:cxn>
                <a:cxn ang="0">
                  <a:pos x="1784" y="524"/>
                </a:cxn>
                <a:cxn ang="0">
                  <a:pos x="1286" y="644"/>
                </a:cxn>
                <a:cxn ang="0">
                  <a:pos x="1123" y="853"/>
                </a:cxn>
                <a:cxn ang="0">
                  <a:pos x="739" y="679"/>
                </a:cxn>
                <a:cxn ang="0">
                  <a:pos x="369" y="584"/>
                </a:cxn>
                <a:cxn ang="0">
                  <a:pos x="5" y="499"/>
                </a:cxn>
                <a:cxn ang="0">
                  <a:pos x="104" y="763"/>
                </a:cxn>
                <a:cxn ang="0">
                  <a:pos x="325" y="978"/>
                </a:cxn>
                <a:cxn ang="0">
                  <a:pos x="409" y="1332"/>
                </a:cxn>
                <a:cxn ang="0">
                  <a:pos x="542" y="1592"/>
                </a:cxn>
                <a:cxn ang="0">
                  <a:pos x="779" y="1700"/>
                </a:cxn>
                <a:cxn ang="0">
                  <a:pos x="1123" y="1861"/>
                </a:cxn>
                <a:cxn ang="0">
                  <a:pos x="1222" y="2219"/>
                </a:cxn>
                <a:cxn ang="0">
                  <a:pos x="1227" y="2948"/>
                </a:cxn>
                <a:cxn ang="0">
                  <a:pos x="1360" y="3247"/>
                </a:cxn>
                <a:cxn ang="0">
                  <a:pos x="1493" y="3506"/>
                </a:cxn>
                <a:cxn ang="0">
                  <a:pos x="1739" y="3681"/>
                </a:cxn>
                <a:cxn ang="0">
                  <a:pos x="1922" y="3187"/>
                </a:cxn>
                <a:cxn ang="0">
                  <a:pos x="2261" y="3357"/>
                </a:cxn>
                <a:cxn ang="0">
                  <a:pos x="2448" y="3247"/>
                </a:cxn>
                <a:cxn ang="0">
                  <a:pos x="2542" y="2893"/>
                </a:cxn>
                <a:cxn ang="0">
                  <a:pos x="2956" y="2788"/>
                </a:cxn>
                <a:cxn ang="0">
                  <a:pos x="3176" y="2333"/>
                </a:cxn>
                <a:cxn ang="0">
                  <a:pos x="3069" y="2139"/>
                </a:cxn>
                <a:cxn ang="0">
                  <a:pos x="2779" y="1665"/>
                </a:cxn>
                <a:cxn ang="0">
                  <a:pos x="2631" y="1382"/>
                </a:cxn>
                <a:cxn ang="0">
                  <a:pos x="2892" y="748"/>
                </a:cxn>
                <a:cxn ang="0">
                  <a:pos x="2809" y="494"/>
                </a:cxn>
                <a:cxn ang="0">
                  <a:pos x="2641" y="155"/>
                </a:cxn>
                <a:cxn ang="0">
                  <a:pos x="2405" y="35"/>
                </a:cxn>
              </a:cxnLst>
              <a:rect l="0" t="0" r="r" b="b"/>
              <a:pathLst>
                <a:path w="3244" h="3681">
                  <a:moveTo>
                    <a:pt x="2227" y="35"/>
                  </a:moveTo>
                  <a:lnTo>
                    <a:pt x="2316" y="170"/>
                  </a:lnTo>
                  <a:lnTo>
                    <a:pt x="2168" y="284"/>
                  </a:lnTo>
                  <a:lnTo>
                    <a:pt x="2108" y="409"/>
                  </a:lnTo>
                  <a:lnTo>
                    <a:pt x="1902" y="404"/>
                  </a:lnTo>
                  <a:lnTo>
                    <a:pt x="1784" y="524"/>
                  </a:lnTo>
                  <a:lnTo>
                    <a:pt x="1546" y="614"/>
                  </a:lnTo>
                  <a:lnTo>
                    <a:pt x="1286" y="644"/>
                  </a:lnTo>
                  <a:lnTo>
                    <a:pt x="1093" y="703"/>
                  </a:lnTo>
                  <a:lnTo>
                    <a:pt x="1123" y="853"/>
                  </a:lnTo>
                  <a:lnTo>
                    <a:pt x="1020" y="918"/>
                  </a:lnTo>
                  <a:lnTo>
                    <a:pt x="739" y="679"/>
                  </a:lnTo>
                  <a:lnTo>
                    <a:pt x="473" y="733"/>
                  </a:lnTo>
                  <a:lnTo>
                    <a:pt x="369" y="584"/>
                  </a:lnTo>
                  <a:lnTo>
                    <a:pt x="143" y="614"/>
                  </a:lnTo>
                  <a:lnTo>
                    <a:pt x="5" y="499"/>
                  </a:lnTo>
                  <a:lnTo>
                    <a:pt x="0" y="614"/>
                  </a:lnTo>
                  <a:lnTo>
                    <a:pt x="104" y="763"/>
                  </a:lnTo>
                  <a:lnTo>
                    <a:pt x="266" y="808"/>
                  </a:lnTo>
                  <a:lnTo>
                    <a:pt x="325" y="978"/>
                  </a:lnTo>
                  <a:lnTo>
                    <a:pt x="290" y="1157"/>
                  </a:lnTo>
                  <a:lnTo>
                    <a:pt x="409" y="1332"/>
                  </a:lnTo>
                  <a:lnTo>
                    <a:pt x="424" y="1517"/>
                  </a:lnTo>
                  <a:lnTo>
                    <a:pt x="542" y="1592"/>
                  </a:lnTo>
                  <a:lnTo>
                    <a:pt x="768" y="1562"/>
                  </a:lnTo>
                  <a:lnTo>
                    <a:pt x="779" y="1700"/>
                  </a:lnTo>
                  <a:lnTo>
                    <a:pt x="916" y="1780"/>
                  </a:lnTo>
                  <a:lnTo>
                    <a:pt x="1123" y="1861"/>
                  </a:lnTo>
                  <a:lnTo>
                    <a:pt x="1103" y="2021"/>
                  </a:lnTo>
                  <a:lnTo>
                    <a:pt x="1222" y="2219"/>
                  </a:lnTo>
                  <a:lnTo>
                    <a:pt x="1271" y="2424"/>
                  </a:lnTo>
                  <a:lnTo>
                    <a:pt x="1227" y="2948"/>
                  </a:lnTo>
                  <a:lnTo>
                    <a:pt x="1345" y="3117"/>
                  </a:lnTo>
                  <a:lnTo>
                    <a:pt x="1360" y="3247"/>
                  </a:lnTo>
                  <a:lnTo>
                    <a:pt x="1271" y="3372"/>
                  </a:lnTo>
                  <a:lnTo>
                    <a:pt x="1493" y="3506"/>
                  </a:lnTo>
                  <a:lnTo>
                    <a:pt x="1591" y="3671"/>
                  </a:lnTo>
                  <a:lnTo>
                    <a:pt x="1739" y="3681"/>
                  </a:lnTo>
                  <a:lnTo>
                    <a:pt x="1769" y="3367"/>
                  </a:lnTo>
                  <a:lnTo>
                    <a:pt x="1922" y="3187"/>
                  </a:lnTo>
                  <a:lnTo>
                    <a:pt x="2079" y="3192"/>
                  </a:lnTo>
                  <a:lnTo>
                    <a:pt x="2261" y="3357"/>
                  </a:lnTo>
                  <a:lnTo>
                    <a:pt x="2380" y="3367"/>
                  </a:lnTo>
                  <a:lnTo>
                    <a:pt x="2448" y="3247"/>
                  </a:lnTo>
                  <a:lnTo>
                    <a:pt x="2463" y="3072"/>
                  </a:lnTo>
                  <a:lnTo>
                    <a:pt x="2542" y="2893"/>
                  </a:lnTo>
                  <a:lnTo>
                    <a:pt x="2685" y="2773"/>
                  </a:lnTo>
                  <a:lnTo>
                    <a:pt x="2956" y="2788"/>
                  </a:lnTo>
                  <a:lnTo>
                    <a:pt x="3244" y="2766"/>
                  </a:lnTo>
                  <a:lnTo>
                    <a:pt x="3176" y="2333"/>
                  </a:lnTo>
                  <a:lnTo>
                    <a:pt x="3216" y="2217"/>
                  </a:lnTo>
                  <a:lnTo>
                    <a:pt x="3069" y="2139"/>
                  </a:lnTo>
                  <a:lnTo>
                    <a:pt x="2809" y="1906"/>
                  </a:lnTo>
                  <a:lnTo>
                    <a:pt x="2779" y="1665"/>
                  </a:lnTo>
                  <a:lnTo>
                    <a:pt x="2685" y="1557"/>
                  </a:lnTo>
                  <a:lnTo>
                    <a:pt x="2631" y="1382"/>
                  </a:lnTo>
                  <a:lnTo>
                    <a:pt x="2700" y="1003"/>
                  </a:lnTo>
                  <a:lnTo>
                    <a:pt x="2892" y="748"/>
                  </a:lnTo>
                  <a:lnTo>
                    <a:pt x="2804" y="614"/>
                  </a:lnTo>
                  <a:lnTo>
                    <a:pt x="2809" y="494"/>
                  </a:lnTo>
                  <a:lnTo>
                    <a:pt x="2567" y="409"/>
                  </a:lnTo>
                  <a:lnTo>
                    <a:pt x="2641" y="155"/>
                  </a:lnTo>
                  <a:lnTo>
                    <a:pt x="2552" y="0"/>
                  </a:lnTo>
                  <a:lnTo>
                    <a:pt x="2405" y="35"/>
                  </a:lnTo>
                  <a:lnTo>
                    <a:pt x="2227" y="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685783"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1DB13E8-0F30-4E16-9AEA-FF65958F66F8}"/>
              </a:ext>
            </a:extLst>
          </p:cNvPr>
          <p:cNvSpPr txBox="1"/>
          <p:nvPr/>
        </p:nvSpPr>
        <p:spPr>
          <a:xfrm>
            <a:off x="329950" y="921010"/>
            <a:ext cx="576971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>
              <a:lnSpc>
                <a:spcPct val="150000"/>
              </a:lnSpc>
              <a:spcBef>
                <a:spcPts val="225"/>
              </a:spcBef>
              <a:defRPr/>
            </a:pPr>
            <a:r>
              <a:rPr lang="pt-BR" sz="21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+ 35.179.560 </a:t>
            </a:r>
            <a:r>
              <a:rPr lang="pt-BR" sz="21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de brasileiros beneficiados</a:t>
            </a:r>
          </a:p>
          <a:p>
            <a:pPr defTabSz="685783">
              <a:lnSpc>
                <a:spcPct val="150000"/>
              </a:lnSpc>
              <a:spcBef>
                <a:spcPts val="225"/>
              </a:spcBef>
              <a:defRPr/>
            </a:pPr>
            <a:r>
              <a:rPr lang="pt-BR" sz="21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SUS de Minas Gerais</a:t>
            </a:r>
          </a:p>
          <a:p>
            <a:pPr defTabSz="685783">
              <a:lnSpc>
                <a:spcPct val="150000"/>
              </a:lnSpc>
              <a:spcBef>
                <a:spcPts val="225"/>
              </a:spcBef>
              <a:defRPr/>
            </a:pPr>
            <a:r>
              <a:rPr lang="pt-BR" sz="21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SUS do Espírito Santo</a:t>
            </a:r>
          </a:p>
          <a:p>
            <a:pPr defTabSz="685783">
              <a:lnSpc>
                <a:spcPct val="150000"/>
              </a:lnSpc>
              <a:spcBef>
                <a:spcPts val="225"/>
              </a:spcBef>
              <a:defRPr/>
            </a:pPr>
            <a:r>
              <a:rPr lang="pt-BR" sz="21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SUS de Belo Horizonte</a:t>
            </a:r>
          </a:p>
          <a:p>
            <a:pPr defTabSz="685783">
              <a:lnSpc>
                <a:spcPct val="150000"/>
              </a:lnSpc>
              <a:spcBef>
                <a:spcPts val="225"/>
              </a:spcBef>
              <a:defRPr/>
            </a:pPr>
            <a:r>
              <a:rPr lang="pt-BR" sz="21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+500 </a:t>
            </a:r>
            <a:r>
              <a:rPr lang="pt-BR" sz="21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hospitais utilizando</a:t>
            </a:r>
            <a:endParaRPr lang="pt-BR" sz="21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  <a:p>
            <a:pPr defTabSz="685783">
              <a:lnSpc>
                <a:spcPct val="150000"/>
              </a:lnSpc>
              <a:spcBef>
                <a:spcPts val="225"/>
              </a:spcBef>
              <a:defRPr/>
            </a:pPr>
            <a:r>
              <a:rPr lang="pt-BR" sz="21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39% </a:t>
            </a:r>
            <a:r>
              <a:rPr lang="pt-BR" sz="21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de abrangência da saúde suplementar</a:t>
            </a:r>
          </a:p>
          <a:p>
            <a:pPr defTabSz="685783">
              <a:spcBef>
                <a:spcPts val="225"/>
              </a:spcBef>
              <a:defRPr/>
            </a:pPr>
            <a:endParaRPr lang="pt-BR" sz="21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7" name="Imagem 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0C0CBB9F-6E1E-416C-BA3F-330FC63CE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164" y="79855"/>
            <a:ext cx="2157175" cy="566771"/>
          </a:xfrm>
          <a:prstGeom prst="rect">
            <a:avLst/>
          </a:prstGeom>
        </p:spPr>
      </p:pic>
      <p:pic>
        <p:nvPicPr>
          <p:cNvPr id="2" name="Google Shape;108;p2" descr="Interface gráfica do usuári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1835C95C-4320-E897-01E3-82A71A7ED5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9184" y="220450"/>
            <a:ext cx="963013" cy="675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00552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6D64891-7966-9EAB-D031-3D5C6C563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63" y="2183607"/>
            <a:ext cx="4714875" cy="295989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1ACF6E2-75C8-F12F-3040-D79AAAA67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753" y="108234"/>
            <a:ext cx="5829300" cy="207537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DEBEE40-2339-E676-CF18-47651F26D6AD}"/>
              </a:ext>
            </a:extLst>
          </p:cNvPr>
          <p:cNvSpPr txBox="1"/>
          <p:nvPr/>
        </p:nvSpPr>
        <p:spPr>
          <a:xfrm>
            <a:off x="6929438" y="4207625"/>
            <a:ext cx="221456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914378">
              <a:buClr>
                <a:srgbClr val="000000"/>
              </a:buClr>
              <a:defRPr/>
            </a:pPr>
            <a:endParaRPr lang="pt-BR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endParaRPr lang="pt-BR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endParaRPr lang="pt-BR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endParaRPr lang="pt-BR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4ADB034-2EBB-CC02-7DA4-49BBC873F514}"/>
              </a:ext>
            </a:extLst>
          </p:cNvPr>
          <p:cNvSpPr txBox="1"/>
          <p:nvPr/>
        </p:nvSpPr>
        <p:spPr>
          <a:xfrm>
            <a:off x="1" y="4207625"/>
            <a:ext cx="221456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914378">
              <a:buClr>
                <a:srgbClr val="000000"/>
              </a:buClr>
              <a:defRPr/>
            </a:pPr>
            <a:endParaRPr lang="pt-BR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endParaRPr lang="pt-BR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endParaRPr lang="pt-BR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endParaRPr lang="pt-BR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1842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E8365DC-40EF-BFF3-D87C-148838A1F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70" y="116681"/>
            <a:ext cx="8922544" cy="994200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rgbClr val="009AFF"/>
                </a:solidFill>
              </a:rPr>
              <a:t>Onde atuamos?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B10FE7E-9BE9-7FB6-0956-A89C35A6E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859" y="787265"/>
            <a:ext cx="9144000" cy="356897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5A2F87B-84A9-596B-0F75-596357BEF85C}"/>
              </a:ext>
            </a:extLst>
          </p:cNvPr>
          <p:cNvSpPr txBox="1"/>
          <p:nvPr/>
        </p:nvSpPr>
        <p:spPr>
          <a:xfrm>
            <a:off x="92870" y="4381500"/>
            <a:ext cx="8922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pt-BR" dirty="0">
                <a:solidFill>
                  <a:srgbClr val="009AFF"/>
                </a:solidFill>
                <a:latin typeface="Calibri" panose="020F0502020204030204"/>
              </a:rPr>
              <a:t>Controlando desperdício</a:t>
            </a:r>
          </a:p>
        </p:txBody>
      </p:sp>
    </p:spTree>
    <p:extLst>
      <p:ext uri="{BB962C8B-B14F-4D97-AF65-F5344CB8AC3E}">
        <p14:creationId xmlns:p14="http://schemas.microsoft.com/office/powerpoint/2010/main" val="211053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6CAADD0-F139-D6A9-B43F-80665D97A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2476"/>
            <a:ext cx="9144000" cy="359928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7AA3D4D-E214-153C-7533-34B5F27A9CD3}"/>
              </a:ext>
            </a:extLst>
          </p:cNvPr>
          <p:cNvSpPr txBox="1"/>
          <p:nvPr/>
        </p:nvSpPr>
        <p:spPr>
          <a:xfrm>
            <a:off x="3785394" y="4005512"/>
            <a:ext cx="346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pt-BR" b="1" dirty="0">
                <a:solidFill>
                  <a:prstClr val="black"/>
                </a:solidFill>
                <a:latin typeface="Calibri" panose="020F0502020204030204"/>
              </a:rPr>
              <a:t>Maior eficiência 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E0130D11-1B59-87FD-9E7D-20BEF7B6089B}"/>
              </a:ext>
            </a:extLst>
          </p:cNvPr>
          <p:cNvCxnSpPr/>
          <p:nvPr/>
        </p:nvCxnSpPr>
        <p:spPr>
          <a:xfrm>
            <a:off x="5517674" y="4203518"/>
            <a:ext cx="995680" cy="0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348BDA-C064-28B7-9B6D-C780ABBDFAC1}"/>
              </a:ext>
            </a:extLst>
          </p:cNvPr>
          <p:cNvSpPr txBox="1"/>
          <p:nvPr/>
        </p:nvSpPr>
        <p:spPr>
          <a:xfrm rot="16200000">
            <a:off x="-810495" y="2877701"/>
            <a:ext cx="280971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685800"/>
            <a:r>
              <a:rPr lang="pt-BR" b="1" dirty="0">
                <a:solidFill>
                  <a:prstClr val="black"/>
                </a:solidFill>
                <a:latin typeface="Calibri" panose="020F0502020204030204"/>
              </a:rPr>
              <a:t>Maior qualidade 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447046C8-2184-1ADE-6A35-B0F7A4933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70" y="116682"/>
            <a:ext cx="8922544" cy="635794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rgbClr val="009AFF"/>
                </a:solidFill>
              </a:rPr>
              <a:t>Onde atuamos?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84C13264-6354-F939-1939-F4364E351E81}"/>
              </a:ext>
            </a:extLst>
          </p:cNvPr>
          <p:cNvCxnSpPr>
            <a:cxnSpLocks/>
          </p:cNvCxnSpPr>
          <p:nvPr/>
        </p:nvCxnSpPr>
        <p:spPr>
          <a:xfrm flipV="1">
            <a:off x="587216" y="1875843"/>
            <a:ext cx="0" cy="906026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86E2920-8FCD-2993-AF38-4660D511F036}"/>
              </a:ext>
            </a:extLst>
          </p:cNvPr>
          <p:cNvSpPr txBox="1"/>
          <p:nvPr/>
        </p:nvSpPr>
        <p:spPr>
          <a:xfrm>
            <a:off x="1" y="4378317"/>
            <a:ext cx="9015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pt-BR" b="1" dirty="0">
                <a:solidFill>
                  <a:srgbClr val="009AFF"/>
                </a:solidFill>
                <a:latin typeface="Calibri" panose="020F0502020204030204"/>
              </a:rPr>
              <a:t>Equidade de assistência </a:t>
            </a:r>
          </a:p>
        </p:txBody>
      </p:sp>
    </p:spTree>
    <p:extLst>
      <p:ext uri="{BB962C8B-B14F-4D97-AF65-F5344CB8AC3E}">
        <p14:creationId xmlns:p14="http://schemas.microsoft.com/office/powerpoint/2010/main" val="655739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F2FA5-3594-4BB9-6097-F6CDFBD17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06" y="0"/>
            <a:ext cx="8978194" cy="994200"/>
          </a:xfrm>
        </p:spPr>
        <p:txBody>
          <a:bodyPr>
            <a:normAutofit/>
          </a:bodyPr>
          <a:lstStyle/>
          <a:p>
            <a:pPr algn="ctr"/>
            <a:br>
              <a:rPr lang="pt-BR" sz="2100" b="1" dirty="0">
                <a:solidFill>
                  <a:srgbClr val="009AFF"/>
                </a:solidFill>
                <a:latin typeface="Quattrocento Sans" panose="020B0502050000020003" pitchFamily="34" charset="0"/>
              </a:rPr>
            </a:br>
            <a:r>
              <a:rPr lang="pt-BR" sz="2100" b="1" dirty="0">
                <a:solidFill>
                  <a:srgbClr val="009AFF"/>
                </a:solidFill>
                <a:latin typeface="Quattrocento Sans" panose="020B0502050000020003" pitchFamily="34" charset="0"/>
              </a:rPr>
              <a:t>Como Controlamos o desperdício pelas falhas de entrega de Valor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89092B7-9DEF-D13C-6248-3A39B8615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562" y="599723"/>
            <a:ext cx="8357306" cy="4143022"/>
          </a:xfrm>
        </p:spPr>
        <p:txBody>
          <a:bodyPr>
            <a:normAutofit/>
          </a:bodyPr>
          <a:lstStyle/>
          <a:p>
            <a:pPr marL="482588" indent="-342892" algn="just">
              <a:buFont typeface="+mj-lt"/>
              <a:buAutoNum type="arabicPeriod"/>
            </a:pPr>
            <a:endParaRPr lang="pt-BR" sz="1800" dirty="0">
              <a:latin typeface="Quattrocento Sans" panose="020B0502050000020003" pitchFamily="34" charset="0"/>
            </a:endParaRP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Informações qualificadas para a governança clínica e Planejamento de saúde</a:t>
            </a: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Barramento da informação de saúde hospitalar </a:t>
            </a: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Regulação em saúde</a:t>
            </a: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Promoção à saúde e prevenção de doenças</a:t>
            </a: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Assistência baseada em valor na atenção primária, secundária, hospitalar e domiciliar</a:t>
            </a: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Remuneração  baseada na entrega de valor para prestadores de serviços e médicos</a:t>
            </a: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Gerenciar melhoria contínua da entrega de valor</a:t>
            </a: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Gerenciar corpo clinico</a:t>
            </a:r>
          </a:p>
          <a:p>
            <a:pPr marL="482588" indent="-342892" algn="just">
              <a:buFont typeface="+mj-lt"/>
              <a:buAutoNum type="arabicPeriod"/>
            </a:pPr>
            <a:r>
              <a:rPr lang="pt-BR" sz="1800" dirty="0">
                <a:latin typeface="Quattrocento Sans" panose="020B0502050000020003" pitchFamily="34" charset="0"/>
              </a:rPr>
              <a:t>Desenvolvimento de competências para entrega de valor</a:t>
            </a:r>
          </a:p>
        </p:txBody>
      </p:sp>
    </p:spTree>
    <p:extLst>
      <p:ext uri="{BB962C8B-B14F-4D97-AF65-F5344CB8AC3E}">
        <p14:creationId xmlns:p14="http://schemas.microsoft.com/office/powerpoint/2010/main" val="955536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8" name="Google Shape;2118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119" name="Google Shape;2119;p101"/>
          <p:cNvSpPr txBox="1"/>
          <p:nvPr/>
        </p:nvSpPr>
        <p:spPr>
          <a:xfrm>
            <a:off x="6660445" y="504432"/>
            <a:ext cx="2280356" cy="413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685800">
              <a:buClr>
                <a:srgbClr val="000000"/>
              </a:buClr>
              <a:buSzPts val="1600"/>
            </a:pPr>
            <a:r>
              <a:rPr lang="pt-BR" sz="1600">
                <a:solidFill>
                  <a:prstClr val="whit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Veja como estamos </a:t>
            </a:r>
            <a:r>
              <a:rPr lang="pt-BR" sz="1600" b="1">
                <a:solidFill>
                  <a:prstClr val="whit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transformando a saúde brasileira</a:t>
            </a:r>
            <a:r>
              <a:rPr lang="pt-BR" sz="1600">
                <a:solidFill>
                  <a:prstClr val="whit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possibilitando que operadoras de saúde, gestores, prestadores de serviço e governos consigam fazer melhorias em </a:t>
            </a:r>
            <a:r>
              <a:rPr lang="pt-BR" sz="1600" b="1">
                <a:solidFill>
                  <a:prstClr val="whit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modelos assistenciais e remuneratórios</a:t>
            </a:r>
            <a:r>
              <a:rPr lang="pt-BR" sz="1600">
                <a:solidFill>
                  <a:prstClr val="whit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</a:t>
            </a:r>
            <a:r>
              <a:rPr lang="pt-BR" sz="1600" b="1">
                <a:solidFill>
                  <a:prstClr val="whit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revertendo desperdícios </a:t>
            </a:r>
            <a:r>
              <a:rPr lang="pt-BR" sz="1600">
                <a:solidFill>
                  <a:prstClr val="whit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em economia compartilhada.</a:t>
            </a:r>
            <a:endParaRPr sz="1600">
              <a:solidFill>
                <a:prstClr val="white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00BFF5F8-224C-0135-14D9-777B10E5A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56" y="1"/>
            <a:ext cx="7886700" cy="994172"/>
          </a:xfrm>
        </p:spPr>
        <p:txBody>
          <a:bodyPr/>
          <a:lstStyle/>
          <a:p>
            <a:r>
              <a:rPr lang="pt-BR" dirty="0">
                <a:solidFill>
                  <a:srgbClr val="009AFF"/>
                </a:solidFill>
              </a:rPr>
              <a:t>Contexto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9DFAD4D-3B0C-1166-FBBB-6E883E15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28" y="793861"/>
            <a:ext cx="7104456" cy="41754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96E2F33-C1A5-23FE-7819-240239787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494" y="497086"/>
            <a:ext cx="535305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84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1D5B10-6D9F-0266-186B-8665C7DEC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90" y="0"/>
            <a:ext cx="3252019" cy="51435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78BA0A8-A18E-655A-901A-0B9BB1105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681" y="0"/>
            <a:ext cx="30019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80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84AAE9D-B517-717A-7C91-5292BFA2A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992" y="52039"/>
            <a:ext cx="3083198" cy="509146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ADABDE4-18BC-3C35-CAC6-0B27DBA8C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86" y="0"/>
            <a:ext cx="324047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36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B848C88-0E41-DEA1-F2C1-1A3973E1F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969" y="0"/>
            <a:ext cx="289243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08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187F7B8-4E39-6707-A8F8-1EB6CF1BD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7315"/>
            <a:ext cx="9144000" cy="304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47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5" name="Google Shape;2125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6" name="Google Shape;2126;p102"/>
          <p:cNvSpPr txBox="1"/>
          <p:nvPr/>
        </p:nvSpPr>
        <p:spPr>
          <a:xfrm>
            <a:off x="746000" y="418799"/>
            <a:ext cx="4528500" cy="5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400"/>
              <a:defRPr/>
            </a:pPr>
            <a:r>
              <a:rPr lang="pt-BR" sz="1400" b="1" ker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Os resultados da governança clínica baseada em valor do SUS-BH</a:t>
            </a:r>
            <a:endParaRPr sz="1400" b="1" kern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27" name="Google Shape;2127;p102"/>
          <p:cNvSpPr txBox="1"/>
          <p:nvPr/>
        </p:nvSpPr>
        <p:spPr>
          <a:xfrm>
            <a:off x="916150" y="1058797"/>
            <a:ext cx="4711500" cy="6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400"/>
              <a:defRPr/>
            </a:pPr>
            <a:r>
              <a:rPr lang="pt-BR" sz="1400" b="1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Prefeitura de Belo Horizonte</a:t>
            </a:r>
            <a:endParaRPr sz="1400" b="1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28" name="Google Shape;2128;p102"/>
          <p:cNvSpPr txBox="1"/>
          <p:nvPr/>
        </p:nvSpPr>
        <p:spPr>
          <a:xfrm>
            <a:off x="6072725" y="903076"/>
            <a:ext cx="2892300" cy="16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400"/>
              <a:defRPr/>
            </a:pPr>
            <a:r>
              <a:rPr lang="pt-BR" sz="1400" b="1" kern="0" dirty="0">
                <a:solidFill>
                  <a:srgbClr val="66666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“A implantação e capacitação ocorreu em 2017, de setembro a dezembro, e em 2018, o SUS-BH e hospitais passaram a trabalhar juntos para aumentar o nível de valor entregue aos pacientes.”</a:t>
            </a:r>
            <a:endParaRPr sz="1400" b="1" kern="0" dirty="0">
              <a:solidFill>
                <a:srgbClr val="66666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29" name="Google Shape;2129;p102"/>
          <p:cNvSpPr txBox="1"/>
          <p:nvPr/>
        </p:nvSpPr>
        <p:spPr>
          <a:xfrm>
            <a:off x="5409551" y="2571676"/>
            <a:ext cx="3555475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  <a:buSzPts val="1400"/>
              <a:defRPr/>
            </a:pPr>
            <a:r>
              <a:rPr lang="pt-BR" sz="1400" b="1" kern="0">
                <a:solidFill>
                  <a:srgbClr val="E5007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Redução de desperdícios e maior acesso</a:t>
            </a:r>
            <a:endParaRPr sz="1400" b="1" kern="0">
              <a:solidFill>
                <a:srgbClr val="E5007E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0" name="Google Shape;2130;p102"/>
          <p:cNvSpPr txBox="1"/>
          <p:nvPr/>
        </p:nvSpPr>
        <p:spPr>
          <a:xfrm>
            <a:off x="501987" y="2321187"/>
            <a:ext cx="876900" cy="5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2300"/>
              <a:defRPr/>
            </a:pPr>
            <a:r>
              <a:rPr lang="pt-BR" sz="2300" b="1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58%</a:t>
            </a:r>
            <a:endParaRPr sz="2300" b="1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1" name="Google Shape;2131;p102"/>
          <p:cNvSpPr txBox="1"/>
          <p:nvPr/>
        </p:nvSpPr>
        <p:spPr>
          <a:xfrm>
            <a:off x="1036925" y="3182664"/>
            <a:ext cx="1164900" cy="5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900"/>
              <a:defRPr/>
            </a:pPr>
            <a:r>
              <a:rPr lang="pt-BR" sz="1900" b="1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 SUS</a:t>
            </a:r>
            <a:endParaRPr sz="1900" b="1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2" name="Google Shape;2132;p102"/>
          <p:cNvSpPr txBox="1"/>
          <p:nvPr/>
        </p:nvSpPr>
        <p:spPr>
          <a:xfrm>
            <a:off x="1001300" y="3639066"/>
            <a:ext cx="40179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400"/>
              <a:defRPr/>
            </a:pPr>
            <a:r>
              <a:rPr lang="pt-BR" sz="14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implantação e capacitação ocorreu em 2017</a:t>
            </a:r>
            <a:endParaRPr sz="1400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3" name="Google Shape;2133;p102"/>
          <p:cNvSpPr txBox="1"/>
          <p:nvPr/>
        </p:nvSpPr>
        <p:spPr>
          <a:xfrm>
            <a:off x="1570525" y="3967925"/>
            <a:ext cx="3704100" cy="8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700"/>
              <a:defRPr/>
            </a:pPr>
            <a:r>
              <a:rPr lang="pt-BR" sz="17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DRG Brasil envolve </a:t>
            </a:r>
            <a:r>
              <a:rPr lang="pt-BR" sz="2300" b="1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3.000</a:t>
            </a:r>
            <a:r>
              <a:rPr lang="pt-BR" sz="17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leitos</a:t>
            </a:r>
            <a:endParaRPr sz="1700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defTabSz="914378">
              <a:buClr>
                <a:srgbClr val="000000"/>
              </a:buClr>
              <a:buSzPts val="1700"/>
              <a:defRPr/>
            </a:pPr>
            <a:r>
              <a:rPr lang="pt-BR" sz="1700" b="1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145.000</a:t>
            </a:r>
            <a:r>
              <a:rPr lang="pt-BR" sz="17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internações da cidade</a:t>
            </a:r>
            <a:endParaRPr sz="1700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4" name="Google Shape;2134;p102"/>
          <p:cNvSpPr txBox="1"/>
          <p:nvPr/>
        </p:nvSpPr>
        <p:spPr>
          <a:xfrm>
            <a:off x="5409550" y="2974509"/>
            <a:ext cx="16905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200"/>
              <a:defRPr/>
            </a:pPr>
            <a:r>
              <a:rPr lang="pt-BR" sz="1200" b="1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 PRIMEIRO ANO:</a:t>
            </a:r>
            <a:endParaRPr sz="1200" b="1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135" name="Google Shape;2135;p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0286" y="68337"/>
            <a:ext cx="2085618" cy="6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6" name="Google Shape;2136;p102"/>
          <p:cNvSpPr txBox="1"/>
          <p:nvPr/>
        </p:nvSpPr>
        <p:spPr>
          <a:xfrm>
            <a:off x="5933425" y="3318188"/>
            <a:ext cx="2699936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400"/>
              <a:defRPr/>
            </a:pPr>
            <a:r>
              <a:rPr lang="pt-BR" sz="14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permitiu </a:t>
            </a:r>
            <a:r>
              <a:rPr lang="pt-BR" sz="1400" b="1" kern="0">
                <a:solidFill>
                  <a:srgbClr val="FFFFFF"/>
                </a:solidFill>
                <a:highlight>
                  <a:srgbClr val="FF0272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1.700</a:t>
            </a:r>
            <a:r>
              <a:rPr lang="pt-BR" sz="1400" b="1" ker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pt-BR" sz="14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internações a mais por mês e </a:t>
            </a:r>
            <a:r>
              <a:rPr lang="pt-BR" sz="1400" b="1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20.400/ano</a:t>
            </a:r>
            <a:r>
              <a:rPr lang="pt-BR" sz="14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sem recursos adicionais</a:t>
            </a:r>
            <a:endParaRPr sz="1400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7" name="Google Shape;2137;p102"/>
          <p:cNvSpPr txBox="1"/>
          <p:nvPr/>
        </p:nvSpPr>
        <p:spPr>
          <a:xfrm>
            <a:off x="5904925" y="4059550"/>
            <a:ext cx="25389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  <a:buSzPts val="1400"/>
              <a:defRPr/>
            </a:pPr>
            <a:r>
              <a:rPr lang="pt-BR" sz="14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Equivalente à construção</a:t>
            </a:r>
            <a:endParaRPr sz="1400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defTabSz="914378">
              <a:buClr>
                <a:srgbClr val="000000"/>
              </a:buClr>
              <a:buSzPts val="1400"/>
              <a:defRPr/>
            </a:pPr>
            <a:r>
              <a:rPr lang="pt-BR" sz="1400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 um hospital de </a:t>
            </a:r>
            <a:r>
              <a:rPr lang="pt-BR" sz="1400" b="1" kern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250 leitos</a:t>
            </a:r>
            <a:endParaRPr sz="1400" b="1" kern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8" name="Google Shape;2138;p102"/>
          <p:cNvSpPr/>
          <p:nvPr/>
        </p:nvSpPr>
        <p:spPr>
          <a:xfrm>
            <a:off x="2230326" y="1686998"/>
            <a:ext cx="2951488" cy="1792473"/>
          </a:xfrm>
          <a:prstGeom prst="roundRect">
            <a:avLst>
              <a:gd name="adj" fmla="val 16667"/>
            </a:avLst>
          </a:prstGeom>
          <a:solidFill>
            <a:srgbClr val="FF0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8">
              <a:buClr>
                <a:srgbClr val="000000"/>
              </a:buClr>
              <a:buSzPts val="1400"/>
              <a:defRPr/>
            </a:pPr>
            <a:endParaRPr sz="140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9" name="Google Shape;2139;p102"/>
          <p:cNvSpPr txBox="1"/>
          <p:nvPr/>
        </p:nvSpPr>
        <p:spPr>
          <a:xfrm>
            <a:off x="2286451" y="1846593"/>
            <a:ext cx="2846389" cy="151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378">
              <a:buClr>
                <a:srgbClr val="000000"/>
              </a:buClr>
              <a:buSzPts val="1200"/>
              <a:defRPr/>
            </a:pPr>
            <a:r>
              <a:rPr lang="pt-BR" sz="1200" b="1" ker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PBH ganha 1º lugar em prêmio internacional por eficiência no tempo de internação hospitalar</a:t>
            </a:r>
            <a:endParaRPr sz="1200" kern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algn="ctr" defTabSz="914378">
              <a:spcBef>
                <a:spcPts val="800"/>
              </a:spcBef>
              <a:buClr>
                <a:srgbClr val="000000"/>
              </a:buClr>
              <a:buSzPts val="1000"/>
              <a:defRPr/>
            </a:pPr>
            <a:r>
              <a:rPr lang="pt-BR" sz="1000" i="1" ker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implantação da metodologia DRG Brasil na rede de saúde pública de Belo Horizonte concorreu com iniciativas de países da América Latina e Caribe e foi reconhecida como a melhor da categoria pelo BID 2021.</a:t>
            </a:r>
            <a:endParaRPr sz="1000" kern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140" name="Google Shape;2140;p102" descr="Troféu com preenchimento sóli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9378" y="1055034"/>
            <a:ext cx="690328" cy="690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2E78528-AA9F-B645-BD80-72BD674F9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5"/>
            <a:ext cx="9004853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28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F0E5468-C1BF-F84F-A1C3-7C9A64D92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9063"/>
            <a:ext cx="914400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35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7"/>
          <p:cNvSpPr>
            <a:spLocks noGrp="1"/>
          </p:cNvSpPr>
          <p:nvPr>
            <p:ph type="title"/>
          </p:nvPr>
        </p:nvSpPr>
        <p:spPr>
          <a:xfrm>
            <a:off x="590844" y="130267"/>
            <a:ext cx="7208693" cy="781158"/>
          </a:xfrm>
        </p:spPr>
        <p:txBody>
          <a:bodyPr>
            <a:normAutofit fontScale="90000"/>
          </a:bodyPr>
          <a:lstStyle/>
          <a:p>
            <a:r>
              <a:rPr lang="pt-BR" dirty="0"/>
              <a:t>IMPLANTAÇÃO DO DRG NOS 7 HOSPITAIS 100% SUS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2964328" y="2746729"/>
            <a:ext cx="309188" cy="314519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3269833" y="2746729"/>
            <a:ext cx="309188" cy="314519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3575337" y="2746729"/>
            <a:ext cx="309188" cy="314519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3880841" y="2746729"/>
            <a:ext cx="309188" cy="314519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2963687" y="1984984"/>
            <a:ext cx="309188" cy="314519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3272875" y="1984984"/>
            <a:ext cx="309188" cy="314519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3582062" y="1984984"/>
            <a:ext cx="309188" cy="314519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3891250" y="1984984"/>
            <a:ext cx="309188" cy="314519"/>
          </a:xfrm>
          <a:prstGeom prst="rect">
            <a:avLst/>
          </a:prstGeom>
        </p:spPr>
      </p:pic>
      <p:sp>
        <p:nvSpPr>
          <p:cNvPr id="31" name="Retângulo 30"/>
          <p:cNvSpPr/>
          <p:nvPr/>
        </p:nvSpPr>
        <p:spPr>
          <a:xfrm>
            <a:off x="1477054" y="1241396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b="1">
                <a:solidFill>
                  <a:srgbClr val="008080"/>
                </a:solidFill>
                <a:latin typeface="Trebuchet MS" panose="020B0603020202020204" pitchFamily="34" charset="0"/>
              </a:rPr>
              <a:t>28 hospitais </a:t>
            </a:r>
            <a:endParaRPr lang="pt-BR">
              <a:solidFill>
                <a:srgbClr val="008080"/>
              </a:solidFill>
              <a:latin typeface="Trebuchet MS" panose="020B0603020202020204" pitchFamily="34" charset="0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4764998" y="1277492"/>
            <a:ext cx="2305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b="1">
                <a:solidFill>
                  <a:srgbClr val="008080"/>
                </a:solidFill>
                <a:latin typeface="Trebuchet MS" panose="020B0603020202020204" pitchFamily="34" charset="0"/>
              </a:rPr>
              <a:t>7 hospitais </a:t>
            </a:r>
            <a:r>
              <a:rPr lang="pt-BR" sz="1350" b="1">
                <a:solidFill>
                  <a:srgbClr val="008080"/>
                </a:solidFill>
                <a:latin typeface="Trebuchet MS" panose="020B0603020202020204" pitchFamily="34" charset="0"/>
              </a:rPr>
              <a:t>(100% SUS)</a:t>
            </a:r>
            <a:endParaRPr lang="pt-BR" sz="1350">
              <a:solidFill>
                <a:srgbClr val="008080"/>
              </a:solidFill>
              <a:latin typeface="Trebuchet MS" panose="020B0603020202020204" pitchFamily="34" charset="0"/>
            </a:endParaRPr>
          </a:p>
        </p:txBody>
      </p:sp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BFDFC"/>
              </a:clrFrom>
              <a:clrTo>
                <a:srgbClr val="FB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1725823" y="1984984"/>
            <a:ext cx="309188" cy="314519"/>
          </a:xfrm>
          <a:prstGeom prst="rect">
            <a:avLst/>
          </a:prstGeom>
        </p:spPr>
      </p:pic>
      <p:sp>
        <p:nvSpPr>
          <p:cNvPr id="34" name="Retângulo 33"/>
          <p:cNvSpPr/>
          <p:nvPr/>
        </p:nvSpPr>
        <p:spPr>
          <a:xfrm>
            <a:off x="1725824" y="1681774"/>
            <a:ext cx="1088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1200">
                <a:solidFill>
                  <a:srgbClr val="008080"/>
                </a:solidFill>
                <a:latin typeface="Trebuchet MS" panose="020B0603020202020204" pitchFamily="34" charset="0"/>
              </a:rPr>
              <a:t>5,8 mil leitos</a:t>
            </a:r>
          </a:p>
        </p:txBody>
      </p:sp>
      <p:pic>
        <p:nvPicPr>
          <p:cNvPr id="35" name="Imagem 3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2035011" y="1984984"/>
            <a:ext cx="309188" cy="314519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2344198" y="1984984"/>
            <a:ext cx="309188" cy="314519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2653386" y="1984984"/>
            <a:ext cx="309188" cy="314519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AFFFB"/>
              </a:clrFrom>
              <a:clrTo>
                <a:srgbClr val="FA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2962573" y="1984984"/>
            <a:ext cx="309188" cy="314519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3271761" y="1984984"/>
            <a:ext cx="309188" cy="314519"/>
          </a:xfrm>
          <a:prstGeom prst="rect">
            <a:avLst/>
          </a:prstGeom>
        </p:spPr>
      </p:pic>
      <p:pic>
        <p:nvPicPr>
          <p:cNvPr id="54" name="Imagem 5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3580567" y="1984984"/>
            <a:ext cx="309188" cy="314519"/>
          </a:xfrm>
          <a:prstGeom prst="rect">
            <a:avLst/>
          </a:prstGeom>
        </p:spPr>
      </p:pic>
      <p:pic>
        <p:nvPicPr>
          <p:cNvPr id="55" name="Imagem 5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41045" r="68454" b="36473"/>
          <a:stretch/>
        </p:blipFill>
        <p:spPr>
          <a:xfrm>
            <a:off x="3889755" y="1984984"/>
            <a:ext cx="309188" cy="314519"/>
          </a:xfrm>
          <a:prstGeom prst="rect">
            <a:avLst/>
          </a:prstGeom>
        </p:spPr>
      </p:pic>
      <p:sp>
        <p:nvSpPr>
          <p:cNvPr id="56" name="Retângulo 55"/>
          <p:cNvSpPr/>
          <p:nvPr/>
        </p:nvSpPr>
        <p:spPr>
          <a:xfrm>
            <a:off x="4939672" y="1717870"/>
            <a:ext cx="20697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1200">
                <a:solidFill>
                  <a:srgbClr val="008080"/>
                </a:solidFill>
                <a:latin typeface="Trebuchet MS" panose="020B0603020202020204" pitchFamily="34" charset="0"/>
              </a:rPr>
              <a:t>3,0 mil leitos (52% da rede)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1725825" y="2396158"/>
            <a:ext cx="15343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1200">
                <a:solidFill>
                  <a:srgbClr val="008080"/>
                </a:solidFill>
                <a:latin typeface="Trebuchet MS" panose="020B0603020202020204" pitchFamily="34" charset="0"/>
              </a:rPr>
              <a:t>250 mil internações</a:t>
            </a:r>
          </a:p>
        </p:txBody>
      </p:sp>
      <p:sp>
        <p:nvSpPr>
          <p:cNvPr id="58" name="Retângulo 57"/>
          <p:cNvSpPr/>
          <p:nvPr/>
        </p:nvSpPr>
        <p:spPr>
          <a:xfrm>
            <a:off x="4939670" y="2259202"/>
            <a:ext cx="25154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1200">
                <a:solidFill>
                  <a:srgbClr val="008080"/>
                </a:solidFill>
                <a:latin typeface="Trebuchet MS" panose="020B0603020202020204" pitchFamily="34" charset="0"/>
              </a:rPr>
              <a:t>145 mil internações (58% da rede)</a:t>
            </a:r>
          </a:p>
        </p:txBody>
      </p:sp>
      <p:pic>
        <p:nvPicPr>
          <p:cNvPr id="59" name="Imagem 5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1745995" y="2746729"/>
            <a:ext cx="309188" cy="314519"/>
          </a:xfrm>
          <a:prstGeom prst="rect">
            <a:avLst/>
          </a:prstGeom>
        </p:spPr>
      </p:pic>
      <p:pic>
        <p:nvPicPr>
          <p:cNvPr id="60" name="Imagem 5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2051499" y="2746729"/>
            <a:ext cx="309188" cy="314519"/>
          </a:xfrm>
          <a:prstGeom prst="rect">
            <a:avLst/>
          </a:prstGeom>
        </p:spPr>
      </p:pic>
      <p:pic>
        <p:nvPicPr>
          <p:cNvPr id="61" name="Imagem 6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2357003" y="2746729"/>
            <a:ext cx="309188" cy="314519"/>
          </a:xfrm>
          <a:prstGeom prst="rect">
            <a:avLst/>
          </a:prstGeom>
        </p:spPr>
      </p:pic>
      <p:pic>
        <p:nvPicPr>
          <p:cNvPr id="62" name="Imagem 6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2662507" y="2746729"/>
            <a:ext cx="309188" cy="314519"/>
          </a:xfrm>
          <a:prstGeom prst="rect">
            <a:avLst/>
          </a:prstGeom>
        </p:spPr>
      </p:pic>
      <p:pic>
        <p:nvPicPr>
          <p:cNvPr id="63" name="Imagem 6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2968012" y="2746729"/>
            <a:ext cx="309188" cy="314519"/>
          </a:xfrm>
          <a:prstGeom prst="rect">
            <a:avLst/>
          </a:prstGeom>
        </p:spPr>
      </p:pic>
      <p:pic>
        <p:nvPicPr>
          <p:cNvPr id="64" name="Imagem 6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3273516" y="2746729"/>
            <a:ext cx="309188" cy="314519"/>
          </a:xfrm>
          <a:prstGeom prst="rect">
            <a:avLst/>
          </a:prstGeom>
        </p:spPr>
      </p:pic>
      <p:pic>
        <p:nvPicPr>
          <p:cNvPr id="65" name="Imagem 6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3579020" y="2746729"/>
            <a:ext cx="309188" cy="314519"/>
          </a:xfrm>
          <a:prstGeom prst="rect">
            <a:avLst/>
          </a:prstGeom>
        </p:spPr>
      </p:pic>
      <p:pic>
        <p:nvPicPr>
          <p:cNvPr id="66" name="Imagem 6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23" t="12689" r="2118" b="64829"/>
          <a:stretch/>
        </p:blipFill>
        <p:spPr>
          <a:xfrm>
            <a:off x="3884526" y="2746729"/>
            <a:ext cx="309188" cy="314519"/>
          </a:xfrm>
          <a:prstGeom prst="rect">
            <a:avLst/>
          </a:prstGeom>
        </p:spPr>
      </p:pic>
      <p:graphicFrame>
        <p:nvGraphicFramePr>
          <p:cNvPr id="67" name="Chart 11"/>
          <p:cNvGraphicFramePr>
            <a:graphicFrameLocks noGrp="1"/>
          </p:cNvGraphicFramePr>
          <p:nvPr/>
        </p:nvGraphicFramePr>
        <p:xfrm>
          <a:off x="2113480" y="3507764"/>
          <a:ext cx="1573073" cy="115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13"/>
          <p:cNvSpPr txBox="1"/>
          <p:nvPr/>
        </p:nvSpPr>
        <p:spPr>
          <a:xfrm>
            <a:off x="3279756" y="4425804"/>
            <a:ext cx="12295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pt-BR" sz="1050" b="1">
                <a:solidFill>
                  <a:srgbClr val="31859C"/>
                </a:solidFill>
                <a:latin typeface="Calibri Light" panose="020F0302020204030204"/>
              </a:rPr>
              <a:t>11 (38%)</a:t>
            </a:r>
          </a:p>
          <a:p>
            <a:pPr defTabSz="685800"/>
            <a:r>
              <a:rPr lang="pt-BR" sz="1050">
                <a:solidFill>
                  <a:srgbClr val="31859C"/>
                </a:solidFill>
                <a:latin typeface="Calibri Light" panose="020F0302020204030204"/>
              </a:rPr>
              <a:t>Público </a:t>
            </a:r>
            <a:br>
              <a:rPr lang="pt-BR" sz="1050">
                <a:solidFill>
                  <a:srgbClr val="31859C"/>
                </a:solidFill>
                <a:latin typeface="Calibri Light" panose="020F0302020204030204"/>
              </a:rPr>
            </a:br>
            <a:r>
              <a:rPr lang="pt-BR" sz="1050">
                <a:solidFill>
                  <a:srgbClr val="31859C"/>
                </a:solidFill>
                <a:latin typeface="Calibri Light" panose="020F0302020204030204"/>
              </a:rPr>
              <a:t>com adm. Indireta</a:t>
            </a:r>
          </a:p>
        </p:txBody>
      </p:sp>
      <p:sp>
        <p:nvSpPr>
          <p:cNvPr id="69" name="TextBox 14"/>
          <p:cNvSpPr txBox="1"/>
          <p:nvPr/>
        </p:nvSpPr>
        <p:spPr>
          <a:xfrm>
            <a:off x="1329428" y="4576755"/>
            <a:ext cx="13620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pt-BR" sz="1050" b="1">
                <a:solidFill>
                  <a:srgbClr val="FF6600"/>
                </a:solidFill>
                <a:latin typeface="Calibri Light" panose="020F0302020204030204"/>
              </a:rPr>
              <a:t>5 (17%)</a:t>
            </a:r>
          </a:p>
          <a:p>
            <a:pPr algn="r" defTabSz="685800"/>
            <a:r>
              <a:rPr lang="pt-BR" sz="1050">
                <a:solidFill>
                  <a:srgbClr val="FF6600"/>
                </a:solidFill>
                <a:latin typeface="Calibri Light" panose="020F0302020204030204"/>
              </a:rPr>
              <a:t>Filantrópico</a:t>
            </a:r>
            <a:br>
              <a:rPr lang="pt-BR" sz="1050">
                <a:solidFill>
                  <a:srgbClr val="FF6600"/>
                </a:solidFill>
                <a:latin typeface="Calibri Light" panose="020F0302020204030204"/>
              </a:rPr>
            </a:br>
            <a:r>
              <a:rPr lang="pt-BR" sz="1050">
                <a:solidFill>
                  <a:srgbClr val="FF6600"/>
                </a:solidFill>
                <a:latin typeface="Calibri Light" panose="020F0302020204030204"/>
              </a:rPr>
              <a:t>100% sus</a:t>
            </a:r>
          </a:p>
        </p:txBody>
      </p:sp>
      <p:sp>
        <p:nvSpPr>
          <p:cNvPr id="70" name="TextBox 15"/>
          <p:cNvSpPr txBox="1"/>
          <p:nvPr/>
        </p:nvSpPr>
        <p:spPr>
          <a:xfrm>
            <a:off x="910436" y="3826976"/>
            <a:ext cx="1433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pt-BR" sz="1050" b="1">
                <a:solidFill>
                  <a:srgbClr val="A5A5A5">
                    <a:lumMod val="50000"/>
                  </a:srgbClr>
                </a:solidFill>
                <a:latin typeface="Calibri Light" panose="020F0302020204030204"/>
              </a:rPr>
              <a:t>5 (17%)</a:t>
            </a:r>
          </a:p>
          <a:p>
            <a:pPr algn="r" defTabSz="685800"/>
            <a:r>
              <a:rPr lang="pt-BR" sz="1050">
                <a:solidFill>
                  <a:srgbClr val="A5A5A5">
                    <a:lumMod val="50000"/>
                  </a:srgbClr>
                </a:solidFill>
                <a:latin typeface="Calibri Light" panose="020F0302020204030204"/>
              </a:rPr>
              <a:t>Filantrópico</a:t>
            </a:r>
            <a:br>
              <a:rPr lang="pt-BR" sz="1050">
                <a:solidFill>
                  <a:srgbClr val="A5A5A5">
                    <a:lumMod val="50000"/>
                  </a:srgbClr>
                </a:solidFill>
                <a:latin typeface="Calibri Light" panose="020F0302020204030204"/>
              </a:rPr>
            </a:br>
            <a:r>
              <a:rPr lang="pt-BR" sz="1050">
                <a:solidFill>
                  <a:srgbClr val="A5A5A5">
                    <a:lumMod val="50000"/>
                  </a:srgbClr>
                </a:solidFill>
                <a:latin typeface="Calibri Light" panose="020F0302020204030204"/>
              </a:rPr>
              <a:t>com saúde suplementar</a:t>
            </a:r>
          </a:p>
        </p:txBody>
      </p:sp>
      <p:sp>
        <p:nvSpPr>
          <p:cNvPr id="71" name="TextBox 16"/>
          <p:cNvSpPr txBox="1"/>
          <p:nvPr/>
        </p:nvSpPr>
        <p:spPr>
          <a:xfrm>
            <a:off x="1141346" y="3347547"/>
            <a:ext cx="13620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>
              <a:defRPr sz="1400" b="1">
                <a:solidFill>
                  <a:srgbClr val="DB843D"/>
                </a:solidFill>
                <a:latin typeface="+mj-lt"/>
              </a:defRPr>
            </a:lvl1pPr>
          </a:lstStyle>
          <a:p>
            <a:pPr defTabSz="685800"/>
            <a:r>
              <a:rPr lang="pt-BR" sz="1050">
                <a:solidFill>
                  <a:srgbClr val="FF66CC"/>
                </a:solidFill>
                <a:latin typeface="Calibri Light" panose="020F0302020204030204"/>
              </a:rPr>
              <a:t>5 (17%)</a:t>
            </a:r>
          </a:p>
          <a:p>
            <a:pPr defTabSz="685800"/>
            <a:r>
              <a:rPr lang="pt-BR" sz="1050" b="0">
                <a:solidFill>
                  <a:srgbClr val="FF66CC"/>
                </a:solidFill>
                <a:latin typeface="Calibri Light" panose="020F0302020204030204"/>
              </a:rPr>
              <a:t>Privado</a:t>
            </a:r>
          </a:p>
        </p:txBody>
      </p:sp>
      <p:sp>
        <p:nvSpPr>
          <p:cNvPr id="72" name="TextBox 17"/>
          <p:cNvSpPr txBox="1"/>
          <p:nvPr/>
        </p:nvSpPr>
        <p:spPr>
          <a:xfrm>
            <a:off x="2503423" y="3098650"/>
            <a:ext cx="669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 b="1">
                <a:solidFill>
                  <a:srgbClr val="93A9CF"/>
                </a:solidFill>
                <a:latin typeface="+mj-lt"/>
              </a:defRPr>
            </a:lvl1pPr>
          </a:lstStyle>
          <a:p>
            <a:pPr algn="r" defTabSz="685800"/>
            <a:r>
              <a:rPr lang="pt-BR" sz="1050">
                <a:solidFill>
                  <a:srgbClr val="604A7B"/>
                </a:solidFill>
                <a:latin typeface="Calibri Light" panose="020F0302020204030204"/>
              </a:rPr>
              <a:t>1 (4%)</a:t>
            </a:r>
          </a:p>
          <a:p>
            <a:pPr algn="r" defTabSz="685800"/>
            <a:r>
              <a:rPr lang="pt-BR" sz="1050" b="0">
                <a:solidFill>
                  <a:srgbClr val="604A7B"/>
                </a:solidFill>
                <a:latin typeface="Calibri Light" panose="020F0302020204030204"/>
              </a:rPr>
              <a:t>SSA/PPP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2997007" y="3050616"/>
            <a:ext cx="9705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pt-BR" sz="1050" b="1">
                <a:solidFill>
                  <a:srgbClr val="DB843D"/>
                </a:solidFill>
                <a:latin typeface="Calibri Light" panose="020F0302020204030204"/>
              </a:rPr>
              <a:t>1 (4%)</a:t>
            </a:r>
          </a:p>
          <a:p>
            <a:pPr algn="ctr" defTabSz="685800"/>
            <a:r>
              <a:rPr lang="pt-BR" sz="1050">
                <a:solidFill>
                  <a:srgbClr val="DB843D"/>
                </a:solidFill>
                <a:latin typeface="Calibri Light" panose="020F0302020204030204"/>
              </a:rPr>
              <a:t>Privado estratégico</a:t>
            </a:r>
          </a:p>
        </p:txBody>
      </p:sp>
      <p:sp>
        <p:nvSpPr>
          <p:cNvPr id="74" name="TextBox 19"/>
          <p:cNvSpPr txBox="1"/>
          <p:nvPr/>
        </p:nvSpPr>
        <p:spPr>
          <a:xfrm>
            <a:off x="3471049" y="3627813"/>
            <a:ext cx="13620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 b="1">
                <a:solidFill>
                  <a:srgbClr val="31859C"/>
                </a:solidFill>
                <a:latin typeface="+mj-lt"/>
              </a:defRPr>
            </a:lvl1pPr>
          </a:lstStyle>
          <a:p>
            <a:pPr defTabSz="685800"/>
            <a:r>
              <a:rPr lang="pt-BR" sz="1050">
                <a:solidFill>
                  <a:srgbClr val="93A9CF"/>
                </a:solidFill>
                <a:latin typeface="Calibri Light" panose="020F0302020204030204"/>
              </a:rPr>
              <a:t>1 (4%)</a:t>
            </a:r>
          </a:p>
          <a:p>
            <a:pPr defTabSz="685800"/>
            <a:r>
              <a:rPr lang="pt-BR" sz="1050" b="0">
                <a:solidFill>
                  <a:srgbClr val="93A9CF"/>
                </a:solidFill>
                <a:latin typeface="Calibri Light" panose="020F0302020204030204"/>
              </a:rPr>
              <a:t>Privado com adm. Pública</a:t>
            </a:r>
          </a:p>
        </p:txBody>
      </p:sp>
      <p:pic>
        <p:nvPicPr>
          <p:cNvPr id="75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19664" r="13326" b="7397"/>
          <a:stretch/>
        </p:blipFill>
        <p:spPr>
          <a:xfrm>
            <a:off x="5195107" y="3141069"/>
            <a:ext cx="571838" cy="449335"/>
          </a:xfrm>
          <a:prstGeom prst="rect">
            <a:avLst/>
          </a:prstGeom>
        </p:spPr>
      </p:pic>
      <p:pic>
        <p:nvPicPr>
          <p:cNvPr id="76" name="Imagem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210960" y="3208257"/>
            <a:ext cx="629330" cy="256394"/>
          </a:xfrm>
          <a:prstGeom prst="rect">
            <a:avLst/>
          </a:prstGeom>
        </p:spPr>
      </p:pic>
      <p:pic>
        <p:nvPicPr>
          <p:cNvPr id="77" name="Imagem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0" b="15980"/>
          <a:stretch/>
        </p:blipFill>
        <p:spPr>
          <a:xfrm>
            <a:off x="7284070" y="3088790"/>
            <a:ext cx="544817" cy="405011"/>
          </a:xfrm>
          <a:prstGeom prst="rect">
            <a:avLst/>
          </a:prstGeom>
        </p:spPr>
      </p:pic>
      <p:pic>
        <p:nvPicPr>
          <p:cNvPr id="78" name="Imagem 9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" t="6255" r="9472" b="17191"/>
          <a:stretch/>
        </p:blipFill>
        <p:spPr>
          <a:xfrm>
            <a:off x="4983402" y="3689063"/>
            <a:ext cx="740873" cy="536495"/>
          </a:xfrm>
          <a:prstGeom prst="rect">
            <a:avLst/>
          </a:prstGeom>
          <a:effectLst/>
        </p:spPr>
      </p:pic>
      <p:pic>
        <p:nvPicPr>
          <p:cNvPr id="79" name="Imagem 10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0" t="27320" r="9680" b="32360"/>
          <a:stretch/>
        </p:blipFill>
        <p:spPr>
          <a:xfrm>
            <a:off x="6099114" y="3793919"/>
            <a:ext cx="767440" cy="383720"/>
          </a:xfrm>
          <a:prstGeom prst="rect">
            <a:avLst/>
          </a:prstGeom>
        </p:spPr>
      </p:pic>
      <p:pic>
        <p:nvPicPr>
          <p:cNvPr id="80" name="Imagem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18500" r="15637" b="15350"/>
          <a:stretch/>
        </p:blipFill>
        <p:spPr>
          <a:xfrm>
            <a:off x="7106030" y="3873989"/>
            <a:ext cx="633063" cy="324252"/>
          </a:xfrm>
          <a:prstGeom prst="rect">
            <a:avLst/>
          </a:prstGeom>
        </p:spPr>
      </p:pic>
      <p:pic>
        <p:nvPicPr>
          <p:cNvPr id="81" name="Imagem 16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t="16434" r="8930" b="16892"/>
          <a:stretch/>
        </p:blipFill>
        <p:spPr>
          <a:xfrm>
            <a:off x="5772798" y="4459575"/>
            <a:ext cx="975897" cy="433733"/>
          </a:xfrm>
          <a:prstGeom prst="rect">
            <a:avLst/>
          </a:prstGeom>
        </p:spPr>
      </p:pic>
      <p:sp>
        <p:nvSpPr>
          <p:cNvPr id="82" name="Pentágono 81"/>
          <p:cNvSpPr/>
          <p:nvPr/>
        </p:nvSpPr>
        <p:spPr>
          <a:xfrm>
            <a:off x="1477052" y="938261"/>
            <a:ext cx="2823743" cy="296865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Pentágono 82"/>
          <p:cNvSpPr/>
          <p:nvPr/>
        </p:nvSpPr>
        <p:spPr>
          <a:xfrm>
            <a:off x="4747536" y="938261"/>
            <a:ext cx="2955365" cy="296865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CaixaDeTexto 83"/>
          <p:cNvSpPr txBox="1"/>
          <p:nvPr/>
        </p:nvSpPr>
        <p:spPr>
          <a:xfrm>
            <a:off x="1565649" y="935073"/>
            <a:ext cx="21905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pt-BR" sz="1500" b="1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REDE HOSPITALR SUS BH</a:t>
            </a:r>
          </a:p>
        </p:txBody>
      </p:sp>
      <p:sp>
        <p:nvSpPr>
          <p:cNvPr id="85" name="CaixaDeTexto 84"/>
          <p:cNvSpPr txBox="1"/>
          <p:nvPr/>
        </p:nvSpPr>
        <p:spPr>
          <a:xfrm>
            <a:off x="4859139" y="935072"/>
            <a:ext cx="27613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pt-BR" sz="1350" b="1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IMPLANTAÇÃO DO DRG</a:t>
            </a:r>
          </a:p>
        </p:txBody>
      </p:sp>
      <p:sp>
        <p:nvSpPr>
          <p:cNvPr id="86" name="Retângulo 85"/>
          <p:cNvSpPr/>
          <p:nvPr/>
        </p:nvSpPr>
        <p:spPr>
          <a:xfrm>
            <a:off x="1249262" y="743804"/>
            <a:ext cx="3270147" cy="4320369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7" name="Retângulo 86"/>
          <p:cNvSpPr/>
          <p:nvPr/>
        </p:nvSpPr>
        <p:spPr>
          <a:xfrm>
            <a:off x="4534431" y="4818715"/>
            <a:ext cx="3429000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spcAft>
                <a:spcPts val="1125"/>
              </a:spcAft>
            </a:pPr>
            <a:r>
              <a:rPr lang="pt-BR" sz="675">
                <a:solidFill>
                  <a:prstClr val="black"/>
                </a:solidFill>
                <a:latin typeface="Trebuchet MS" panose="020B0603020202020204" pitchFamily="34" charset="0"/>
              </a:rPr>
              <a:t>Nota: Dados de 2018</a:t>
            </a:r>
            <a:br>
              <a:rPr lang="pt-BR" sz="675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pt-BR" sz="675">
                <a:solidFill>
                  <a:prstClr val="black"/>
                </a:solidFill>
                <a:latin typeface="Trebuchet MS" panose="020B0603020202020204" pitchFamily="34" charset="0"/>
              </a:rPr>
              <a:t>Fontes: CNES/ SIH-SUS</a:t>
            </a:r>
          </a:p>
        </p:txBody>
      </p:sp>
      <p:sp>
        <p:nvSpPr>
          <p:cNvPr id="88" name="Retângulo 87"/>
          <p:cNvSpPr/>
          <p:nvPr/>
        </p:nvSpPr>
        <p:spPr>
          <a:xfrm>
            <a:off x="5144155" y="3481315"/>
            <a:ext cx="7168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900" b="1">
                <a:solidFill>
                  <a:prstClr val="black"/>
                </a:solidFill>
                <a:latin typeface="Trebuchet MS" panose="020B0603020202020204" pitchFamily="34" charset="0"/>
              </a:rPr>
              <a:t>521 leitos</a:t>
            </a:r>
          </a:p>
        </p:txBody>
      </p:sp>
      <p:sp>
        <p:nvSpPr>
          <p:cNvPr id="89" name="Retângulo 88"/>
          <p:cNvSpPr/>
          <p:nvPr/>
        </p:nvSpPr>
        <p:spPr>
          <a:xfrm>
            <a:off x="6170395" y="3481315"/>
            <a:ext cx="7168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900" b="1">
                <a:solidFill>
                  <a:prstClr val="black"/>
                </a:solidFill>
                <a:latin typeface="Trebuchet MS" panose="020B0603020202020204" pitchFamily="34" charset="0"/>
              </a:rPr>
              <a:t>460 leitos</a:t>
            </a:r>
          </a:p>
        </p:txBody>
      </p:sp>
      <p:sp>
        <p:nvSpPr>
          <p:cNvPr id="90" name="Retângulo 89"/>
          <p:cNvSpPr/>
          <p:nvPr/>
        </p:nvSpPr>
        <p:spPr>
          <a:xfrm>
            <a:off x="7286381" y="3481315"/>
            <a:ext cx="7168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900" b="1">
                <a:solidFill>
                  <a:prstClr val="black"/>
                </a:solidFill>
                <a:latin typeface="Trebuchet MS" panose="020B0603020202020204" pitchFamily="34" charset="0"/>
              </a:rPr>
              <a:t>971 leitos</a:t>
            </a:r>
          </a:p>
        </p:txBody>
      </p:sp>
      <p:sp>
        <p:nvSpPr>
          <p:cNvPr id="91" name="Retângulo 90"/>
          <p:cNvSpPr/>
          <p:nvPr/>
        </p:nvSpPr>
        <p:spPr>
          <a:xfrm>
            <a:off x="5018890" y="4199198"/>
            <a:ext cx="7168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900" b="1">
                <a:solidFill>
                  <a:prstClr val="black"/>
                </a:solidFill>
                <a:latin typeface="Trebuchet MS" panose="020B0603020202020204" pitchFamily="34" charset="0"/>
              </a:rPr>
              <a:t>340 leitos</a:t>
            </a:r>
          </a:p>
        </p:txBody>
      </p:sp>
      <p:sp>
        <p:nvSpPr>
          <p:cNvPr id="92" name="Retângulo 91"/>
          <p:cNvSpPr/>
          <p:nvPr/>
        </p:nvSpPr>
        <p:spPr>
          <a:xfrm>
            <a:off x="6191919" y="4199198"/>
            <a:ext cx="7168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900" b="1">
                <a:solidFill>
                  <a:prstClr val="black"/>
                </a:solidFill>
                <a:latin typeface="Trebuchet MS" panose="020B0603020202020204" pitchFamily="34" charset="0"/>
              </a:rPr>
              <a:t>320 leitos</a:t>
            </a:r>
          </a:p>
        </p:txBody>
      </p:sp>
      <p:sp>
        <p:nvSpPr>
          <p:cNvPr id="93" name="Retângulo 92"/>
          <p:cNvSpPr/>
          <p:nvPr/>
        </p:nvSpPr>
        <p:spPr>
          <a:xfrm>
            <a:off x="6019141" y="4787708"/>
            <a:ext cx="7168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900" b="1">
                <a:solidFill>
                  <a:prstClr val="black"/>
                </a:solidFill>
                <a:latin typeface="Trebuchet MS" panose="020B0603020202020204" pitchFamily="34" charset="0"/>
              </a:rPr>
              <a:t>242 leitos</a:t>
            </a:r>
          </a:p>
        </p:txBody>
      </p:sp>
      <p:sp>
        <p:nvSpPr>
          <p:cNvPr id="94" name="Retângulo 93"/>
          <p:cNvSpPr/>
          <p:nvPr/>
        </p:nvSpPr>
        <p:spPr>
          <a:xfrm>
            <a:off x="7107987" y="4196165"/>
            <a:ext cx="7168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pt-BR" sz="900" b="1">
                <a:solidFill>
                  <a:prstClr val="black"/>
                </a:solidFill>
                <a:latin typeface="Trebuchet MS" panose="020B0603020202020204" pitchFamily="34" charset="0"/>
              </a:rPr>
              <a:t>229 leitos</a:t>
            </a:r>
          </a:p>
        </p:txBody>
      </p:sp>
      <p:pic>
        <p:nvPicPr>
          <p:cNvPr id="95" name="Shape 638">
            <a:extLst>
              <a:ext uri="{FF2B5EF4-FFF2-40B4-BE49-F238E27FC236}">
                <a16:creationId xmlns:a16="http://schemas.microsoft.com/office/drawing/2014/main" id="{F3045394-E7B3-8E44-A9E2-4BF2855E33B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57416" y="-21963"/>
            <a:ext cx="1812030" cy="852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547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28351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0.28264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3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0.28541 1.1111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111E-6 L 0.28646 1.1111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28906 0.000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44" y="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28663 0.0004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3" y="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96296E-6 L 0.28698 0.0004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40" y="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0.2875 0.0004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6" grpId="0"/>
      <p:bldP spid="58" grpId="0"/>
      <p:bldP spid="83" grpId="0" animBg="1"/>
      <p:bldP spid="85" grpId="0"/>
      <p:bldP spid="86" grpId="0" animBg="1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>
            <a:extLst>
              <a:ext uri="{FF2B5EF4-FFF2-40B4-BE49-F238E27FC236}">
                <a16:creationId xmlns:a16="http://schemas.microsoft.com/office/drawing/2014/main" id="{2AA293CC-89DA-4A02-B559-05008BDAABF6}"/>
              </a:ext>
            </a:extLst>
          </p:cNvPr>
          <p:cNvSpPr txBox="1"/>
          <p:nvPr/>
        </p:nvSpPr>
        <p:spPr>
          <a:xfrm>
            <a:off x="1439652" y="281993"/>
            <a:ext cx="73983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lnSpc>
                <a:spcPct val="90000"/>
              </a:lnSpc>
            </a:pPr>
            <a:r>
              <a:rPr lang="pt-BR" sz="2400" b="1">
                <a:solidFill>
                  <a:srgbClr val="08B2AD"/>
                </a:solidFill>
                <a:latin typeface="Calibri" pitchFamily="34" charset="0"/>
              </a:rPr>
              <a:t>IMPACTOS NA REDE SUS-BH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52504C79-601B-4829-9F89-D5472008398F}"/>
              </a:ext>
            </a:extLst>
          </p:cNvPr>
          <p:cNvSpPr txBox="1"/>
          <p:nvPr/>
        </p:nvSpPr>
        <p:spPr>
          <a:xfrm>
            <a:off x="1969990" y="2819120"/>
            <a:ext cx="1122830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pt-BR" sz="788">
                <a:solidFill>
                  <a:prstClr val="black"/>
                </a:solidFill>
                <a:latin typeface="Calibri"/>
              </a:rPr>
              <a:t>Fonte: CNES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F8E3C21B-77CF-4699-92EA-B3C8F9E24C0D}"/>
              </a:ext>
            </a:extLst>
          </p:cNvPr>
          <p:cNvSpPr txBox="1"/>
          <p:nvPr/>
        </p:nvSpPr>
        <p:spPr>
          <a:xfrm>
            <a:off x="4922844" y="4862458"/>
            <a:ext cx="1122830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pt-BR" sz="788">
                <a:solidFill>
                  <a:prstClr val="black"/>
                </a:solidFill>
                <a:latin typeface="Calibri"/>
              </a:rPr>
              <a:t>Fonte: SIH</a:t>
            </a: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78C97FB8-AEF4-4DF7-95EF-61A0FEB7D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80333" flipH="1">
            <a:off x="4812924" y="1526979"/>
            <a:ext cx="866653" cy="495725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0FC9A78D-821D-4E08-AAF7-9369031C5F7A}"/>
              </a:ext>
            </a:extLst>
          </p:cNvPr>
          <p:cNvSpPr txBox="1"/>
          <p:nvPr/>
        </p:nvSpPr>
        <p:spPr>
          <a:xfrm>
            <a:off x="5544108" y="1564087"/>
            <a:ext cx="22049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pt-BR" sz="1350">
                <a:solidFill>
                  <a:srgbClr val="44546A">
                    <a:lumMod val="25000"/>
                  </a:srgbClr>
                </a:solidFill>
                <a:latin typeface="Calibri"/>
              </a:rPr>
              <a:t>REDUÇÃO DO NÚMERO DE LEITOS DE 2016 ATÉ 2019</a:t>
            </a:r>
          </a:p>
        </p:txBody>
      </p:sp>
      <p:pic>
        <p:nvPicPr>
          <p:cNvPr id="66" name="Imagem 65">
            <a:extLst>
              <a:ext uri="{FF2B5EF4-FFF2-40B4-BE49-F238E27FC236}">
                <a16:creationId xmlns:a16="http://schemas.microsoft.com/office/drawing/2014/main" id="{141E3803-C0E5-4EB9-9D66-D7BF110EF6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80333" flipV="1">
            <a:off x="4276897" y="3935968"/>
            <a:ext cx="554972" cy="366554"/>
          </a:xfrm>
          <a:prstGeom prst="rect">
            <a:avLst/>
          </a:prstGeom>
        </p:spPr>
      </p:pic>
      <p:sp>
        <p:nvSpPr>
          <p:cNvPr id="67" name="CaixaDeTexto 66">
            <a:extLst>
              <a:ext uri="{FF2B5EF4-FFF2-40B4-BE49-F238E27FC236}">
                <a16:creationId xmlns:a16="http://schemas.microsoft.com/office/drawing/2014/main" id="{B7047258-40B2-422E-A509-878F34EC0F6F}"/>
              </a:ext>
            </a:extLst>
          </p:cNvPr>
          <p:cNvSpPr txBox="1"/>
          <p:nvPr/>
        </p:nvSpPr>
        <p:spPr>
          <a:xfrm>
            <a:off x="1878385" y="3674238"/>
            <a:ext cx="18674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/>
            <a:r>
              <a:rPr lang="pt-BR" sz="1350">
                <a:solidFill>
                  <a:srgbClr val="44546A">
                    <a:lumMod val="25000"/>
                  </a:srgbClr>
                </a:solidFill>
                <a:latin typeface="Calibri"/>
              </a:rPr>
              <a:t>AUMENTO NO </a:t>
            </a:r>
          </a:p>
          <a:p>
            <a:pPr algn="r" defTabSz="342900"/>
            <a:r>
              <a:rPr lang="pt-BR" sz="1350">
                <a:solidFill>
                  <a:srgbClr val="44546A">
                    <a:lumMod val="25000"/>
                  </a:srgbClr>
                </a:solidFill>
                <a:latin typeface="Calibri"/>
              </a:rPr>
              <a:t>NÚMERO DE </a:t>
            </a:r>
            <a:r>
              <a:rPr lang="pt-BR" sz="1350" err="1">
                <a:solidFill>
                  <a:srgbClr val="44546A">
                    <a:lumMod val="25000"/>
                  </a:srgbClr>
                </a:solidFill>
                <a:latin typeface="Calibri"/>
              </a:rPr>
              <a:t>AIHs</a:t>
            </a:r>
            <a:endParaRPr lang="pt-BR" sz="1350">
              <a:solidFill>
                <a:srgbClr val="44546A">
                  <a:lumMod val="25000"/>
                </a:srgbClr>
              </a:solidFill>
              <a:latin typeface="Calibri"/>
            </a:endParaRPr>
          </a:p>
        </p:txBody>
      </p:sp>
      <p:pic>
        <p:nvPicPr>
          <p:cNvPr id="112" name="Imagem 111">
            <a:extLst>
              <a:ext uri="{FF2B5EF4-FFF2-40B4-BE49-F238E27FC236}">
                <a16:creationId xmlns:a16="http://schemas.microsoft.com/office/drawing/2014/main" id="{483DD468-DF5B-4936-8948-D84B22D48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8908" y="350894"/>
            <a:ext cx="4937682" cy="2503397"/>
          </a:xfrm>
          <a:prstGeom prst="rect">
            <a:avLst/>
          </a:prstGeom>
        </p:spPr>
      </p:pic>
      <p:pic>
        <p:nvPicPr>
          <p:cNvPr id="113" name="Imagem 112">
            <a:extLst>
              <a:ext uri="{FF2B5EF4-FFF2-40B4-BE49-F238E27FC236}">
                <a16:creationId xmlns:a16="http://schemas.microsoft.com/office/drawing/2014/main" id="{18C866AC-068B-4CD1-8987-9BECFDB6A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6629" y="2555868"/>
            <a:ext cx="4556054" cy="2305639"/>
          </a:xfrm>
          <a:prstGeom prst="rect">
            <a:avLst/>
          </a:prstGeom>
        </p:spPr>
      </p:pic>
      <p:sp>
        <p:nvSpPr>
          <p:cNvPr id="115" name="Retângulo 114">
            <a:extLst>
              <a:ext uri="{FF2B5EF4-FFF2-40B4-BE49-F238E27FC236}">
                <a16:creationId xmlns:a16="http://schemas.microsoft.com/office/drawing/2014/main" id="{8A1C570B-173D-4CDE-A9F8-E57723867A21}"/>
              </a:ext>
            </a:extLst>
          </p:cNvPr>
          <p:cNvSpPr/>
          <p:nvPr/>
        </p:nvSpPr>
        <p:spPr>
          <a:xfrm>
            <a:off x="1891020" y="627533"/>
            <a:ext cx="69277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pt-BR" sz="1350">
                <a:solidFill>
                  <a:srgbClr val="E7E6E6">
                    <a:lumMod val="65000"/>
                    <a:lumOff val="3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Maior resolubilidade e maior eficiência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BF58E2C-643C-A64C-9C1E-173FB52FB78A}"/>
              </a:ext>
            </a:extLst>
          </p:cNvPr>
          <p:cNvSpPr txBox="1"/>
          <p:nvPr/>
        </p:nvSpPr>
        <p:spPr>
          <a:xfrm>
            <a:off x="7913077" y="2290241"/>
            <a:ext cx="10326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pt-BR" sz="1350" b="1" dirty="0">
                <a:solidFill>
                  <a:prstClr val="black"/>
                </a:solidFill>
                <a:latin typeface="Calibri" panose="020F0502020204030204"/>
              </a:rPr>
              <a:t>+2833/</a:t>
            </a:r>
            <a:r>
              <a:rPr lang="pt-BR" sz="1350" b="1" dirty="0" err="1">
                <a:solidFill>
                  <a:prstClr val="black"/>
                </a:solidFill>
                <a:latin typeface="Calibri" panose="020F0502020204030204"/>
              </a:rPr>
              <a:t>mes</a:t>
            </a:r>
            <a:r>
              <a:rPr lang="pt-BR" sz="1350" b="1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103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FC391C0-8242-C9BE-0DE6-8A444CA71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61976"/>
            <a:ext cx="8401050" cy="35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55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>
            <a:extLst>
              <a:ext uri="{FF2B5EF4-FFF2-40B4-BE49-F238E27FC236}">
                <a16:creationId xmlns:a16="http://schemas.microsoft.com/office/drawing/2014/main" id="{3E31FBF7-1169-4566-807A-70A078092F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1"/>
          <a:stretch/>
        </p:blipFill>
        <p:spPr>
          <a:xfrm>
            <a:off x="7781170" y="4567428"/>
            <a:ext cx="853052" cy="370332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691AAB63-3C77-40F9-8521-D3616F1FE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4486451"/>
            <a:ext cx="664792" cy="465027"/>
          </a:xfrm>
          <a:prstGeom prst="rect">
            <a:avLst/>
          </a:prstGeom>
        </p:spPr>
      </p:pic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244FA90C-0C26-41C9-8B1B-C6C1313A6722}"/>
              </a:ext>
            </a:extLst>
          </p:cNvPr>
          <p:cNvCxnSpPr/>
          <p:nvPr/>
        </p:nvCxnSpPr>
        <p:spPr>
          <a:xfrm>
            <a:off x="1351026" y="4732020"/>
            <a:ext cx="6199632" cy="0"/>
          </a:xfrm>
          <a:prstGeom prst="line">
            <a:avLst/>
          </a:prstGeom>
          <a:ln>
            <a:solidFill>
              <a:srgbClr val="15A0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EA52FE6-F07F-E6E5-3AC9-B5574A7183CC}"/>
              </a:ext>
            </a:extLst>
          </p:cNvPr>
          <p:cNvSpPr txBox="1"/>
          <p:nvPr/>
        </p:nvSpPr>
        <p:spPr>
          <a:xfrm>
            <a:off x="1260680" y="244420"/>
            <a:ext cx="6622642" cy="71112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009AFF"/>
                </a:solidFill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</a:lstStyle>
          <a:p>
            <a:pPr algn="ctr" defTabSz="685783">
              <a:defRPr/>
            </a:pPr>
            <a:r>
              <a:rPr lang="pt-BR" sz="1500" u="sng" dirty="0">
                <a:sym typeface="Arial"/>
              </a:rPr>
              <a:t>Ortopedia e Traumatologia</a:t>
            </a:r>
          </a:p>
          <a:p>
            <a:pPr algn="ctr" defTabSz="685783">
              <a:defRPr/>
            </a:pPr>
            <a:endParaRPr lang="pt-BR" sz="1500" dirty="0"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0744341-B0ED-6DFD-A9D2-A8159C4BD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26006"/>
            <a:ext cx="9144000" cy="3617511"/>
          </a:xfrm>
          <a:prstGeom prst="rect">
            <a:avLst/>
          </a:prstGeom>
        </p:spPr>
      </p:pic>
      <p:pic>
        <p:nvPicPr>
          <p:cNvPr id="1026" name="Picture 2" descr="Fundação Hospitalar do Estado de Minas Gerais">
            <a:extLst>
              <a:ext uri="{FF2B5EF4-FFF2-40B4-BE49-F238E27FC236}">
                <a16:creationId xmlns:a16="http://schemas.microsoft.com/office/drawing/2014/main" id="{1657266D-38C4-79C2-D494-9819FD4FE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0536"/>
            <a:ext cx="2032647" cy="40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710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>
            <a:extLst>
              <a:ext uri="{FF2B5EF4-FFF2-40B4-BE49-F238E27FC236}">
                <a16:creationId xmlns:a16="http://schemas.microsoft.com/office/drawing/2014/main" id="{3E31FBF7-1169-4566-807A-70A078092F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1"/>
          <a:stretch/>
        </p:blipFill>
        <p:spPr>
          <a:xfrm>
            <a:off x="7781170" y="4567428"/>
            <a:ext cx="853052" cy="370332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691AAB63-3C77-40F9-8521-D3616F1FE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4486451"/>
            <a:ext cx="664792" cy="465027"/>
          </a:xfrm>
          <a:prstGeom prst="rect">
            <a:avLst/>
          </a:prstGeom>
        </p:spPr>
      </p:pic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244FA90C-0C26-41C9-8B1B-C6C1313A6722}"/>
              </a:ext>
            </a:extLst>
          </p:cNvPr>
          <p:cNvCxnSpPr/>
          <p:nvPr/>
        </p:nvCxnSpPr>
        <p:spPr>
          <a:xfrm>
            <a:off x="1351026" y="4732020"/>
            <a:ext cx="6199632" cy="0"/>
          </a:xfrm>
          <a:prstGeom prst="line">
            <a:avLst/>
          </a:prstGeom>
          <a:ln>
            <a:solidFill>
              <a:srgbClr val="15A0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EA52FE6-F07F-E6E5-3AC9-B5574A7183CC}"/>
              </a:ext>
            </a:extLst>
          </p:cNvPr>
          <p:cNvSpPr txBox="1"/>
          <p:nvPr/>
        </p:nvSpPr>
        <p:spPr>
          <a:xfrm>
            <a:off x="1894970" y="266757"/>
            <a:ext cx="6624561" cy="71112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009AFF"/>
                </a:solidFill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</a:lstStyle>
          <a:p>
            <a:pPr algn="ctr" defTabSz="685783">
              <a:defRPr/>
            </a:pPr>
            <a:r>
              <a:rPr lang="pt-BR" sz="1500" u="sng" dirty="0">
                <a:sym typeface="Arial"/>
              </a:rPr>
              <a:t>Ortopedia e Traumatologia</a:t>
            </a:r>
          </a:p>
          <a:p>
            <a:pPr algn="ctr" defTabSz="685783">
              <a:defRPr/>
            </a:pPr>
            <a:endParaRPr lang="pt-BR" sz="1500" dirty="0"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855475C-38C6-B20D-EE1A-6F796194C869}"/>
              </a:ext>
            </a:extLst>
          </p:cNvPr>
          <p:cNvSpPr txBox="1"/>
          <p:nvPr/>
        </p:nvSpPr>
        <p:spPr>
          <a:xfrm>
            <a:off x="248356" y="977885"/>
            <a:ext cx="86472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Período: </a:t>
            </a:r>
            <a:r>
              <a:rPr lang="pt-BR" sz="1600" dirty="0" err="1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jan</a:t>
            </a: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/2021 a </a:t>
            </a:r>
            <a:r>
              <a:rPr lang="pt-BR" sz="1600" dirty="0" err="1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jul</a:t>
            </a: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/2023</a:t>
            </a:r>
          </a:p>
          <a:p>
            <a:pPr defTabSz="685783">
              <a:defRPr/>
            </a:pPr>
            <a:endParaRPr lang="pt-BR" sz="16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  <a:p>
            <a:pPr defTabSz="685783">
              <a:defRPr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Total de 40.303 altas</a:t>
            </a:r>
          </a:p>
          <a:p>
            <a:pPr defTabSz="685783">
              <a:defRPr/>
            </a:pPr>
            <a:endParaRPr lang="pt-BR" sz="16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  <a:p>
            <a:pPr defTabSz="685783">
              <a:defRPr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Melhoria da (In)eficiência clínica do uso do leito: 163% </a:t>
            </a: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Wingdings" panose="05000000000000000000" pitchFamily="2" charset="2"/>
              </a:rPr>
              <a:t> 134%</a:t>
            </a:r>
            <a:endParaRPr lang="pt-BR" sz="16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  <a:p>
            <a:pPr defTabSz="685783">
              <a:defRPr/>
            </a:pPr>
            <a:endParaRPr lang="pt-BR" sz="16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  <a:p>
            <a:pPr defTabSz="685783">
              <a:defRPr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</a:rPr>
              <a:t>Redução de Diárias desperdiçadas : 4.464 </a:t>
            </a: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Wingdings" panose="05000000000000000000" pitchFamily="2" charset="2"/>
              </a:rPr>
              <a:t> 2.705</a:t>
            </a:r>
          </a:p>
          <a:p>
            <a:pPr defTabSz="685783">
              <a:defRPr/>
            </a:pPr>
            <a:endParaRPr lang="pt-BR" sz="1600" dirty="0">
              <a:solidFill>
                <a:prstClr val="black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defTabSz="685783">
              <a:defRPr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Wingdings" panose="05000000000000000000" pitchFamily="2" charset="2"/>
              </a:rPr>
              <a:t>Redução de 1.759 diárias</a:t>
            </a:r>
          </a:p>
          <a:p>
            <a:pPr defTabSz="685783">
              <a:defRPr/>
            </a:pPr>
            <a:endParaRPr lang="pt-BR" sz="1600" dirty="0">
              <a:solidFill>
                <a:prstClr val="black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defTabSz="685783">
              <a:defRPr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Wingdings" panose="05000000000000000000" pitchFamily="2" charset="2"/>
              </a:rPr>
              <a:t>Redução de 50% das diárias consumidas além do necessário</a:t>
            </a:r>
          </a:p>
          <a:p>
            <a:pPr defTabSz="685783">
              <a:defRPr/>
            </a:pPr>
            <a:endParaRPr lang="pt-BR" sz="1600" dirty="0">
              <a:solidFill>
                <a:prstClr val="black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defTabSz="685783">
              <a:defRPr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Acesso a novas 430 internações com o mesmo recurso.</a:t>
            </a:r>
          </a:p>
          <a:p>
            <a:pPr defTabSz="685783">
              <a:defRPr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  <a:cs typeface="Arial"/>
                <a:sym typeface="Wingdings" panose="05000000000000000000" pitchFamily="2" charset="2"/>
              </a:rPr>
              <a:t>	</a:t>
            </a:r>
          </a:p>
          <a:p>
            <a:pPr algn="ctr" defTabSz="685783">
              <a:defRPr/>
            </a:pPr>
            <a:r>
              <a:rPr lang="pt-BR" sz="1600" dirty="0">
                <a:solidFill>
                  <a:srgbClr val="009AFF"/>
                </a:solidFill>
                <a:latin typeface="Calibri" panose="020F0502020204030204"/>
                <a:sym typeface="Wingdings" panose="05000000000000000000" pitchFamily="2" charset="2"/>
              </a:rPr>
              <a:t>MAIS SAÚDE, MENOS DESPERDÍCIO</a:t>
            </a:r>
            <a:endParaRPr lang="pt-BR" sz="1600" dirty="0">
              <a:solidFill>
                <a:srgbClr val="009AFF"/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2" name="Picture 2" descr="Fundação Hospitalar do Estado de Minas Gerais">
            <a:extLst>
              <a:ext uri="{FF2B5EF4-FFF2-40B4-BE49-F238E27FC236}">
                <a16:creationId xmlns:a16="http://schemas.microsoft.com/office/drawing/2014/main" id="{DFBEDACE-6492-C0B2-3977-FE40944F0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4" y="-21216"/>
            <a:ext cx="2032647" cy="40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233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D64A6F5-D607-574F-A629-ADA5EC065FEA}"/>
              </a:ext>
            </a:extLst>
          </p:cNvPr>
          <p:cNvSpPr txBox="1"/>
          <p:nvPr/>
        </p:nvSpPr>
        <p:spPr>
          <a:xfrm>
            <a:off x="369850" y="1198291"/>
            <a:ext cx="7991706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lnSpc>
                <a:spcPct val="150000"/>
              </a:lnSpc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</a:rPr>
              <a:t>A FHEMIG é um exemplo de pioneirismo da implementação do modelo de governança clínica com o uso dos dados do DRG.</a:t>
            </a:r>
          </a:p>
          <a:p>
            <a:pPr algn="just" defTabSz="685800">
              <a:lnSpc>
                <a:spcPct val="150000"/>
              </a:lnSpc>
            </a:pPr>
            <a:endParaRPr lang="pt-BR" dirty="0">
              <a:solidFill>
                <a:prstClr val="black"/>
              </a:solidFill>
              <a:latin typeface="Calibri" panose="020F0502020204030204"/>
            </a:endParaRPr>
          </a:p>
          <a:p>
            <a:pPr algn="just" defTabSz="685800">
              <a:lnSpc>
                <a:spcPct val="150000"/>
              </a:lnSpc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</a:rPr>
              <a:t>Além das práticas assistenciais, incorporou no Pacto de Gestão remuneração baseada na entrega de valor em saúde para todos os servidores.</a:t>
            </a:r>
          </a:p>
        </p:txBody>
      </p:sp>
      <p:pic>
        <p:nvPicPr>
          <p:cNvPr id="3" name="Picture 2" descr="Fundação Hospitalar do Estado de Minas Gerais">
            <a:extLst>
              <a:ext uri="{FF2B5EF4-FFF2-40B4-BE49-F238E27FC236}">
                <a16:creationId xmlns:a16="http://schemas.microsoft.com/office/drawing/2014/main" id="{FBC17E37-8620-8964-678D-0EA0E6E34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032647" cy="40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406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EF6C335-1AFB-40F4-0543-52F73D64F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80975"/>
            <a:ext cx="813435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86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>
            <a:extLst>
              <a:ext uri="{FF2B5EF4-FFF2-40B4-BE49-F238E27FC236}">
                <a16:creationId xmlns:a16="http://schemas.microsoft.com/office/drawing/2014/main" id="{3E31FBF7-1169-4566-807A-70A078092F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1"/>
          <a:stretch/>
        </p:blipFill>
        <p:spPr>
          <a:xfrm>
            <a:off x="7781170" y="4567428"/>
            <a:ext cx="853052" cy="370332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691AAB63-3C77-40F9-8521-D3616F1FE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4486451"/>
            <a:ext cx="664792" cy="465027"/>
          </a:xfrm>
          <a:prstGeom prst="rect">
            <a:avLst/>
          </a:prstGeom>
        </p:spPr>
      </p:pic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244FA90C-0C26-41C9-8B1B-C6C1313A6722}"/>
              </a:ext>
            </a:extLst>
          </p:cNvPr>
          <p:cNvCxnSpPr/>
          <p:nvPr/>
        </p:nvCxnSpPr>
        <p:spPr>
          <a:xfrm>
            <a:off x="1351026" y="4732020"/>
            <a:ext cx="6199632" cy="0"/>
          </a:xfrm>
          <a:prstGeom prst="line">
            <a:avLst/>
          </a:prstGeom>
          <a:ln>
            <a:solidFill>
              <a:srgbClr val="15A0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EA52FE6-F07F-E6E5-3AC9-B5574A7183CC}"/>
              </a:ext>
            </a:extLst>
          </p:cNvPr>
          <p:cNvSpPr txBox="1"/>
          <p:nvPr/>
        </p:nvSpPr>
        <p:spPr>
          <a:xfrm>
            <a:off x="337783" y="154782"/>
            <a:ext cx="7713689" cy="71112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009AFF"/>
                </a:solidFill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</a:lstStyle>
          <a:p>
            <a:pPr algn="ctr" defTabSz="685783"/>
            <a:r>
              <a:rPr lang="pt-BR" sz="1500" dirty="0"/>
              <a:t>Eficiência do Uso do Leito</a:t>
            </a:r>
          </a:p>
          <a:p>
            <a:pPr algn="ctr" defTabSz="685783"/>
            <a:r>
              <a:rPr lang="pt-BR" sz="1500" dirty="0"/>
              <a:t>ES Ganhou um Hospital de 100 leitos sem recursos de investimento nem de custeio</a:t>
            </a:r>
          </a:p>
          <a:p>
            <a:pPr algn="ctr" defTabSz="685783"/>
            <a:endParaRPr lang="pt-BR" sz="15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5570514-CCB6-3B8F-19D1-3A31B0DBED84}"/>
              </a:ext>
            </a:extLst>
          </p:cNvPr>
          <p:cNvSpPr txBox="1"/>
          <p:nvPr/>
        </p:nvSpPr>
        <p:spPr>
          <a:xfrm>
            <a:off x="1167713" y="4734460"/>
            <a:ext cx="4214887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pt-BR" sz="825" dirty="0">
                <a:solidFill>
                  <a:prstClr val="black"/>
                </a:solidFill>
                <a:latin typeface="Calibri" panose="020F0502020204030204"/>
              </a:rPr>
              <a:t>Período: 01/09/2022 a 31/08/2023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331520-D053-C556-048B-90A97E99E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99" y="828000"/>
            <a:ext cx="8181199" cy="365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09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>
            <a:extLst>
              <a:ext uri="{FF2B5EF4-FFF2-40B4-BE49-F238E27FC236}">
                <a16:creationId xmlns:a16="http://schemas.microsoft.com/office/drawing/2014/main" id="{3E31FBF7-1169-4566-807A-70A078092F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1"/>
          <a:stretch/>
        </p:blipFill>
        <p:spPr>
          <a:xfrm>
            <a:off x="7781170" y="4567428"/>
            <a:ext cx="853052" cy="370332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691AAB63-3C77-40F9-8521-D3616F1FE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4486451"/>
            <a:ext cx="664792" cy="465027"/>
          </a:xfrm>
          <a:prstGeom prst="rect">
            <a:avLst/>
          </a:prstGeom>
        </p:spPr>
      </p:pic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244FA90C-0C26-41C9-8B1B-C6C1313A6722}"/>
              </a:ext>
            </a:extLst>
          </p:cNvPr>
          <p:cNvCxnSpPr/>
          <p:nvPr/>
        </p:nvCxnSpPr>
        <p:spPr>
          <a:xfrm>
            <a:off x="1351026" y="4732020"/>
            <a:ext cx="6199632" cy="0"/>
          </a:xfrm>
          <a:prstGeom prst="line">
            <a:avLst/>
          </a:prstGeom>
          <a:ln>
            <a:solidFill>
              <a:srgbClr val="15A0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EA52FE6-F07F-E6E5-3AC9-B5574A7183CC}"/>
              </a:ext>
            </a:extLst>
          </p:cNvPr>
          <p:cNvSpPr txBox="1"/>
          <p:nvPr/>
        </p:nvSpPr>
        <p:spPr>
          <a:xfrm>
            <a:off x="337783" y="154782"/>
            <a:ext cx="7713689" cy="71112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009AFF"/>
                </a:solidFill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</a:lstStyle>
          <a:p>
            <a:pPr algn="ctr" defTabSz="685783"/>
            <a:r>
              <a:rPr lang="pt-BR" sz="1500" dirty="0"/>
              <a:t>Eficiência do Uso do Leito</a:t>
            </a:r>
          </a:p>
          <a:p>
            <a:pPr algn="ctr" defTabSz="685783"/>
            <a:r>
              <a:rPr lang="pt-BR" sz="1500" dirty="0"/>
              <a:t>ES Ganhou um Hospital de 100 leitos sem recursos de investimento nem de custeio</a:t>
            </a:r>
          </a:p>
          <a:p>
            <a:pPr algn="ctr" defTabSz="685783"/>
            <a:endParaRPr lang="pt-BR" sz="15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855475C-38C6-B20D-EE1A-6F796194C869}"/>
              </a:ext>
            </a:extLst>
          </p:cNvPr>
          <p:cNvSpPr txBox="1"/>
          <p:nvPr/>
        </p:nvSpPr>
        <p:spPr>
          <a:xfrm>
            <a:off x="337782" y="679606"/>
            <a:ext cx="77136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Período 22/23: 18 meses</a:t>
            </a:r>
          </a:p>
          <a:p>
            <a:pPr algn="just" defTabSz="685783"/>
            <a:endParaRPr lang="pt-BR" sz="2000" dirty="0">
              <a:solidFill>
                <a:prstClr val="black"/>
              </a:solidFill>
              <a:latin typeface="Calibri" panose="020F0502020204030204"/>
            </a:endParaRPr>
          </a:p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Aumento de eficiência </a:t>
            </a:r>
          </a:p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Clínica: 16,6</a:t>
            </a:r>
          </a:p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+ 10.155 internações sem custo</a:t>
            </a:r>
          </a:p>
          <a:p>
            <a:pPr algn="just" defTabSz="685783"/>
            <a:endParaRPr lang="pt-BR" sz="2000" dirty="0">
              <a:solidFill>
                <a:prstClr val="black"/>
              </a:solidFill>
              <a:latin typeface="Calibri" panose="020F0502020204030204"/>
            </a:endParaRPr>
          </a:p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Cirúrgica: 3%</a:t>
            </a:r>
          </a:p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+1904 internações sem custo</a:t>
            </a:r>
          </a:p>
          <a:p>
            <a:pPr algn="just" defTabSz="685783"/>
            <a:endParaRPr lang="pt-BR" sz="2000" dirty="0">
              <a:solidFill>
                <a:prstClr val="black"/>
              </a:solidFill>
              <a:latin typeface="Calibri" panose="020F0502020204030204"/>
            </a:endParaRPr>
          </a:p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Aumento de acesso sem custo</a:t>
            </a:r>
          </a:p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18 meses: 12059 Pacientes</a:t>
            </a:r>
          </a:p>
          <a:p>
            <a:pPr algn="just" defTabSz="685783"/>
            <a:r>
              <a:rPr lang="pt-BR" sz="2000" dirty="0">
                <a:solidFill>
                  <a:prstClr val="black"/>
                </a:solidFill>
                <a:latin typeface="Calibri" panose="020F0502020204030204"/>
              </a:rPr>
              <a:t>Mensal: 669 paciente </a:t>
            </a:r>
          </a:p>
        </p:txBody>
      </p:sp>
    </p:spTree>
    <p:extLst>
      <p:ext uri="{BB962C8B-B14F-4D97-AF65-F5344CB8AC3E}">
        <p14:creationId xmlns:p14="http://schemas.microsoft.com/office/powerpoint/2010/main" val="2023262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F215C93-4B17-7540-E4AF-97373E868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624" y="2658232"/>
            <a:ext cx="4828377" cy="246613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2C26E30-82D0-415A-0660-60CF2E5EA1C2}"/>
              </a:ext>
            </a:extLst>
          </p:cNvPr>
          <p:cNvSpPr txBox="1"/>
          <p:nvPr/>
        </p:nvSpPr>
        <p:spPr>
          <a:xfrm>
            <a:off x="0" y="773279"/>
            <a:ext cx="755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pt-BR" dirty="0">
                <a:solidFill>
                  <a:srgbClr val="FF0000"/>
                </a:solidFill>
                <a:latin typeface="Calibri" panose="020F0502020204030204"/>
              </a:rPr>
              <a:t>Antes</a:t>
            </a:r>
            <a:r>
              <a:rPr lang="pt-BR" sz="1350" dirty="0">
                <a:solidFill>
                  <a:srgbClr val="FF0000"/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A9EAC12-771A-033F-61E0-6CF7501520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638"/>
          <a:stretch/>
        </p:blipFill>
        <p:spPr>
          <a:xfrm>
            <a:off x="0" y="1077730"/>
            <a:ext cx="4441426" cy="191079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B60F045-01F4-8474-2F10-7A272F2CBD9F}"/>
              </a:ext>
            </a:extLst>
          </p:cNvPr>
          <p:cNvSpPr txBox="1"/>
          <p:nvPr/>
        </p:nvSpPr>
        <p:spPr>
          <a:xfrm>
            <a:off x="6652394" y="2281466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pt-BR" dirty="0">
                <a:solidFill>
                  <a:srgbClr val="FF0000"/>
                </a:solidFill>
                <a:latin typeface="Calibri" panose="020F0502020204030204"/>
              </a:rPr>
              <a:t>Depois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5D7E4A5-B0FE-ED40-E907-E68259686450}"/>
              </a:ext>
            </a:extLst>
          </p:cNvPr>
          <p:cNvSpPr txBox="1"/>
          <p:nvPr/>
        </p:nvSpPr>
        <p:spPr>
          <a:xfrm>
            <a:off x="8721001" y="3891296"/>
            <a:ext cx="244580" cy="3000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defTabSz="685783"/>
            <a:endParaRPr lang="pt-BR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0C0885D-EA82-D797-AB05-4553AC9F0BDB}"/>
              </a:ext>
            </a:extLst>
          </p:cNvPr>
          <p:cNvSpPr txBox="1"/>
          <p:nvPr/>
        </p:nvSpPr>
        <p:spPr>
          <a:xfrm>
            <a:off x="442038" y="126948"/>
            <a:ext cx="8118088" cy="64633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lnSpc>
                <a:spcPct val="90000"/>
              </a:lnSpc>
              <a:spcBef>
                <a:spcPct val="0"/>
              </a:spcBef>
              <a:buClrTx/>
              <a:buNone/>
              <a:defRPr sz="1500" b="1" kern="1200">
                <a:solidFill>
                  <a:srgbClr val="009AFF"/>
                </a:solidFill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</a:lstStyle>
          <a:p>
            <a:pPr defTabSz="514350"/>
            <a:r>
              <a:rPr lang="pt-BR" sz="2100" dirty="0"/>
              <a:t>Evolução da entrega de valor em saúde medido pelo IVSB nos Hospitais Filantrópicos do ES</a:t>
            </a:r>
          </a:p>
        </p:txBody>
      </p:sp>
    </p:spTree>
    <p:extLst>
      <p:ext uri="{BB962C8B-B14F-4D97-AF65-F5344CB8AC3E}">
        <p14:creationId xmlns:p14="http://schemas.microsoft.com/office/powerpoint/2010/main" val="150543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>
            <a:extLst>
              <a:ext uri="{FF2B5EF4-FFF2-40B4-BE49-F238E27FC236}">
                <a16:creationId xmlns:a16="http://schemas.microsoft.com/office/drawing/2014/main" id="{3E31FBF7-1169-4566-807A-70A078092F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1"/>
          <a:stretch/>
        </p:blipFill>
        <p:spPr>
          <a:xfrm>
            <a:off x="7781170" y="4567428"/>
            <a:ext cx="853052" cy="370332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691AAB63-3C77-40F9-8521-D3616F1FE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4486451"/>
            <a:ext cx="664792" cy="465027"/>
          </a:xfrm>
          <a:prstGeom prst="rect">
            <a:avLst/>
          </a:prstGeom>
        </p:spPr>
      </p:pic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244FA90C-0C26-41C9-8B1B-C6C1313A6722}"/>
              </a:ext>
            </a:extLst>
          </p:cNvPr>
          <p:cNvCxnSpPr/>
          <p:nvPr/>
        </p:nvCxnSpPr>
        <p:spPr>
          <a:xfrm>
            <a:off x="1351026" y="4732020"/>
            <a:ext cx="6199632" cy="0"/>
          </a:xfrm>
          <a:prstGeom prst="line">
            <a:avLst/>
          </a:prstGeom>
          <a:ln>
            <a:solidFill>
              <a:srgbClr val="15A0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EA52FE6-F07F-E6E5-3AC9-B5574A7183CC}"/>
              </a:ext>
            </a:extLst>
          </p:cNvPr>
          <p:cNvSpPr txBox="1"/>
          <p:nvPr/>
        </p:nvSpPr>
        <p:spPr>
          <a:xfrm>
            <a:off x="193289" y="272981"/>
            <a:ext cx="5827501" cy="89418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009AFF"/>
                </a:solidFill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</a:lstStyle>
          <a:p>
            <a:pPr defTabSz="685783"/>
            <a:r>
              <a:rPr lang="pt-BR" sz="1800" dirty="0"/>
              <a:t>Líderes Nacionais</a:t>
            </a:r>
          </a:p>
          <a:p>
            <a:pPr defTabSz="685783"/>
            <a:r>
              <a:rPr lang="pt-BR" sz="1800" dirty="0"/>
              <a:t>499 hospitais com &gt; 100 leitos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56E33A-0EBD-B4FA-B6AE-310EBD0A7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52" y="1628527"/>
            <a:ext cx="8873297" cy="1194482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079371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0FD2D0A-404A-C749-9B2C-9D4D31831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535A2D8-E2DE-2CB9-E398-D626EE10C628}"/>
              </a:ext>
            </a:extLst>
          </p:cNvPr>
          <p:cNvSpPr txBox="1"/>
          <p:nvPr/>
        </p:nvSpPr>
        <p:spPr>
          <a:xfrm>
            <a:off x="2078501" y="2321169"/>
            <a:ext cx="5296487" cy="300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85800"/>
            <a:endParaRPr lang="pt-BR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CED084-E20D-5B11-269A-279B34D52A78}"/>
              </a:ext>
            </a:extLst>
          </p:cNvPr>
          <p:cNvSpPr txBox="1"/>
          <p:nvPr/>
        </p:nvSpPr>
        <p:spPr>
          <a:xfrm>
            <a:off x="1769012" y="2427734"/>
            <a:ext cx="5683308" cy="936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3137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0C23086-A95E-F44D-9C39-814EEFDB9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2875"/>
            <a:ext cx="8685143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59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" name="Google Shape;2222;p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3" name="Google Shape;2223;p111"/>
          <p:cNvSpPr txBox="1"/>
          <p:nvPr/>
        </p:nvSpPr>
        <p:spPr>
          <a:xfrm>
            <a:off x="841023" y="393285"/>
            <a:ext cx="5549100" cy="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685800">
              <a:buClr>
                <a:srgbClr val="000000"/>
              </a:buClr>
              <a:buSzPts val="1400"/>
            </a:pPr>
            <a:r>
              <a:rPr lang="pt-BR" sz="1400" b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Governança clínica para entrega de valor em uma </a:t>
            </a:r>
            <a:br>
              <a:rPr lang="pt-BR" sz="1400" b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pt-BR" sz="1400" b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organização social de saúde</a:t>
            </a:r>
            <a:endParaRPr sz="1400" b="1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24" name="Google Shape;2224;p111"/>
          <p:cNvSpPr txBox="1"/>
          <p:nvPr/>
        </p:nvSpPr>
        <p:spPr>
          <a:xfrm>
            <a:off x="968500" y="1097893"/>
            <a:ext cx="4423800" cy="4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685800">
              <a:buClr>
                <a:srgbClr val="000000"/>
              </a:buClr>
              <a:buSzPts val="1400"/>
            </a:pPr>
            <a:r>
              <a:rPr lang="pt-BR" sz="1400" b="1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Hospital Regional de São José dos Campos + MK</a:t>
            </a:r>
            <a:endParaRPr sz="1400" b="1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25" name="Google Shape;2225;p111"/>
          <p:cNvSpPr/>
          <p:nvPr/>
        </p:nvSpPr>
        <p:spPr>
          <a:xfrm>
            <a:off x="553157" y="1699892"/>
            <a:ext cx="7766755" cy="140455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400"/>
            </a:pPr>
            <a:endParaRPr sz="140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6" name="Google Shape;2226;p111"/>
          <p:cNvSpPr/>
          <p:nvPr/>
        </p:nvSpPr>
        <p:spPr>
          <a:xfrm>
            <a:off x="841024" y="3738949"/>
            <a:ext cx="7569199" cy="97974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400"/>
            </a:pPr>
            <a:endParaRPr sz="140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7" name="Google Shape;2227;p111"/>
          <p:cNvSpPr txBox="1"/>
          <p:nvPr/>
        </p:nvSpPr>
        <p:spPr>
          <a:xfrm>
            <a:off x="5535888" y="1084123"/>
            <a:ext cx="3216227" cy="615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685800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ts val="1300"/>
            </a:pPr>
            <a:r>
              <a:rPr lang="pt-BR" sz="1300" i="1">
                <a:solidFill>
                  <a:srgbClr val="FF5FA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162 leitos de atendimento exclusivo ao SUS, referência no Vale do Paraíba.</a:t>
            </a:r>
            <a:endParaRPr sz="1300" i="1">
              <a:solidFill>
                <a:srgbClr val="FF5F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8" name="Google Shape;2228;p111"/>
          <p:cNvSpPr/>
          <p:nvPr/>
        </p:nvSpPr>
        <p:spPr>
          <a:xfrm>
            <a:off x="841023" y="2650140"/>
            <a:ext cx="7198572" cy="133199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400"/>
            </a:pPr>
            <a:endParaRPr sz="140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9" name="Google Shape;2229;p111"/>
          <p:cNvSpPr txBox="1"/>
          <p:nvPr/>
        </p:nvSpPr>
        <p:spPr>
          <a:xfrm>
            <a:off x="954334" y="2702680"/>
            <a:ext cx="7132379" cy="19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1" indent="-180971" defTabSz="685800">
              <a:spcBef>
                <a:spcPts val="300"/>
              </a:spcBef>
              <a:buClr>
                <a:srgbClr val="FF0272"/>
              </a:buClr>
              <a:buSzPts val="1250"/>
              <a:buFont typeface="Arial"/>
              <a:buChar char="•"/>
            </a:pPr>
            <a:r>
              <a:rPr lang="pt-BR" sz="1250" b="1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Cardiologia</a:t>
            </a:r>
            <a:r>
              <a:rPr lang="pt-BR" sz="125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 Queda da ineficiência operacional de 159,33% em 2018 para 102,67% em 2019, se mantendo em 2020 em 102,31%.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1" indent="-180971" defTabSz="685800">
              <a:spcBef>
                <a:spcPts val="600"/>
              </a:spcBef>
              <a:buClr>
                <a:srgbClr val="FF0272"/>
              </a:buClr>
              <a:buSzPts val="1250"/>
              <a:buFont typeface="Arial"/>
              <a:buChar char="•"/>
            </a:pPr>
            <a:r>
              <a:rPr lang="pt-BR" sz="1250" b="1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Cirurgia Cardiovascular</a:t>
            </a:r>
            <a:r>
              <a:rPr lang="pt-BR" sz="125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 Queda da ineficiência operacional que em 2018 era de 254,38% para 104,14% em 2019, se mantendo em 2020 em 104,80%.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1" indent="-180971" defTabSz="685800">
              <a:spcBef>
                <a:spcPts val="600"/>
              </a:spcBef>
              <a:buClr>
                <a:srgbClr val="FF0272"/>
              </a:buClr>
              <a:buSzPts val="1250"/>
              <a:buFont typeface="Arial"/>
              <a:buChar char="•"/>
            </a:pPr>
            <a:r>
              <a:rPr lang="pt-BR" sz="1250" b="1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Cirurgia Geral</a:t>
            </a:r>
            <a:r>
              <a:rPr lang="pt-BR" sz="125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 Queda da ineficiência operacional que em 2018 era de 147,24% para 85,68% em 2019, e 58,06% em 2020, alcançando resultados superiores aos resultados da mediana nacional.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1" indent="-180971" defTabSz="685800">
              <a:spcBef>
                <a:spcPts val="600"/>
              </a:spcBef>
              <a:spcAft>
                <a:spcPts val="300"/>
              </a:spcAft>
              <a:buClr>
                <a:srgbClr val="FF0272"/>
              </a:buClr>
              <a:buSzPts val="1250"/>
              <a:buFont typeface="Arial"/>
              <a:buChar char="•"/>
            </a:pPr>
            <a:r>
              <a:rPr lang="pt-BR" sz="1250" b="1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Cirurgia Vascular</a:t>
            </a:r>
            <a:r>
              <a:rPr lang="pt-BR" sz="125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 Queda da ineficiência operacional que em 2018 era de 177,87% para 110,57% em 2019, e 102,12% em 2020.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0" name="Google Shape;2230;p111"/>
          <p:cNvSpPr txBox="1"/>
          <p:nvPr/>
        </p:nvSpPr>
        <p:spPr>
          <a:xfrm>
            <a:off x="462845" y="1836615"/>
            <a:ext cx="8289269" cy="615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685800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pt-BR" sz="1400" b="1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Veja o impacto da implantação da Governança Clínica nos resultados operacionais da instituição no período de 2018, ao 1º tri de 2020,  por linha de cuidado, em parceria com a MK Saúde:</a:t>
            </a:r>
            <a:endParaRPr sz="14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1" name="Google Shape;2231;p1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57318" y="140078"/>
            <a:ext cx="1212520" cy="519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2" name="Google Shape;2232;p1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3858" y="153707"/>
            <a:ext cx="462996" cy="526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8914770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1FE5AD-F4EA-9E45-87DB-1CB7B990B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E78E4C1-A7F5-1A4F-9D60-08B257C82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9247"/>
            <a:ext cx="9144000" cy="420587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A816440-2446-A248-9D22-BF5FB1414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438"/>
            <a:ext cx="9144000" cy="97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563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" name="Google Shape;2253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4" name="Google Shape;2254;p115"/>
          <p:cNvSpPr txBox="1"/>
          <p:nvPr/>
        </p:nvSpPr>
        <p:spPr>
          <a:xfrm>
            <a:off x="782234" y="490695"/>
            <a:ext cx="5549100" cy="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685800">
              <a:buClr>
                <a:srgbClr val="000000"/>
              </a:buClr>
              <a:buSzPts val="1400"/>
            </a:pPr>
            <a:r>
              <a:rPr lang="pt-BR" sz="1400" b="1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Entrega de valor em saúde na oncologia: o foco no paciente</a:t>
            </a:r>
            <a:endParaRPr sz="1400" b="1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55" name="Google Shape;2255;p115"/>
          <p:cNvSpPr txBox="1"/>
          <p:nvPr/>
        </p:nvSpPr>
        <p:spPr>
          <a:xfrm>
            <a:off x="968500" y="1097893"/>
            <a:ext cx="4423800" cy="4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685800">
              <a:buClr>
                <a:srgbClr val="000000"/>
              </a:buClr>
              <a:buSzPts val="1400"/>
            </a:pPr>
            <a:r>
              <a:rPr lang="pt-BR" sz="1400" b="1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Hospital Erasto Gaertner</a:t>
            </a:r>
            <a:endParaRPr sz="1400" b="1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56" name="Google Shape;2256;p115"/>
          <p:cNvSpPr/>
          <p:nvPr/>
        </p:nvSpPr>
        <p:spPr>
          <a:xfrm>
            <a:off x="553157" y="1699892"/>
            <a:ext cx="7766755" cy="140455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400"/>
            </a:pPr>
            <a:endParaRPr sz="140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7" name="Google Shape;2257;p115"/>
          <p:cNvSpPr/>
          <p:nvPr/>
        </p:nvSpPr>
        <p:spPr>
          <a:xfrm>
            <a:off x="841024" y="3738949"/>
            <a:ext cx="7569199" cy="97974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400"/>
            </a:pPr>
            <a:endParaRPr sz="140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8" name="Google Shape;2258;p115"/>
          <p:cNvSpPr txBox="1"/>
          <p:nvPr/>
        </p:nvSpPr>
        <p:spPr>
          <a:xfrm>
            <a:off x="782235" y="1694058"/>
            <a:ext cx="7627988" cy="1653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685800">
              <a:lnSpc>
                <a:spcPct val="115000"/>
              </a:lnSpc>
              <a:buClr>
                <a:srgbClr val="000000"/>
              </a:buClr>
              <a:buSzPts val="1400"/>
            </a:pP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Este é o primeiro câncer center do país a utilizar o DRG Brasil. A integração dos dados do hospital com a plataforma foi um ponto muito importante para ajudar na implantação e ganhar potência a nível de informações.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685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trabalho trouxe </a:t>
            </a:r>
            <a:r>
              <a:rPr lang="pt-BR" sz="1400" b="1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impulsionamento tecnológico, métricas validadas para avaliação da eficiência e revisão sistêmica do modelo assistencial</a:t>
            </a: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com foco nos 4 Alvos DRG Brasil®. </a:t>
            </a:r>
            <a:endParaRPr sz="140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9" name="Google Shape;2259;p115"/>
          <p:cNvSpPr txBox="1"/>
          <p:nvPr/>
        </p:nvSpPr>
        <p:spPr>
          <a:xfrm>
            <a:off x="958384" y="3449443"/>
            <a:ext cx="7361528" cy="123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1" indent="-180971" defTabSz="685800">
              <a:spcBef>
                <a:spcPts val="300"/>
              </a:spcBef>
              <a:buClr>
                <a:srgbClr val="FF0272"/>
              </a:buClr>
              <a:buSzPts val="1400"/>
              <a:buFont typeface="Arial"/>
              <a:buChar char="•"/>
            </a:pP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Diminuição da ineficiência do uso do leito de </a:t>
            </a:r>
            <a:r>
              <a:rPr lang="pt-BR" sz="1400" b="1">
                <a:solidFill>
                  <a:srgbClr val="FF027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6%</a:t>
            </a:r>
            <a:r>
              <a:rPr lang="pt-BR" sz="1400">
                <a:solidFill>
                  <a:srgbClr val="FF027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em DRGs cirúrgicos e de </a:t>
            </a:r>
            <a:r>
              <a:rPr lang="pt-BR" sz="1400" b="1">
                <a:solidFill>
                  <a:srgbClr val="FF027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16%</a:t>
            </a:r>
            <a:r>
              <a:rPr lang="pt-BR" sz="1400">
                <a:solidFill>
                  <a:srgbClr val="FF027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em </a:t>
            </a:r>
            <a:b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DRGs clínicos; </a:t>
            </a:r>
            <a:endParaRPr sz="1400">
              <a:solidFill>
                <a:prstClr val="black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80971" indent="-180971" defTabSz="685800">
              <a:spcBef>
                <a:spcPts val="600"/>
              </a:spcBef>
              <a:buClr>
                <a:srgbClr val="FF0272"/>
              </a:buClr>
              <a:buSzPts val="1400"/>
              <a:buFont typeface="Arial"/>
              <a:buChar char="•"/>
            </a:pP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Redução de </a:t>
            </a:r>
            <a:r>
              <a:rPr lang="pt-BR" sz="1400" b="1">
                <a:solidFill>
                  <a:srgbClr val="FF027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2.100 diárias</a:t>
            </a:r>
            <a:r>
              <a:rPr lang="pt-BR" sz="1400">
                <a:solidFill>
                  <a:srgbClr val="FF027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 internação preveníveis com uma melhor utilização do leito; </a:t>
            </a:r>
            <a:endParaRPr sz="1400">
              <a:solidFill>
                <a:prstClr val="black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80971" indent="-180971" defTabSz="685800">
              <a:spcBef>
                <a:spcPts val="600"/>
              </a:spcBef>
              <a:spcAft>
                <a:spcPts val="300"/>
              </a:spcAft>
              <a:buClr>
                <a:srgbClr val="FF0272"/>
              </a:buClr>
              <a:buSzPts val="1400"/>
              <a:buFont typeface="Arial"/>
              <a:buChar char="•"/>
            </a:pPr>
            <a:r>
              <a:rPr lang="pt-BR" sz="1400">
                <a:solidFill>
                  <a:prstClr val="black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Utilização eficiente de aproximadamente </a:t>
            </a:r>
            <a:r>
              <a:rPr lang="pt-BR" sz="1400" b="1">
                <a:solidFill>
                  <a:srgbClr val="FF027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um milhão e meio de reais</a:t>
            </a:r>
            <a:r>
              <a:rPr lang="pt-BR" sz="1400">
                <a:solidFill>
                  <a:srgbClr val="FF027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sz="1400">
              <a:solidFill>
                <a:srgbClr val="FF027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260" name="Google Shape;2260;p115" descr="Hospital Erasto Gaetn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2152" y="200093"/>
            <a:ext cx="2045062" cy="3579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1197117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Imagem 9" descr="hmc_aerea.jpg"/>
          <p:cNvPicPr>
            <a:picLocks noChangeAspect="1"/>
          </p:cNvPicPr>
          <p:nvPr/>
        </p:nvPicPr>
        <p:blipFill>
          <a:blip r:embed="rId2" cstate="print"/>
          <a:srcRect t="6493" b="10211"/>
          <a:stretch>
            <a:fillRect/>
          </a:stretch>
        </p:blipFill>
        <p:spPr bwMode="auto">
          <a:xfrm>
            <a:off x="1143000" y="2"/>
            <a:ext cx="6858000" cy="456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5" name="Título 2"/>
          <p:cNvSpPr txBox="1">
            <a:spLocks/>
          </p:cNvSpPr>
          <p:nvPr/>
        </p:nvSpPr>
        <p:spPr bwMode="auto">
          <a:xfrm>
            <a:off x="3446861" y="4607720"/>
            <a:ext cx="2625328" cy="49053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pPr algn="ctr" defTabSz="685800" eaLnBrk="0" hangingPunct="0"/>
            <a:r>
              <a:rPr lang="pt-BR" altLang="pt-BR" sz="1350" b="1">
                <a:solidFill>
                  <a:srgbClr val="2FB3B0"/>
                </a:solidFill>
                <a:latin typeface="Calibri" pitchFamily="34" charset="0"/>
              </a:rPr>
              <a:t>1º Hospital do país acreditado com </a:t>
            </a:r>
          </a:p>
          <a:p>
            <a:pPr algn="ctr" defTabSz="685800" eaLnBrk="0" hangingPunct="0"/>
            <a:r>
              <a:rPr lang="pt-BR" altLang="pt-BR" sz="1350" b="1">
                <a:solidFill>
                  <a:srgbClr val="2FB3B0"/>
                </a:solidFill>
                <a:latin typeface="Calibri" pitchFamily="34" charset="0"/>
              </a:rPr>
              <a:t>excelência pela ONA</a:t>
            </a:r>
          </a:p>
        </p:txBody>
      </p:sp>
      <p:pic>
        <p:nvPicPr>
          <p:cNvPr id="95236" name="Imagem 2" descr="PLANO_DE_OBRAS-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3334" t="81941" r="104"/>
          <a:stretch>
            <a:fillRect/>
          </a:stretch>
        </p:blipFill>
        <p:spPr bwMode="auto">
          <a:xfrm>
            <a:off x="1871665" y="4581527"/>
            <a:ext cx="1641872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7" name="Espaço Reservado para Conteúdo 6"/>
          <p:cNvSpPr txBox="1">
            <a:spLocks/>
          </p:cNvSpPr>
          <p:nvPr/>
        </p:nvSpPr>
        <p:spPr bwMode="auto">
          <a:xfrm>
            <a:off x="4625583" y="3696891"/>
            <a:ext cx="2034778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 defTabSz="685800">
              <a:spcBef>
                <a:spcPts val="450"/>
              </a:spcBef>
              <a:buFont typeface="Wingdings" pitchFamily="2" charset="2"/>
              <a:buChar char="ü"/>
            </a:pPr>
            <a:endParaRPr lang="pt-BR" altLang="pt-BR" sz="1050">
              <a:solidFill>
                <a:prstClr val="black"/>
              </a:solidFill>
              <a:latin typeface="Calibri" pitchFamily="34" charset="0"/>
            </a:endParaRPr>
          </a:p>
        </p:txBody>
      </p:sp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6260306" y="2998627"/>
          <a:ext cx="17145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pt-BR" sz="1100"/>
                        <a:t>Hospital</a:t>
                      </a:r>
                      <a:r>
                        <a:rPr lang="pt-BR" sz="1100" baseline="0"/>
                        <a:t>  Geral</a:t>
                      </a:r>
                      <a:endParaRPr lang="pt-BR" sz="1100"/>
                    </a:p>
                  </a:txBody>
                  <a:tcPr marL="68581" marR="68581" marT="34290" marB="3429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pt-BR" sz="1100"/>
                        <a:t>Unidade I</a:t>
                      </a:r>
                    </a:p>
                  </a:txBody>
                  <a:tcPr marL="68581" marR="68581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pt-BR" sz="1100"/>
                        <a:t>Unidade II</a:t>
                      </a:r>
                    </a:p>
                  </a:txBody>
                  <a:tcPr marL="68581" marR="68581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pt-BR" sz="1100"/>
                        <a:t>Unidade de Oncologia</a:t>
                      </a:r>
                    </a:p>
                  </a:txBody>
                  <a:tcPr marL="68581" marR="68581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pt-BR" sz="1100" err="1"/>
                        <a:t>Unid</a:t>
                      </a:r>
                      <a:r>
                        <a:rPr lang="pt-BR" sz="1100"/>
                        <a:t>. Med. Diagnóstica</a:t>
                      </a:r>
                    </a:p>
                  </a:txBody>
                  <a:tcPr marL="68581" marR="68581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pt-BR" sz="1100">
                          <a:solidFill>
                            <a:schemeClr val="tx1"/>
                          </a:solidFill>
                        </a:rPr>
                        <a:t>543 leitos</a:t>
                      </a:r>
                    </a:p>
                  </a:txBody>
                  <a:tcPr marL="68581" marR="68581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pt-BR" sz="1100">
                          <a:solidFill>
                            <a:schemeClr val="tx1"/>
                          </a:solidFill>
                        </a:rPr>
                        <a:t>52 especialidades médicas</a:t>
                      </a:r>
                    </a:p>
                  </a:txBody>
                  <a:tcPr marL="68581" marR="68581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pt-BR" sz="1100">
                          <a:solidFill>
                            <a:schemeClr val="tx1"/>
                          </a:solidFill>
                        </a:rPr>
                        <a:t>Alta Complexidade</a:t>
                      </a:r>
                    </a:p>
                  </a:txBody>
                  <a:tcPr marL="68581" marR="68581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401163"/>
      </p:ext>
    </p:extLst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250632" y="65546"/>
            <a:ext cx="4678270" cy="54883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eaLnBrk="1" hangingPunct="1"/>
            <a:r>
              <a:rPr lang="pt-BR" sz="1800" b="1">
                <a:solidFill>
                  <a:srgbClr val="0070C0"/>
                </a:solidFill>
                <a:latin typeface="+mn-lt"/>
                <a:ea typeface="ＭＳ Ｐゴシック" charset="0"/>
              </a:rPr>
              <a:t>GOVENANÇA CLÍNICA UTILIZANDO A METODOLOGIA DRG Brasil</a:t>
            </a:r>
          </a:p>
        </p:txBody>
      </p:sp>
      <p:pic>
        <p:nvPicPr>
          <p:cNvPr id="5" name="Imagem 4" descr="HMC_HORIZONT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79333" y="107139"/>
            <a:ext cx="1143884" cy="339641"/>
          </a:xfrm>
          <a:prstGeom prst="rect">
            <a:avLst/>
          </a:prstGeom>
        </p:spPr>
      </p:pic>
      <p:pic>
        <p:nvPicPr>
          <p:cNvPr id="8" name="Imagem 7" descr="logotipo-drg-operadora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9334" y="4581095"/>
            <a:ext cx="891016" cy="420377"/>
          </a:xfrm>
          <a:prstGeom prst="rect">
            <a:avLst/>
          </a:prstGeom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259162" y="614383"/>
          <a:ext cx="4880793" cy="379357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51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99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effectLst/>
                        </a:rPr>
                        <a:t>Dados Gerais</a:t>
                      </a:r>
                      <a:endParaRPr lang="pt-BR" sz="12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effectLst/>
                        </a:rPr>
                        <a:t>2016</a:t>
                      </a:r>
                      <a:endParaRPr lang="pt-BR" sz="12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u="none" strike="noStrike">
                          <a:effectLst/>
                        </a:rPr>
                        <a:t>2017</a:t>
                      </a:r>
                      <a:endParaRPr lang="pt-BR" sz="12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2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200" b="1" u="none" strike="noStrike">
                          <a:effectLst/>
                        </a:rPr>
                        <a:t>Registros de saídas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15.291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15.040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2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200" b="1" u="none" strike="noStrike">
                          <a:effectLst/>
                        </a:rPr>
                        <a:t>Média mês (saídas)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2.548,50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2.506,67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956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200" b="1" u="none" strike="noStrike" err="1">
                          <a:effectLst/>
                        </a:rPr>
                        <a:t>DRGs</a:t>
                      </a:r>
                      <a:r>
                        <a:rPr lang="pt-BR" sz="1200" b="1" u="none" strike="noStrike" baseline="0">
                          <a:effectLst/>
                        </a:rPr>
                        <a:t> </a:t>
                      </a:r>
                      <a:r>
                        <a:rPr lang="pt-BR" sz="1200" b="1" u="none" strike="noStrike">
                          <a:effectLst/>
                        </a:rPr>
                        <a:t>Cirúrgicos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8.194 (53,59 %)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7.875 (52,36%)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956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200" b="1" u="none" strike="noStrike" err="1">
                          <a:effectLst/>
                        </a:rPr>
                        <a:t>DRGs</a:t>
                      </a:r>
                      <a:r>
                        <a:rPr lang="pt-BR" sz="1200" b="1" u="none" strike="noStrike">
                          <a:effectLst/>
                        </a:rPr>
                        <a:t> Clínicos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7.097 (46,41 %)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7.165 (47,64%)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2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200" b="1" u="none" strike="noStrike">
                          <a:effectLst/>
                        </a:rPr>
                        <a:t>Case Mix Global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1,1481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1,2377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391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SUS - Produtividade no uso do leito (número</a:t>
                      </a:r>
                      <a:r>
                        <a:rPr lang="pt-BR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diárias previstas/número de diárias realizadas x 100) –mediana do referencial brasileiro 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63% de tempo acima do previsto</a:t>
                      </a:r>
                    </a:p>
                  </a:txBody>
                  <a:tcPr marL="5358" marR="5358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42% de tempo acima do</a:t>
                      </a:r>
                      <a:r>
                        <a:rPr lang="pt-BR" sz="12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previsto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358" marR="5358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Retângulo de cantos arredondados 1"/>
          <p:cNvSpPr/>
          <p:nvPr/>
        </p:nvSpPr>
        <p:spPr>
          <a:xfrm>
            <a:off x="3868892" y="2922789"/>
            <a:ext cx="2166991" cy="3780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3802414" y="3455442"/>
            <a:ext cx="2337539" cy="7634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99548D1-F1D2-2A9A-5D4B-AFE047CE2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8760" y="720227"/>
            <a:ext cx="2386853" cy="3575548"/>
          </a:xfrm>
        </p:spPr>
        <p:txBody>
          <a:bodyPr>
            <a:normAutofit/>
          </a:bodyPr>
          <a:lstStyle/>
          <a:p>
            <a:endParaRPr lang="pt-BR" sz="1500" dirty="0"/>
          </a:p>
          <a:p>
            <a:pPr marL="0" indent="0">
              <a:buNone/>
            </a:pPr>
            <a:r>
              <a:rPr lang="pt-BR" sz="1500" dirty="0"/>
              <a:t>De 2016 para 2017.</a:t>
            </a:r>
          </a:p>
          <a:p>
            <a:pPr marL="0" indent="0">
              <a:buNone/>
            </a:pPr>
            <a:r>
              <a:rPr lang="pt-BR" sz="1500" dirty="0"/>
              <a:t>janeiro a julho de 2017  </a:t>
            </a:r>
          </a:p>
          <a:p>
            <a:pPr>
              <a:buFontTx/>
              <a:buChar char="•"/>
            </a:pPr>
            <a:r>
              <a:rPr lang="pt-BR" sz="1500" dirty="0"/>
              <a:t>Controle desperdício</a:t>
            </a:r>
          </a:p>
          <a:p>
            <a:pPr marL="0" indent="0">
              <a:buNone/>
            </a:pPr>
            <a:r>
              <a:rPr lang="pt-BR" sz="1500" dirty="0"/>
              <a:t>8955 leto dias </a:t>
            </a:r>
          </a:p>
          <a:p>
            <a:pPr>
              <a:buFontTx/>
              <a:buChar char="•"/>
            </a:pPr>
            <a:r>
              <a:rPr lang="pt-BR" sz="1500" dirty="0"/>
              <a:t>Aumento acesso </a:t>
            </a:r>
          </a:p>
          <a:p>
            <a:pPr marL="0" indent="0">
              <a:buNone/>
            </a:pPr>
            <a:r>
              <a:rPr lang="pt-BR" sz="1500" dirty="0"/>
              <a:t>1905 pacientes. 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954441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0633755-6F85-0FC7-37F4-C2ADC931749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1479" y="684213"/>
            <a:ext cx="7769225" cy="431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342892" indent="-342892" algn="just">
              <a:lnSpc>
                <a:spcPct val="150000"/>
              </a:lnSpc>
              <a:buFont typeface="+mj-lt"/>
              <a:buAutoNum type="arabicPeriod"/>
            </a:pPr>
            <a:r>
              <a:rPr lang="pt-BR" sz="1725" dirty="0"/>
              <a:t>As medidas de avaliação de performance </a:t>
            </a:r>
            <a:r>
              <a:rPr lang="pt-BR" sz="1725" b="1" u="sng" dirty="0"/>
              <a:t>devem</a:t>
            </a:r>
            <a:r>
              <a:rPr lang="pt-BR" sz="1725" dirty="0"/>
              <a:t> fazer parte de um </a:t>
            </a:r>
            <a:r>
              <a:rPr lang="pt-BR" sz="1725" b="1" u="sng" dirty="0"/>
              <a:t>Programa de Governança Clínica</a:t>
            </a:r>
            <a:r>
              <a:rPr lang="pt-BR" sz="1725" dirty="0"/>
              <a:t>;</a:t>
            </a:r>
          </a:p>
          <a:p>
            <a:pPr marL="342892" indent="-342892" algn="just">
              <a:lnSpc>
                <a:spcPct val="150000"/>
              </a:lnSpc>
              <a:buFont typeface="+mj-lt"/>
              <a:buAutoNum type="arabicPeriod"/>
            </a:pPr>
            <a:r>
              <a:rPr lang="pt-BR" sz="1725" dirty="0"/>
              <a:t>A Alta Direção deve ser o </a:t>
            </a:r>
            <a:r>
              <a:rPr lang="pt-BR" sz="1725" i="1" dirty="0"/>
              <a:t>sponsor</a:t>
            </a:r>
            <a:r>
              <a:rPr lang="pt-BR" sz="1725" dirty="0"/>
              <a:t> do projeto, engajando líderes e técnicos na melhoria contínua dos resultados da organização/sistema de saúde;</a:t>
            </a:r>
          </a:p>
          <a:p>
            <a:pPr marL="800080" lvl="1" algn="just">
              <a:lnSpc>
                <a:spcPct val="150000"/>
              </a:lnSpc>
              <a:buFont typeface="+mj-lt"/>
              <a:buAutoNum type="alphaLcParenR"/>
            </a:pPr>
            <a:r>
              <a:rPr lang="pt-BR" sz="1425" dirty="0"/>
              <a:t>Conhecer profundamente o método DRG e suas diversas aplicações</a:t>
            </a:r>
          </a:p>
          <a:p>
            <a:pPr marL="800080" lvl="1" algn="just">
              <a:lnSpc>
                <a:spcPct val="150000"/>
              </a:lnSpc>
              <a:buFont typeface="+mj-lt"/>
              <a:buAutoNum type="alphaLcParenR"/>
            </a:pPr>
            <a:r>
              <a:rPr lang="pt-BR" sz="1425" dirty="0"/>
              <a:t>Ter a coragem para tomar as decisões necessárias em favor do paciente</a:t>
            </a:r>
          </a:p>
          <a:p>
            <a:pPr marL="342892" indent="-342892" algn="just">
              <a:lnSpc>
                <a:spcPct val="150000"/>
              </a:lnSpc>
              <a:buFont typeface="+mj-lt"/>
              <a:buAutoNum type="arabicPeriod"/>
            </a:pPr>
            <a:r>
              <a:rPr lang="pt-BR" sz="1725" dirty="0"/>
              <a:t>Desenvolvimento continuado do capital humano alinhado ao programa de governança clínica;</a:t>
            </a:r>
          </a:p>
          <a:p>
            <a:pPr marL="342892" indent="-342892" algn="just">
              <a:lnSpc>
                <a:spcPct val="150000"/>
              </a:lnSpc>
              <a:buFont typeface="+mj-lt"/>
              <a:buAutoNum type="arabicPeriod"/>
            </a:pPr>
            <a:r>
              <a:rPr lang="pt-BR" sz="1725" dirty="0"/>
              <a:t>Desenvolvimento do capital tecnológico alinhado ao programa de governança;</a:t>
            </a:r>
          </a:p>
          <a:p>
            <a:pPr marL="342892" indent="-342892" algn="just">
              <a:lnSpc>
                <a:spcPct val="150000"/>
              </a:lnSpc>
              <a:buFont typeface="+mj-lt"/>
              <a:buAutoNum type="arabicPeriod"/>
            </a:pPr>
            <a:r>
              <a:rPr lang="pt-BR" sz="1725" dirty="0"/>
              <a:t>Uso da informação/indicadores de forma prospectiva e retrospectiva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280CF08-A695-8728-2680-80E46B5F84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" y="155575"/>
            <a:ext cx="6221413" cy="51435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pt-BR" dirty="0"/>
              <a:t>5 fatores críticos de sucesso!</a:t>
            </a:r>
          </a:p>
        </p:txBody>
      </p:sp>
    </p:spTree>
    <p:extLst>
      <p:ext uri="{BB962C8B-B14F-4D97-AF65-F5344CB8AC3E}">
        <p14:creationId xmlns:p14="http://schemas.microsoft.com/office/powerpoint/2010/main" val="30323874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30"/>
          <p:cNvSpPr txBox="1"/>
          <p:nvPr/>
        </p:nvSpPr>
        <p:spPr>
          <a:xfrm>
            <a:off x="128655" y="4079574"/>
            <a:ext cx="4393291" cy="958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685800">
              <a:buClr>
                <a:srgbClr val="000000"/>
              </a:buClr>
              <a:buSzPts val="1100"/>
            </a:pPr>
            <a:r>
              <a:rPr lang="pt-BR" sz="1600" dirty="0">
                <a:solidFill>
                  <a:srgbClr val="595959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breno.duarte@grupoiagsaude.com.br</a:t>
            </a:r>
            <a:endParaRPr sz="1600" dirty="0">
              <a:solidFill>
                <a:srgbClr val="000000"/>
              </a:solidFill>
              <a:latin typeface="Quattrocento Sans" panose="020B0502050000020003" pitchFamily="34" charset="0"/>
              <a:sym typeface="Arial"/>
            </a:endParaRPr>
          </a:p>
          <a:p>
            <a:pPr defTabSz="685800">
              <a:buClr>
                <a:srgbClr val="000000"/>
              </a:buClr>
              <a:buSzPts val="1100"/>
            </a:pPr>
            <a:r>
              <a:rPr lang="pt-BR" sz="1600" dirty="0">
                <a:solidFill>
                  <a:srgbClr val="595959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+55 (31) 99817-6450</a:t>
            </a:r>
            <a:endParaRPr sz="1600" dirty="0">
              <a:solidFill>
                <a:srgbClr val="000000"/>
              </a:solidFill>
              <a:latin typeface="Quattrocento Sans" panose="020B0502050000020003" pitchFamily="34" charset="0"/>
              <a:sym typeface="Arial"/>
            </a:endParaRPr>
          </a:p>
          <a:p>
            <a:pPr defTabSz="685800">
              <a:buClr>
                <a:srgbClr val="000000"/>
              </a:buClr>
              <a:buSzPts val="1100"/>
            </a:pPr>
            <a:r>
              <a:rPr lang="pt-BR" sz="1600" dirty="0">
                <a:solidFill>
                  <a:srgbClr val="595959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www.drgbrasil.com.br</a:t>
            </a:r>
            <a:endParaRPr sz="1600" dirty="0">
              <a:solidFill>
                <a:srgbClr val="000000"/>
              </a:solidFill>
              <a:latin typeface="Quattrocento Sans" panose="020B0502050000020003" pitchFamily="34" charset="0"/>
              <a:sym typeface="Arial"/>
            </a:endParaRPr>
          </a:p>
        </p:txBody>
      </p:sp>
      <p:grpSp>
        <p:nvGrpSpPr>
          <p:cNvPr id="2449" name="Google Shape;2449;p130"/>
          <p:cNvGrpSpPr/>
          <p:nvPr/>
        </p:nvGrpSpPr>
        <p:grpSpPr>
          <a:xfrm>
            <a:off x="8460055" y="4621773"/>
            <a:ext cx="249395" cy="249475"/>
            <a:chOff x="1379798" y="1723250"/>
            <a:chExt cx="397887" cy="397887"/>
          </a:xfrm>
        </p:grpSpPr>
        <p:sp>
          <p:nvSpPr>
            <p:cNvPr id="2450" name="Google Shape;2450;p130"/>
            <p:cNvSpPr/>
            <p:nvPr/>
          </p:nvSpPr>
          <p:spPr>
            <a:xfrm>
              <a:off x="1462169" y="1793977"/>
              <a:ext cx="23354" cy="23312"/>
            </a:xfrm>
            <a:custGeom>
              <a:avLst/>
              <a:gdLst/>
              <a:ahLst/>
              <a:cxnLst/>
              <a:rect l="l" t="t" r="r" b="b"/>
              <a:pathLst>
                <a:path w="1119" h="1117" extrusionOk="0">
                  <a:moveTo>
                    <a:pt x="559" y="1"/>
                  </a:moveTo>
                  <a:cubicBezTo>
                    <a:pt x="251" y="1"/>
                    <a:pt x="0" y="250"/>
                    <a:pt x="0" y="558"/>
                  </a:cubicBezTo>
                  <a:cubicBezTo>
                    <a:pt x="0" y="866"/>
                    <a:pt x="251" y="1117"/>
                    <a:pt x="559" y="1117"/>
                  </a:cubicBezTo>
                  <a:cubicBezTo>
                    <a:pt x="867" y="1117"/>
                    <a:pt x="1118" y="866"/>
                    <a:pt x="1118" y="558"/>
                  </a:cubicBezTo>
                  <a:cubicBezTo>
                    <a:pt x="1118" y="250"/>
                    <a:pt x="867" y="1"/>
                    <a:pt x="5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130">
              <a:hlinkClick r:id="rId3"/>
            </p:cNvPr>
            <p:cNvSpPr/>
            <p:nvPr/>
          </p:nvSpPr>
          <p:spPr>
            <a:xfrm>
              <a:off x="1379798" y="1723250"/>
              <a:ext cx="397887" cy="397887"/>
            </a:xfrm>
            <a:custGeom>
              <a:avLst/>
              <a:gdLst/>
              <a:ahLst/>
              <a:cxnLst/>
              <a:rect l="l" t="t" r="r" b="b"/>
              <a:pathLst>
                <a:path w="19065" h="19065" extrusionOk="0">
                  <a:moveTo>
                    <a:pt x="4506" y="2271"/>
                  </a:moveTo>
                  <a:cubicBezTo>
                    <a:pt x="5429" y="2271"/>
                    <a:pt x="6181" y="3023"/>
                    <a:pt x="6181" y="3947"/>
                  </a:cubicBezTo>
                  <a:cubicBezTo>
                    <a:pt x="6181" y="4872"/>
                    <a:pt x="5429" y="5622"/>
                    <a:pt x="4506" y="5622"/>
                  </a:cubicBezTo>
                  <a:cubicBezTo>
                    <a:pt x="3583" y="5622"/>
                    <a:pt x="2831" y="4872"/>
                    <a:pt x="2831" y="3947"/>
                  </a:cubicBezTo>
                  <a:cubicBezTo>
                    <a:pt x="2831" y="3023"/>
                    <a:pt x="3583" y="2271"/>
                    <a:pt x="4506" y="2271"/>
                  </a:cubicBezTo>
                  <a:close/>
                  <a:moveTo>
                    <a:pt x="5622" y="6740"/>
                  </a:moveTo>
                  <a:cubicBezTo>
                    <a:pt x="5932" y="6740"/>
                    <a:pt x="6181" y="6989"/>
                    <a:pt x="6181" y="7299"/>
                  </a:cubicBezTo>
                  <a:lnTo>
                    <a:pt x="6181" y="16234"/>
                  </a:lnTo>
                  <a:cubicBezTo>
                    <a:pt x="6181" y="16544"/>
                    <a:pt x="5932" y="16793"/>
                    <a:pt x="5622" y="16793"/>
                  </a:cubicBezTo>
                  <a:lnTo>
                    <a:pt x="3388" y="16793"/>
                  </a:lnTo>
                  <a:cubicBezTo>
                    <a:pt x="3080" y="16793"/>
                    <a:pt x="2831" y="16544"/>
                    <a:pt x="2831" y="16234"/>
                  </a:cubicBezTo>
                  <a:lnTo>
                    <a:pt x="2831" y="7299"/>
                  </a:lnTo>
                  <a:cubicBezTo>
                    <a:pt x="2831" y="6989"/>
                    <a:pt x="3080" y="6740"/>
                    <a:pt x="3388" y="6740"/>
                  </a:cubicBezTo>
                  <a:close/>
                  <a:moveTo>
                    <a:pt x="12596" y="6721"/>
                  </a:moveTo>
                  <a:cubicBezTo>
                    <a:pt x="12811" y="6721"/>
                    <a:pt x="13027" y="6739"/>
                    <a:pt x="13241" y="6774"/>
                  </a:cubicBezTo>
                  <a:cubicBezTo>
                    <a:pt x="15058" y="7069"/>
                    <a:pt x="16235" y="8557"/>
                    <a:pt x="16235" y="10223"/>
                  </a:cubicBezTo>
                  <a:lnTo>
                    <a:pt x="16235" y="16234"/>
                  </a:lnTo>
                  <a:cubicBezTo>
                    <a:pt x="16235" y="16544"/>
                    <a:pt x="15985" y="16793"/>
                    <a:pt x="15676" y="16793"/>
                  </a:cubicBezTo>
                  <a:lnTo>
                    <a:pt x="13441" y="16793"/>
                  </a:lnTo>
                  <a:cubicBezTo>
                    <a:pt x="13133" y="16793"/>
                    <a:pt x="12884" y="16544"/>
                    <a:pt x="12884" y="16234"/>
                  </a:cubicBezTo>
                  <a:lnTo>
                    <a:pt x="12884" y="11209"/>
                  </a:lnTo>
                  <a:cubicBezTo>
                    <a:pt x="12884" y="10593"/>
                    <a:pt x="12382" y="10091"/>
                    <a:pt x="11766" y="10091"/>
                  </a:cubicBezTo>
                  <a:cubicBezTo>
                    <a:pt x="11150" y="10091"/>
                    <a:pt x="10650" y="10593"/>
                    <a:pt x="10650" y="11209"/>
                  </a:cubicBezTo>
                  <a:lnTo>
                    <a:pt x="10650" y="16234"/>
                  </a:lnTo>
                  <a:cubicBezTo>
                    <a:pt x="10650" y="16544"/>
                    <a:pt x="10399" y="16793"/>
                    <a:pt x="10091" y="16793"/>
                  </a:cubicBezTo>
                  <a:lnTo>
                    <a:pt x="7857" y="16793"/>
                  </a:lnTo>
                  <a:cubicBezTo>
                    <a:pt x="7547" y="16793"/>
                    <a:pt x="7298" y="16544"/>
                    <a:pt x="7298" y="16234"/>
                  </a:cubicBezTo>
                  <a:lnTo>
                    <a:pt x="7298" y="7299"/>
                  </a:lnTo>
                  <a:cubicBezTo>
                    <a:pt x="7298" y="6989"/>
                    <a:pt x="7547" y="6740"/>
                    <a:pt x="7857" y="6740"/>
                  </a:cubicBezTo>
                  <a:lnTo>
                    <a:pt x="10091" y="6740"/>
                  </a:lnTo>
                  <a:cubicBezTo>
                    <a:pt x="10377" y="6740"/>
                    <a:pt x="10613" y="6956"/>
                    <a:pt x="10644" y="7234"/>
                  </a:cubicBezTo>
                  <a:cubicBezTo>
                    <a:pt x="11219" y="6901"/>
                    <a:pt x="11901" y="6721"/>
                    <a:pt x="12596" y="6721"/>
                  </a:cubicBezTo>
                  <a:close/>
                  <a:moveTo>
                    <a:pt x="2831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31" y="19065"/>
                  </a:cubicBezTo>
                  <a:lnTo>
                    <a:pt x="16235" y="19065"/>
                  </a:lnTo>
                  <a:cubicBezTo>
                    <a:pt x="17774" y="19065"/>
                    <a:pt x="19065" y="17775"/>
                    <a:pt x="19065" y="16234"/>
                  </a:cubicBezTo>
                  <a:lnTo>
                    <a:pt x="19065" y="2831"/>
                  </a:lnTo>
                  <a:cubicBezTo>
                    <a:pt x="19065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130"/>
            <p:cNvSpPr/>
            <p:nvPr/>
          </p:nvSpPr>
          <p:spPr>
            <a:xfrm>
              <a:off x="1555413" y="1886846"/>
              <a:ext cx="139912" cy="163558"/>
            </a:xfrm>
            <a:custGeom>
              <a:avLst/>
              <a:gdLst/>
              <a:ahLst/>
              <a:cxnLst/>
              <a:rect l="l" t="t" r="r" b="b"/>
              <a:pathLst>
                <a:path w="6704" h="7837" extrusionOk="0">
                  <a:moveTo>
                    <a:pt x="4182" y="0"/>
                  </a:moveTo>
                  <a:cubicBezTo>
                    <a:pt x="3474" y="0"/>
                    <a:pt x="2782" y="261"/>
                    <a:pt x="2332" y="711"/>
                  </a:cubicBezTo>
                  <a:cubicBezTo>
                    <a:pt x="2108" y="935"/>
                    <a:pt x="1938" y="1142"/>
                    <a:pt x="1686" y="1142"/>
                  </a:cubicBezTo>
                  <a:cubicBezTo>
                    <a:pt x="1618" y="1142"/>
                    <a:pt x="1544" y="1127"/>
                    <a:pt x="1462" y="1093"/>
                  </a:cubicBezTo>
                  <a:cubicBezTo>
                    <a:pt x="1253" y="1006"/>
                    <a:pt x="1117" y="803"/>
                    <a:pt x="1117" y="576"/>
                  </a:cubicBezTo>
                  <a:lnTo>
                    <a:pt x="1117" y="17"/>
                  </a:lnTo>
                  <a:lnTo>
                    <a:pt x="1" y="17"/>
                  </a:lnTo>
                  <a:lnTo>
                    <a:pt x="1" y="7836"/>
                  </a:lnTo>
                  <a:lnTo>
                    <a:pt x="1117" y="7836"/>
                  </a:lnTo>
                  <a:lnTo>
                    <a:pt x="1117" y="3370"/>
                  </a:lnTo>
                  <a:cubicBezTo>
                    <a:pt x="1117" y="2137"/>
                    <a:pt x="2120" y="1135"/>
                    <a:pt x="3351" y="1135"/>
                  </a:cubicBezTo>
                  <a:cubicBezTo>
                    <a:pt x="4584" y="1135"/>
                    <a:pt x="5585" y="2137"/>
                    <a:pt x="5585" y="3370"/>
                  </a:cubicBezTo>
                  <a:lnTo>
                    <a:pt x="5585" y="7836"/>
                  </a:lnTo>
                  <a:lnTo>
                    <a:pt x="6703" y="7836"/>
                  </a:lnTo>
                  <a:lnTo>
                    <a:pt x="6703" y="2384"/>
                  </a:lnTo>
                  <a:cubicBezTo>
                    <a:pt x="6703" y="1266"/>
                    <a:pt x="5932" y="245"/>
                    <a:pt x="4648" y="38"/>
                  </a:cubicBezTo>
                  <a:cubicBezTo>
                    <a:pt x="4493" y="13"/>
                    <a:pt x="4337" y="0"/>
                    <a:pt x="41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130"/>
            <p:cNvSpPr/>
            <p:nvPr/>
          </p:nvSpPr>
          <p:spPr>
            <a:xfrm>
              <a:off x="1462169" y="1887200"/>
              <a:ext cx="23354" cy="163203"/>
            </a:xfrm>
            <a:custGeom>
              <a:avLst/>
              <a:gdLst/>
              <a:ahLst/>
              <a:cxnLst/>
              <a:rect l="l" t="t" r="r" b="b"/>
              <a:pathLst>
                <a:path w="1119" h="7820" extrusionOk="0">
                  <a:moveTo>
                    <a:pt x="0" y="0"/>
                  </a:moveTo>
                  <a:lnTo>
                    <a:pt x="0" y="7819"/>
                  </a:lnTo>
                  <a:lnTo>
                    <a:pt x="1118" y="7819"/>
                  </a:lnTo>
                  <a:lnTo>
                    <a:pt x="11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4" name="Google Shape;2454;p130"/>
          <p:cNvGrpSpPr/>
          <p:nvPr/>
        </p:nvGrpSpPr>
        <p:grpSpPr>
          <a:xfrm>
            <a:off x="7776757" y="4621773"/>
            <a:ext cx="249408" cy="249475"/>
            <a:chOff x="266768" y="1721375"/>
            <a:chExt cx="397907" cy="397887"/>
          </a:xfrm>
        </p:grpSpPr>
        <p:sp>
          <p:nvSpPr>
            <p:cNvPr id="2455" name="Google Shape;2455;p130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130">
              <a:hlinkClick r:id="rId4"/>
            </p:cNvPr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7" name="Google Shape;2457;p130"/>
          <p:cNvGrpSpPr/>
          <p:nvPr/>
        </p:nvGrpSpPr>
        <p:grpSpPr>
          <a:xfrm>
            <a:off x="8118417" y="4621773"/>
            <a:ext cx="249382" cy="249475"/>
            <a:chOff x="864491" y="1723250"/>
            <a:chExt cx="397866" cy="397887"/>
          </a:xfrm>
        </p:grpSpPr>
        <p:sp>
          <p:nvSpPr>
            <p:cNvPr id="2458" name="Google Shape;2458;p130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130">
              <a:hlinkClick r:id="rId5"/>
            </p:cNvPr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130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685800"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61" name="Google Shape;2461;p130" descr="Uma imagem contendo jovem, grupo, balanço, posando&#10;&#10;Descrição gerad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2578" y="35165"/>
            <a:ext cx="9144000" cy="3602127"/>
          </a:xfrm>
          <a:prstGeom prst="rect">
            <a:avLst/>
          </a:prstGeom>
          <a:noFill/>
          <a:ln>
            <a:noFill/>
          </a:ln>
        </p:spPr>
      </p:pic>
      <p:sp>
        <p:nvSpPr>
          <p:cNvPr id="2462" name="Google Shape;2462;p130"/>
          <p:cNvSpPr txBox="1"/>
          <p:nvPr/>
        </p:nvSpPr>
        <p:spPr>
          <a:xfrm>
            <a:off x="78600" y="3399414"/>
            <a:ext cx="4493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defTabSz="685800">
              <a:buClr>
                <a:srgbClr val="ED7D31"/>
              </a:buClr>
              <a:buSzPts val="3000"/>
            </a:pPr>
            <a:r>
              <a:rPr lang="pt-BR" sz="4400" dirty="0">
                <a:solidFill>
                  <a:srgbClr val="0099FC"/>
                </a:solidFill>
                <a:latin typeface="Work Sans"/>
                <a:ea typeface="Work Sans"/>
                <a:cs typeface="Work Sans"/>
                <a:sym typeface="Work Sans"/>
              </a:rPr>
              <a:t>Obrigado!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3" name="Google Shape;2463;p130" descr="Interface gráfica do usuário, Texto, Aplicativo&#10;&#10;Descrição gerada automa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45232" y="3639938"/>
            <a:ext cx="2564217" cy="785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C824626-F25D-5C62-AA8C-0B3EE06D22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9894" y="3203681"/>
            <a:ext cx="1936187" cy="1781291"/>
          </a:xfrm>
          <a:prstGeom prst="rect">
            <a:avLst/>
          </a:prstGeom>
        </p:spPr>
      </p:pic>
      <p:pic>
        <p:nvPicPr>
          <p:cNvPr id="4" name="Picture 2" descr="Linkedin - ícones de mídia social grátis">
            <a:extLst>
              <a:ext uri="{FF2B5EF4-FFF2-40B4-BE49-F238E27FC236}">
                <a16:creationId xmlns:a16="http://schemas.microsoft.com/office/drawing/2014/main" id="{577A57A8-8985-18ED-1AC1-EC0127240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11" y="3272276"/>
            <a:ext cx="482283" cy="48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Project">
  <a:themeElements>
    <a:clrScheme name="Simple Light">
      <a:dk1>
        <a:srgbClr val="000000"/>
      </a:dk1>
      <a:lt1>
        <a:srgbClr val="FFFFFF"/>
      </a:lt1>
      <a:dk2>
        <a:srgbClr val="44CCC0"/>
      </a:dk2>
      <a:lt2>
        <a:srgbClr val="EEEEEE"/>
      </a:lt2>
      <a:accent1>
        <a:srgbClr val="44CCC0"/>
      </a:accent1>
      <a:accent2>
        <a:srgbClr val="212121"/>
      </a:accent2>
      <a:accent3>
        <a:srgbClr val="EFEFEF"/>
      </a:accent3>
      <a:accent4>
        <a:srgbClr val="CCCCCC"/>
      </a:accent4>
      <a:accent5>
        <a:srgbClr val="ACECE7"/>
      </a:accent5>
      <a:accent6>
        <a:srgbClr val="7A7A7A"/>
      </a:accent6>
      <a:hlink>
        <a:srgbClr val="2121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1424</Words>
  <Application>Microsoft Office PowerPoint</Application>
  <PresentationFormat>Apresentação na tela (16:9)</PresentationFormat>
  <Paragraphs>212</Paragraphs>
  <Slides>39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39</vt:i4>
      </vt:variant>
    </vt:vector>
  </HeadingPairs>
  <TitlesOfParts>
    <vt:vector size="53" baseType="lpstr">
      <vt:lpstr>Arial</vt:lpstr>
      <vt:lpstr>Calibri</vt:lpstr>
      <vt:lpstr>Calibri Light</vt:lpstr>
      <vt:lpstr>Quattrocento Sans</vt:lpstr>
      <vt:lpstr>Segoe UI</vt:lpstr>
      <vt:lpstr>Trebuchet MS</vt:lpstr>
      <vt:lpstr>Wingdings</vt:lpstr>
      <vt:lpstr>Work Sans</vt:lpstr>
      <vt:lpstr>Tema do Office</vt:lpstr>
      <vt:lpstr>Simple Project</vt:lpstr>
      <vt:lpstr>1_Tema do Office</vt:lpstr>
      <vt:lpstr>2_Tema do Office</vt:lpstr>
      <vt:lpstr>Simple Light</vt:lpstr>
      <vt:lpstr>1_Simple Light</vt:lpstr>
      <vt:lpstr>SAÚDE BASEADA EM VALOR</vt:lpstr>
      <vt:lpstr>Apresentação do PowerPoint</vt:lpstr>
      <vt:lpstr>Grupo  IAG Saúde</vt:lpstr>
      <vt:lpstr>Apresentação do PowerPoint</vt:lpstr>
      <vt:lpstr>Apresentação do PowerPoint</vt:lpstr>
      <vt:lpstr>Apresentação do PowerPoint</vt:lpstr>
      <vt:lpstr>Apresentação do PowerPoint</vt:lpstr>
      <vt:lpstr>Onde atuamos?</vt:lpstr>
      <vt:lpstr>Onde atuamos?</vt:lpstr>
      <vt:lpstr> Como Controlamos o desperdício pelas falhas de entrega de Valor </vt:lpstr>
      <vt:lpstr>Apresentação do PowerPoint</vt:lpstr>
      <vt:lpstr>Contexto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IMPLANTAÇÃO DO DRG NOS 7 HOSPITAIS 100% SUS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GOVENANÇA CLÍNICA UTILIZANDO A METODOLOGIA DRG Brasil</vt:lpstr>
      <vt:lpstr>5 fatores críticos de sucesso!</vt:lpstr>
      <vt:lpstr>Apresentação do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Criação</dc:creator>
  <cp:lastModifiedBy>Breno Duarte</cp:lastModifiedBy>
  <cp:revision>6</cp:revision>
  <dcterms:created xsi:type="dcterms:W3CDTF">2023-02-13T18:57:57Z</dcterms:created>
  <dcterms:modified xsi:type="dcterms:W3CDTF">2023-10-19T00:17:56Z</dcterms:modified>
</cp:coreProperties>
</file>