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61" r:id="rId5"/>
    <p:sldId id="262" r:id="rId6"/>
    <p:sldId id="258" r:id="rId7"/>
    <p:sldId id="259" r:id="rId8"/>
    <p:sldId id="5021" r:id="rId9"/>
    <p:sldId id="5020" r:id="rId10"/>
    <p:sldId id="263" r:id="rId11"/>
    <p:sldId id="264" r:id="rId12"/>
    <p:sldId id="8987" r:id="rId13"/>
    <p:sldId id="5022" r:id="rId14"/>
    <p:sldId id="265" r:id="rId15"/>
    <p:sldId id="266" r:id="rId16"/>
    <p:sldId id="267" r:id="rId17"/>
    <p:sldId id="268" r:id="rId18"/>
    <p:sldId id="269" r:id="rId19"/>
    <p:sldId id="270" r:id="rId20"/>
    <p:sldId id="8986" r:id="rId21"/>
    <p:sldId id="5024" r:id="rId2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99FF"/>
    <a:srgbClr val="FF00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03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7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1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18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D4AD4-169F-4705-BD5F-5FCCD54D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B12965-505F-43C1-B197-F8112BEBC1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24100" y="1364456"/>
            <a:ext cx="6644879" cy="36087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5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3)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617" y="0"/>
            <a:ext cx="9144617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9632" y="2571750"/>
            <a:ext cx="6408712" cy="1102519"/>
          </a:xfrm>
        </p:spPr>
        <p:txBody>
          <a:bodyPr>
            <a:normAutofit/>
          </a:bodyPr>
          <a:lstStyle/>
          <a:p>
            <a:r>
              <a:rPr lang="pt-BR" sz="2000" dirty="0"/>
              <a:t>A Qualidade da Experiência do Paciente:</a:t>
            </a:r>
            <a:br>
              <a:rPr lang="pt-BR" sz="2000" dirty="0"/>
            </a:br>
            <a:r>
              <a:rPr lang="pt-BR" sz="2000" dirty="0"/>
              <a:t>Como elevar sua voz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63688" y="3867894"/>
            <a:ext cx="5904656" cy="954410"/>
          </a:xfrm>
        </p:spPr>
        <p:txBody>
          <a:bodyPr>
            <a:normAutofit/>
          </a:bodyPr>
          <a:lstStyle/>
          <a:p>
            <a:r>
              <a:rPr lang="pt-BR" sz="2800" dirty="0" err="1"/>
              <a:t>Seméia</a:t>
            </a:r>
            <a:r>
              <a:rPr lang="pt-BR" sz="2800" dirty="0"/>
              <a:t> Corral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9C37C-4FE5-A671-14C4-DE65A734679E}"/>
              </a:ext>
            </a:extLst>
          </p:cNvPr>
          <p:cNvSpPr txBox="1">
            <a:spLocks/>
          </p:cNvSpPr>
          <p:nvPr/>
        </p:nvSpPr>
        <p:spPr>
          <a:xfrm>
            <a:off x="-108520" y="2684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kern="1200" dirty="0">
                <a:latin typeface="+mj-lt"/>
                <a:ea typeface="+mj-ea"/>
                <a:cs typeface="+mj-cs"/>
              </a:rPr>
              <a:t>Apresentação: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7745C6-43D9-57EF-33EC-3ED2BB3E8903}"/>
              </a:ext>
            </a:extLst>
          </p:cNvPr>
          <p:cNvSpPr txBox="1">
            <a:spLocks/>
          </p:cNvSpPr>
          <p:nvPr/>
        </p:nvSpPr>
        <p:spPr>
          <a:xfrm>
            <a:off x="26169" y="1389187"/>
            <a:ext cx="4689847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pt-BR" sz="2400" b="1" dirty="0"/>
              <a:t>    </a:t>
            </a:r>
            <a:r>
              <a:rPr lang="pt-BR" sz="2400" b="1" dirty="0" err="1"/>
              <a:t>Seméia</a:t>
            </a:r>
            <a:r>
              <a:rPr lang="pt-BR" sz="2400" b="1" dirty="0"/>
              <a:t> Corral</a:t>
            </a:r>
          </a:p>
          <a:p>
            <a:pPr marL="0" indent="101600">
              <a:lnSpc>
                <a:spcPct val="90000"/>
              </a:lnSpc>
              <a:buClr>
                <a:srgbClr val="000000"/>
              </a:buClr>
              <a:buSzPts val="1600"/>
              <a:buFont typeface="Arial" pitchFamily="34" charset="0"/>
              <a:buNone/>
            </a:pPr>
            <a:endParaRPr lang="pt-BR" sz="1100" dirty="0"/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Enfermeira, 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MBA em Gestão Estratégica, 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Mestre em Engenharia Biomédica, PUC RS, 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Doutora em Ciências da Saúde, PUC RS,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Especialista em Ciência da Melhoria – IHI,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Educadora de Acreditação </a:t>
            </a:r>
            <a:r>
              <a:rPr lang="pt-BR" sz="1300" i="1" dirty="0"/>
              <a:t>Joint Commission </a:t>
            </a:r>
            <a:r>
              <a:rPr lang="pt-BR" sz="1300" i="1" dirty="0" err="1"/>
              <a:t>International</a:t>
            </a:r>
            <a:endParaRPr lang="pt-BR" sz="1300" i="1" dirty="0"/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Consultora da </a:t>
            </a:r>
            <a:r>
              <a:rPr lang="pt-BR" sz="1300" dirty="0" err="1"/>
              <a:t>Smith&amp;Nephew</a:t>
            </a:r>
            <a:r>
              <a:rPr lang="pt-BR" sz="1300" dirty="0"/>
              <a:t>, Programa Closer </a:t>
            </a:r>
            <a:r>
              <a:rPr lang="pt-BR" sz="1300" dirty="0" err="1"/>
              <a:t>to</a:t>
            </a:r>
            <a:r>
              <a:rPr lang="pt-BR" sz="1300" dirty="0"/>
              <a:t> Zero,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Docente de Pós Graduação – PUC RS e Instituto de Ensino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Rede </a:t>
            </a:r>
            <a:r>
              <a:rPr lang="pt-BR" sz="1300" dirty="0" err="1"/>
              <a:t>D’or</a:t>
            </a:r>
            <a:r>
              <a:rPr lang="pt-BR" sz="1300" dirty="0"/>
              <a:t>,</a:t>
            </a:r>
          </a:p>
          <a:p>
            <a:pPr>
              <a:lnSpc>
                <a:spcPct val="90000"/>
              </a:lnSpc>
              <a:buClr>
                <a:schemeClr val="bg1"/>
              </a:buClr>
              <a:buSzPts val="1400"/>
            </a:pPr>
            <a:r>
              <a:rPr lang="pt-BR" sz="1300" dirty="0"/>
              <a:t> Diretora da </a:t>
            </a:r>
            <a:r>
              <a:rPr lang="pt-BR" sz="1300" dirty="0" err="1"/>
              <a:t>Corral&amp;Associados</a:t>
            </a:r>
            <a:r>
              <a:rPr lang="pt-BR" sz="1300" dirty="0"/>
              <a:t> - Mentoria Profissional</a:t>
            </a:r>
          </a:p>
          <a:p>
            <a:pPr marL="0" indent="0">
              <a:lnSpc>
                <a:spcPct val="90000"/>
              </a:lnSpc>
              <a:buClr>
                <a:schemeClr val="bg1"/>
              </a:buClr>
              <a:buSzPts val="1400"/>
              <a:buFont typeface="Arial" pitchFamily="34" charset="0"/>
              <a:buNone/>
            </a:pPr>
            <a:r>
              <a:rPr lang="pt-BR" sz="1300" dirty="0"/>
              <a:t>          individual e Corporativa em Qualidade, Segurança e Melhoria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3D252432-63A9-EEC6-F899-E19AFBF31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20072" y="873576"/>
            <a:ext cx="2808557" cy="42430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542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54FA39B-E713-232B-D051-2E301EE28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996"/>
            <a:ext cx="4211959" cy="5174496"/>
          </a:xfrm>
          <a:prstGeom prst="rect">
            <a:avLst/>
          </a:prstGeom>
        </p:spPr>
      </p:pic>
      <p:sp>
        <p:nvSpPr>
          <p:cNvPr id="11" name="Subtítulo 5">
            <a:extLst>
              <a:ext uri="{FF2B5EF4-FFF2-40B4-BE49-F238E27FC236}">
                <a16:creationId xmlns:a16="http://schemas.microsoft.com/office/drawing/2014/main" id="{B75242C0-5E21-DEB4-C07E-57423F0B425B}"/>
              </a:ext>
            </a:extLst>
          </p:cNvPr>
          <p:cNvSpPr txBox="1">
            <a:spLocks/>
          </p:cNvSpPr>
          <p:nvPr/>
        </p:nvSpPr>
        <p:spPr>
          <a:xfrm>
            <a:off x="4427983" y="545586"/>
            <a:ext cx="3672409" cy="513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/>
              <a:t>        </a:t>
            </a:r>
            <a:r>
              <a:rPr lang="pt-BR" sz="1800" b="1" dirty="0"/>
              <a:t>A experiência do paciente é...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AE396DC-BE2D-08AA-688D-C76FD346AE0D}"/>
              </a:ext>
            </a:extLst>
          </p:cNvPr>
          <p:cNvSpPr txBox="1"/>
          <p:nvPr/>
        </p:nvSpPr>
        <p:spPr>
          <a:xfrm>
            <a:off x="4355977" y="1059582"/>
            <a:ext cx="4608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/>
              <a:t>“...</a:t>
            </a:r>
            <a:r>
              <a:rPr lang="pt-BR" sz="1400" b="1" dirty="0"/>
              <a:t>a soma de todas as interações</a:t>
            </a:r>
            <a:r>
              <a:rPr lang="pt-BR" sz="1400" dirty="0"/>
              <a:t>, </a:t>
            </a:r>
            <a:r>
              <a:rPr lang="pt-BR" sz="1400" b="1" dirty="0"/>
              <a:t>moldadas</a:t>
            </a:r>
            <a:r>
              <a:rPr lang="pt-BR" sz="1400" dirty="0"/>
              <a:t> pela nossa </a:t>
            </a:r>
            <a:r>
              <a:rPr lang="pt-BR" sz="1400" b="1" dirty="0"/>
              <a:t>cultura</a:t>
            </a:r>
            <a:r>
              <a:rPr lang="pt-BR" sz="1400" dirty="0"/>
              <a:t>, que influenciam as percepções dos pacientes ao longo do continuum do tratamento.”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D0A3232-D0F2-C85E-8B57-F1DB75543851}"/>
              </a:ext>
            </a:extLst>
          </p:cNvPr>
          <p:cNvSpPr txBox="1"/>
          <p:nvPr/>
        </p:nvSpPr>
        <p:spPr>
          <a:xfrm>
            <a:off x="4303196" y="1923678"/>
            <a:ext cx="466129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“</a:t>
            </a:r>
            <a:r>
              <a:rPr lang="pt-BR" sz="1400" dirty="0"/>
              <a:t>É o resultado do </a:t>
            </a:r>
            <a:r>
              <a:rPr lang="pt-BR" sz="1400" b="1" dirty="0"/>
              <a:t>alinhamento organizacional de pessoas, processos e locais em direção a um objetivo comum, </a:t>
            </a:r>
            <a:r>
              <a:rPr lang="pt-BR" sz="1400" dirty="0"/>
              <a:t>do primeiro ao último ponto de contat</a:t>
            </a:r>
            <a:r>
              <a:rPr lang="pt-BR" sz="1600" dirty="0"/>
              <a:t>o.”                                                                     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AC9F80-0068-C7F6-B13A-5812F1D16A32}"/>
              </a:ext>
            </a:extLst>
          </p:cNvPr>
          <p:cNvSpPr txBox="1"/>
          <p:nvPr/>
        </p:nvSpPr>
        <p:spPr>
          <a:xfrm>
            <a:off x="4355977" y="3358029"/>
            <a:ext cx="466129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b="1" dirty="0"/>
              <a:t>A experiência  </a:t>
            </a:r>
            <a:r>
              <a:rPr lang="pt-BR" sz="1400" dirty="0"/>
              <a:t>resulta de como estas inteirações  foram vivenciadas...</a:t>
            </a:r>
          </a:p>
          <a:p>
            <a:pPr algn="just"/>
            <a:endParaRPr lang="pt-BR" sz="1400" b="1" dirty="0"/>
          </a:p>
          <a:p>
            <a:pPr algn="just"/>
            <a:r>
              <a:rPr lang="pt-BR" sz="1400" b="1" dirty="0"/>
              <a:t>A Satisfação</a:t>
            </a:r>
            <a:r>
              <a:rPr lang="pt-BR" sz="1400" dirty="0"/>
              <a:t> é a  consequente avaliação do paciente sobre os cuidados prestados em relação às suas </a:t>
            </a:r>
            <a:r>
              <a:rPr lang="pt-BR" sz="1400" b="1" dirty="0"/>
              <a:t>expectativas.</a:t>
            </a:r>
          </a:p>
          <a:p>
            <a:pPr algn="r"/>
            <a:r>
              <a:rPr lang="pt-BR" dirty="0"/>
              <a:t>                                                                                    </a:t>
            </a:r>
            <a:r>
              <a:rPr lang="pt-BR" sz="1400" dirty="0"/>
              <a:t>Instituto NSW Health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A5CE6CB-A60D-333C-3D43-D8CFA443C516}"/>
              </a:ext>
            </a:extLst>
          </p:cNvPr>
          <p:cNvSpPr txBox="1"/>
          <p:nvPr/>
        </p:nvSpPr>
        <p:spPr>
          <a:xfrm>
            <a:off x="4932043" y="2643758"/>
            <a:ext cx="32262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/>
              <a:t>   </a:t>
            </a:r>
            <a:r>
              <a:rPr lang="pt-BR" sz="1600" b="1" dirty="0"/>
              <a:t>Experiência X Satisfação 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1D4F060-BABE-AC3A-46AE-B1CED5397D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3478"/>
            <a:ext cx="3661595" cy="128451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B104C05-8540-0900-B604-AE51F55918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851670"/>
            <a:ext cx="3992815" cy="2086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F080F7C-11BE-A7A1-F2BE-B9E1DAD02FB8}"/>
              </a:ext>
            </a:extLst>
          </p:cNvPr>
          <p:cNvSpPr txBox="1">
            <a:spLocks/>
          </p:cNvSpPr>
          <p:nvPr/>
        </p:nvSpPr>
        <p:spPr>
          <a:xfrm>
            <a:off x="4567024" y="1059582"/>
            <a:ext cx="4304707" cy="38884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Dia Mundial da Segurança do Paciente de 2023 é dedicado ao tema 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“Envolver os pacientes para a segurança do paciente”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 e ao slogan 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“Elevar a voz dos pacientes!” 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 Principais objetivos:</a:t>
            </a:r>
          </a:p>
          <a:p>
            <a:pPr algn="just"/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Aumentar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  a </a:t>
            </a: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consciencialização global 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sobre a necessidade de envolvimento ativo dos pacientes, das suas famílias e dos prestadores de cuidados.</a:t>
            </a: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Envolver os decisores 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políticos, líderes de cuidados, os profissionais de saúde, organizações de pacientes, e a sociedade civil, </a:t>
            </a: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nas políticas e práticas para cuidados de saúde seguros.</a:t>
            </a: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Capacitar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 os pacientes e as famílias para que se </a:t>
            </a: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envolvam ativamente nos seus próprios cuidados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Defender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alt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ações urgentes sobre o envolvimento dos pacientes e familiares</a:t>
            </a:r>
            <a:r>
              <a:rPr lang="pt-BR" altLang="pt-BR" sz="1500" dirty="0">
                <a:latin typeface="Arial" panose="020B0604020202020204" pitchFamily="34" charset="0"/>
                <a:cs typeface="Arial" panose="020B0604020202020204" pitchFamily="34" charset="0"/>
              </a:rPr>
              <a:t>, alinhadas com o Plano de Ação Global 2021–2030, a ser tomada por todos os parceiros.</a:t>
            </a:r>
          </a:p>
        </p:txBody>
      </p:sp>
    </p:spTree>
    <p:extLst>
      <p:ext uri="{BB962C8B-B14F-4D97-AF65-F5344CB8AC3E}">
        <p14:creationId xmlns:p14="http://schemas.microsoft.com/office/powerpoint/2010/main" val="379235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A509F-C29C-B93D-05E7-4D3C39702BED}"/>
              </a:ext>
            </a:extLst>
          </p:cNvPr>
          <p:cNvSpPr txBox="1">
            <a:spLocks/>
          </p:cNvSpPr>
          <p:nvPr/>
        </p:nvSpPr>
        <p:spPr>
          <a:xfrm>
            <a:off x="1747185" y="-296823"/>
            <a:ext cx="5057064" cy="8523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Manual JCI – 7ª Edição</a:t>
            </a:r>
            <a:endParaRPr lang="pt-BR" sz="2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321A18C-AAD0-D7D8-4228-4AD64585BB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843558"/>
            <a:ext cx="2725281" cy="4104241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74A7C736-33D3-885A-0882-9A558DA652EE}"/>
              </a:ext>
            </a:extLst>
          </p:cNvPr>
          <p:cNvSpPr txBox="1">
            <a:spLocks/>
          </p:cNvSpPr>
          <p:nvPr/>
        </p:nvSpPr>
        <p:spPr>
          <a:xfrm>
            <a:off x="2990315" y="607936"/>
            <a:ext cx="5751048" cy="4712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altLang="pt-BR" sz="1867" dirty="0"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               </a:t>
            </a:r>
            <a:r>
              <a:rPr lang="pt-BR" altLang="pt-BR" sz="1867" b="1" dirty="0"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Cuidado Centrado no Paciente – PCC</a:t>
            </a:r>
          </a:p>
          <a:p>
            <a:pPr marL="0" indent="0" algn="ctr">
              <a:lnSpc>
                <a:spcPct val="110000"/>
              </a:lnSpc>
              <a:buNone/>
            </a:pPr>
            <a:endParaRPr lang="pt-BR" sz="2667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E10281-8007-7272-0CA5-10415B19219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277210"/>
            <a:ext cx="5525536" cy="376345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5BD0D1-F030-1670-7D53-B97CB2FBC1C4}"/>
              </a:ext>
            </a:extLst>
          </p:cNvPr>
          <p:cNvSpPr txBox="1"/>
          <p:nvPr/>
        </p:nvSpPr>
        <p:spPr>
          <a:xfrm flipH="1">
            <a:off x="4948458" y="6381337"/>
            <a:ext cx="561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Consórcio Brasileiro de Acreditação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D6E09-22F0-040C-9595-A3B72472B792}"/>
              </a:ext>
            </a:extLst>
          </p:cNvPr>
          <p:cNvSpPr txBox="1"/>
          <p:nvPr/>
        </p:nvSpPr>
        <p:spPr>
          <a:xfrm>
            <a:off x="3347864" y="2139702"/>
            <a:ext cx="5472608" cy="30777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Do Consentimento Informado para a Decisão Compartilhada</a:t>
            </a:r>
          </a:p>
        </p:txBody>
      </p:sp>
    </p:spTree>
    <p:extLst>
      <p:ext uri="{BB962C8B-B14F-4D97-AF65-F5344CB8AC3E}">
        <p14:creationId xmlns:p14="http://schemas.microsoft.com/office/powerpoint/2010/main" val="403609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1014E39-0DA0-420D-C28E-362D810FFF9C}"/>
              </a:ext>
            </a:extLst>
          </p:cNvPr>
          <p:cNvSpPr txBox="1">
            <a:spLocks/>
          </p:cNvSpPr>
          <p:nvPr/>
        </p:nvSpPr>
        <p:spPr>
          <a:xfrm>
            <a:off x="650632" y="51470"/>
            <a:ext cx="7279532" cy="5760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rgbClr val="3F3F3F"/>
                </a:solidFill>
                <a:latin typeface="Calibri"/>
                <a:cs typeface="Calibri"/>
              </a:rPr>
              <a:t>  A Qualidade do Cuidado da Pessoa Humana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D2318778-8996-6A3B-34F8-CE8172A7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37441"/>
            <a:ext cx="8928992" cy="450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7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C868FAE-DAEA-C433-D7E0-E4A1CE6F6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C85EAD5-6306-78CD-5B41-7EDC95520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00" y="152339"/>
            <a:ext cx="816066" cy="76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4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3B725C8-1282-DFDD-AB5C-D3E3B53DBE56}"/>
              </a:ext>
            </a:extLst>
          </p:cNvPr>
          <p:cNvSpPr/>
          <p:nvPr/>
        </p:nvSpPr>
        <p:spPr>
          <a:xfrm>
            <a:off x="6143466" y="2116618"/>
            <a:ext cx="2821022" cy="2676345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C25BB16-83D1-6B81-15A7-BB73D2ECD69F}"/>
              </a:ext>
            </a:extLst>
          </p:cNvPr>
          <p:cNvSpPr/>
          <p:nvPr/>
        </p:nvSpPr>
        <p:spPr>
          <a:xfrm>
            <a:off x="395536" y="1578304"/>
            <a:ext cx="2160240" cy="340408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Paciente &amp; Família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0E0F775-4876-0262-A30B-E280CB464B9E}"/>
              </a:ext>
            </a:extLst>
          </p:cNvPr>
          <p:cNvSpPr/>
          <p:nvPr/>
        </p:nvSpPr>
        <p:spPr>
          <a:xfrm>
            <a:off x="3251605" y="1563722"/>
            <a:ext cx="2274606" cy="340408"/>
          </a:xfrm>
          <a:prstGeom prst="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Self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34C3CF0-72EC-8058-B7B0-77BFE56D5592}"/>
              </a:ext>
            </a:extLst>
          </p:cNvPr>
          <p:cNvSpPr/>
          <p:nvPr/>
        </p:nvSpPr>
        <p:spPr>
          <a:xfrm>
            <a:off x="6377599" y="1578304"/>
            <a:ext cx="2274606" cy="340409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Colegas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B5EC2D2-73FD-E39C-B9C1-BFA5856534C7}"/>
              </a:ext>
            </a:extLst>
          </p:cNvPr>
          <p:cNvSpPr/>
          <p:nvPr/>
        </p:nvSpPr>
        <p:spPr>
          <a:xfrm>
            <a:off x="202101" y="2094668"/>
            <a:ext cx="2533180" cy="2676345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1615D4C-141F-636D-E413-7D1ABB5624C0}"/>
              </a:ext>
            </a:extLst>
          </p:cNvPr>
          <p:cNvSpPr/>
          <p:nvPr/>
        </p:nvSpPr>
        <p:spPr>
          <a:xfrm>
            <a:off x="3037881" y="2094668"/>
            <a:ext cx="2821022" cy="2676345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00B6F2-ABC0-EEC0-8E52-BA7D4D4EA3D0}"/>
              </a:ext>
            </a:extLst>
          </p:cNvPr>
          <p:cNvSpPr txBox="1"/>
          <p:nvPr/>
        </p:nvSpPr>
        <p:spPr>
          <a:xfrm flipH="1">
            <a:off x="169001" y="2195122"/>
            <a:ext cx="24691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dirty="0"/>
              <a:t>- A relação </a:t>
            </a:r>
            <a:r>
              <a:rPr lang="pt-BR" sz="1400" dirty="0"/>
              <a:t>entre pacientes e família e membros da equipe no centro da prestação do cuidado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b="1" dirty="0"/>
              <a:t>- Do Consentimento informado para Decisão Compartilhada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/>
              <a:t>- Engajamento ativo e intenção de conectar</a:t>
            </a:r>
          </a:p>
          <a:p>
            <a:endParaRPr lang="pt-BR" sz="16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4300824-108F-DA04-E43D-2FDAC0A1884E}"/>
              </a:ext>
            </a:extLst>
          </p:cNvPr>
          <p:cNvSpPr txBox="1"/>
          <p:nvPr/>
        </p:nvSpPr>
        <p:spPr>
          <a:xfrm flipH="1">
            <a:off x="2997943" y="1973736"/>
            <a:ext cx="28016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400" b="1" dirty="0"/>
          </a:p>
          <a:p>
            <a:pPr algn="just"/>
            <a:r>
              <a:rPr lang="pt-BR" sz="1400" b="1" dirty="0"/>
              <a:t>- Manter uma relação saudável consigo mesmo para  empatizar com a experiência do outro</a:t>
            </a:r>
          </a:p>
          <a:p>
            <a:endParaRPr lang="pt-BR" sz="1400" dirty="0"/>
          </a:p>
          <a:p>
            <a:endParaRPr lang="pt-BR" sz="1400" dirty="0"/>
          </a:p>
          <a:p>
            <a:pPr algn="just"/>
            <a:r>
              <a:rPr lang="pt-BR" sz="1400" dirty="0"/>
              <a:t>- Equilibrar demandas de trabalho com a própria saúde e bem estar  físico, social  e emocional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38F5285-281D-B975-499B-9DE9DA7017F6}"/>
              </a:ext>
            </a:extLst>
          </p:cNvPr>
          <p:cNvSpPr txBox="1"/>
          <p:nvPr/>
        </p:nvSpPr>
        <p:spPr>
          <a:xfrm flipH="1">
            <a:off x="6156176" y="2181414"/>
            <a:ext cx="27032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dirty="0"/>
              <a:t>- A prestação  de cuidados compassivos exige compromisso de todos, em   cultivar e manter relacionamentos interpessoais  colaborativos e honestos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dirty="0"/>
              <a:t>- Comunicação aberta e honesta</a:t>
            </a:r>
          </a:p>
          <a:p>
            <a:endParaRPr lang="pt-BR" sz="1400" dirty="0"/>
          </a:p>
          <a:p>
            <a:r>
              <a:rPr lang="pt-BR" sz="1400" dirty="0"/>
              <a:t>- Suporte consistente e visível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58D3A11-4FC9-B4B7-FA31-E00FAD3A33C2}"/>
              </a:ext>
            </a:extLst>
          </p:cNvPr>
          <p:cNvSpPr txBox="1"/>
          <p:nvPr/>
        </p:nvSpPr>
        <p:spPr>
          <a:xfrm>
            <a:off x="1943708" y="284454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Cuidados baseados no Relacionamento</a:t>
            </a:r>
          </a:p>
          <a:p>
            <a:pPr algn="ctr"/>
            <a:r>
              <a:rPr lang="pt-BR" b="1" dirty="0"/>
              <a:t>Três Relacionamentos principais </a:t>
            </a:r>
          </a:p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29C880B-FCD9-8796-0C25-B26383CB67E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944" y="198963"/>
            <a:ext cx="2141638" cy="76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72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711520AB-F873-4FB1-B848-4A98214964AC}"/>
              </a:ext>
            </a:extLst>
          </p:cNvPr>
          <p:cNvSpPr/>
          <p:nvPr/>
        </p:nvSpPr>
        <p:spPr>
          <a:xfrm>
            <a:off x="1" y="0"/>
            <a:ext cx="9143999" cy="514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616706-14BD-491C-BF23-8A5DCA7375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09" y="1"/>
            <a:ext cx="9113291" cy="5163164"/>
          </a:xfrm>
          <a:prstGeom prst="rect">
            <a:avLst/>
          </a:prstGeom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BEF434-7BF0-4E13-BA99-137AF72ED16D}"/>
              </a:ext>
            </a:extLst>
          </p:cNvPr>
          <p:cNvSpPr txBox="1"/>
          <p:nvPr/>
        </p:nvSpPr>
        <p:spPr>
          <a:xfrm flipH="1">
            <a:off x="30709" y="91239"/>
            <a:ext cx="9082582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pt-BR" sz="24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  <a:t>Estratégias Assistenciais:</a:t>
            </a:r>
          </a:p>
          <a:p>
            <a:pPr lvl="1" algn="ctr"/>
            <a:r>
              <a:rPr lang="pt-BR" sz="24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  <a:t>Como podemos ativar a melhor Experiência do Paciente?</a:t>
            </a:r>
          </a:p>
        </p:txBody>
      </p:sp>
    </p:spTree>
    <p:extLst>
      <p:ext uri="{BB962C8B-B14F-4D97-AF65-F5344CB8AC3E}">
        <p14:creationId xmlns:p14="http://schemas.microsoft.com/office/powerpoint/2010/main" val="1272780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5835B5-7AAA-394B-2F08-A78AE531D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33"/>
            <a:ext cx="9144000" cy="506923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EC5AF9C-5729-5032-8220-60261CA4B4D3}"/>
              </a:ext>
            </a:extLst>
          </p:cNvPr>
          <p:cNvSpPr txBox="1"/>
          <p:nvPr/>
        </p:nvSpPr>
        <p:spPr>
          <a:xfrm>
            <a:off x="539552" y="1275606"/>
            <a:ext cx="302433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Comece avaliando sua organização</a:t>
            </a:r>
          </a:p>
        </p:txBody>
      </p:sp>
    </p:spTree>
    <p:extLst>
      <p:ext uri="{BB962C8B-B14F-4D97-AF65-F5344CB8AC3E}">
        <p14:creationId xmlns:p14="http://schemas.microsoft.com/office/powerpoint/2010/main" val="53676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01971F0-7D6C-E615-3CF7-5469C54C7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993" y="1347614"/>
            <a:ext cx="5040560" cy="34701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9981EC0F-D7FA-33FC-4020-CC026CE214EF}"/>
              </a:ext>
            </a:extLst>
          </p:cNvPr>
          <p:cNvSpPr txBox="1">
            <a:spLocks/>
          </p:cNvSpPr>
          <p:nvPr/>
        </p:nvSpPr>
        <p:spPr>
          <a:xfrm>
            <a:off x="467544" y="621070"/>
            <a:ext cx="3240361" cy="6995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Segundo a Cleveland Clinic </a:t>
            </a:r>
            <a:br>
              <a:rPr lang="pt-BR" sz="20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</a:br>
            <a:r>
              <a:rPr lang="pt-BR" sz="20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o que o paciente valoriza…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C9E6D218-C9DA-1865-204C-E636F84B043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94" y="24272"/>
            <a:ext cx="576064" cy="694874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</a:ln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65FA2A02-DB6A-5648-A193-B1E823284B08}"/>
              </a:ext>
            </a:extLst>
          </p:cNvPr>
          <p:cNvSpPr txBox="1"/>
          <p:nvPr/>
        </p:nvSpPr>
        <p:spPr>
          <a:xfrm>
            <a:off x="176431" y="1595424"/>
            <a:ext cx="57108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Estar informado 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Acesso simplificado – Agendamento fácil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Ser atendido na hora agendada  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Aparência do Ambiente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C36FEF9-7A15-B0E0-57B3-07EC48A61283}"/>
              </a:ext>
            </a:extLst>
          </p:cNvPr>
          <p:cNvSpPr txBox="1"/>
          <p:nvPr/>
        </p:nvSpPr>
        <p:spPr>
          <a:xfrm>
            <a:off x="176431" y="3815645"/>
            <a:ext cx="371886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Melhor programação do tratamento 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Alimentação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Custo x Benefício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Acesso à internet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Resposta do Staff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0A5119A-323D-A19E-819F-A5C0F03411F5}"/>
              </a:ext>
            </a:extLst>
          </p:cNvPr>
          <p:cNvSpPr txBox="1"/>
          <p:nvPr/>
        </p:nvSpPr>
        <p:spPr>
          <a:xfrm>
            <a:off x="189041" y="2563032"/>
            <a:ext cx="467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indent="-34289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Ser envolvido nas decisões </a:t>
            </a:r>
          </a:p>
          <a:p>
            <a:pPr marL="342891" indent="-34289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Suporte emocional e espiritual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2CCB6B5-1A6B-B96C-BC4C-DEFA3786506B}"/>
              </a:ext>
            </a:extLst>
          </p:cNvPr>
          <p:cNvSpPr txBox="1"/>
          <p:nvPr/>
        </p:nvSpPr>
        <p:spPr>
          <a:xfrm>
            <a:off x="176431" y="3194383"/>
            <a:ext cx="43375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Ambiente de Apoio </a:t>
            </a:r>
          </a:p>
          <a:p>
            <a:pPr marL="380981" indent="-380981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2">
                    <a:lumMod val="25000"/>
                  </a:schemeClr>
                </a:solidFill>
              </a:rPr>
              <a:t>Conveniência e conforto nas áreas comuns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CE34A2-C0CF-DC8A-156D-8402F7CC5F62}"/>
              </a:ext>
            </a:extLst>
          </p:cNvPr>
          <p:cNvSpPr txBox="1"/>
          <p:nvPr/>
        </p:nvSpPr>
        <p:spPr>
          <a:xfrm>
            <a:off x="4770216" y="612726"/>
            <a:ext cx="3153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Defina o Modelo de </a:t>
            </a:r>
          </a:p>
          <a:p>
            <a:pPr algn="ctr"/>
            <a:r>
              <a:rPr lang="pt-BR" sz="20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Comunicação</a:t>
            </a:r>
          </a:p>
        </p:txBody>
      </p:sp>
    </p:spTree>
    <p:extLst>
      <p:ext uri="{BB962C8B-B14F-4D97-AF65-F5344CB8AC3E}">
        <p14:creationId xmlns:p14="http://schemas.microsoft.com/office/powerpoint/2010/main" val="2100285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FC2425C-CB47-A409-CEE2-063B168A4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131590"/>
            <a:ext cx="5354414" cy="359391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D09A814-616B-8A68-FAED-7BBD0126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" y="0"/>
            <a:ext cx="3770238" cy="513632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69452BF-3D0C-1D89-3750-CF57D63D59DF}"/>
              </a:ext>
            </a:extLst>
          </p:cNvPr>
          <p:cNvSpPr txBox="1"/>
          <p:nvPr/>
        </p:nvSpPr>
        <p:spPr>
          <a:xfrm>
            <a:off x="3707904" y="7207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Eduque Pacientes, familiares e Cuidadores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A1C575-315E-27FC-4761-B71FF98317B1}"/>
              </a:ext>
            </a:extLst>
          </p:cNvPr>
          <p:cNvSpPr txBox="1"/>
          <p:nvPr/>
        </p:nvSpPr>
        <p:spPr>
          <a:xfrm>
            <a:off x="5364090" y="2418442"/>
            <a:ext cx="28083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Campanhas de Educação</a:t>
            </a:r>
          </a:p>
        </p:txBody>
      </p:sp>
    </p:spTree>
    <p:extLst>
      <p:ext uri="{BB962C8B-B14F-4D97-AF65-F5344CB8AC3E}">
        <p14:creationId xmlns:p14="http://schemas.microsoft.com/office/powerpoint/2010/main" val="500221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ABB4C5F-B057-31C0-2BC7-88968926D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74457"/>
            <a:ext cx="936104" cy="6976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2867E86-8E41-B2E2-78BA-405B9231D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059582"/>
            <a:ext cx="8529146" cy="40415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AEF85BB-29CF-C801-88B1-E20C4FFBC31E}"/>
              </a:ext>
            </a:extLst>
          </p:cNvPr>
          <p:cNvSpPr txBox="1"/>
          <p:nvPr/>
        </p:nvSpPr>
        <p:spPr>
          <a:xfrm>
            <a:off x="1655676" y="45409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Quadro de Resposta a Incidentes de Segurança do Paciente</a:t>
            </a:r>
          </a:p>
          <a:p>
            <a:pPr algn="ctr"/>
            <a:r>
              <a:rPr lang="pt-BR" b="1" dirty="0"/>
              <a:t>PSIRF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8626710-C539-6F23-63E8-16007577E441}"/>
              </a:ext>
            </a:extLst>
          </p:cNvPr>
          <p:cNvSpPr txBox="1"/>
          <p:nvPr/>
        </p:nvSpPr>
        <p:spPr>
          <a:xfrm>
            <a:off x="5311487" y="4639506"/>
            <a:ext cx="381642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200" dirty="0"/>
              <a:t>https://www.england.nhs.uk/patient-safety/incident-response-framework/#who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0D18D54-1D4B-002B-AF70-0A0F637C941E}"/>
              </a:ext>
            </a:extLst>
          </p:cNvPr>
          <p:cNvSpPr txBox="1"/>
          <p:nvPr/>
        </p:nvSpPr>
        <p:spPr>
          <a:xfrm>
            <a:off x="2411760" y="1705913"/>
            <a:ext cx="6120680" cy="36689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pt-BR" sz="1800" b="1" kern="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Envolvendo os pacientes  quando as coisas dão errado</a:t>
            </a:r>
            <a:endParaRPr lang="pt-BR" sz="1200" b="1" kern="0" dirty="0">
              <a:solidFill>
                <a:schemeClr val="bg1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03EDD-D1EF-52D3-5C31-01186C96EECF}"/>
              </a:ext>
            </a:extLst>
          </p:cNvPr>
          <p:cNvSpPr txBox="1">
            <a:spLocks/>
          </p:cNvSpPr>
          <p:nvPr/>
        </p:nvSpPr>
        <p:spPr>
          <a:xfrm>
            <a:off x="107503" y="16969"/>
            <a:ext cx="7731760" cy="5056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Mural do Paciente</a:t>
            </a:r>
            <a:endParaRPr lang="en-US" sz="2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162664-8593-5253-8375-C4EF550B3B64}"/>
              </a:ext>
            </a:extLst>
          </p:cNvPr>
          <p:cNvSpPr txBox="1"/>
          <p:nvPr/>
        </p:nvSpPr>
        <p:spPr>
          <a:xfrm>
            <a:off x="179512" y="560010"/>
            <a:ext cx="7966248" cy="859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594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Cocrie o cuidado com  pacientes e familiares,</a:t>
            </a:r>
          </a:p>
          <a:p>
            <a:pPr indent="-228594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informações importantes </a:t>
            </a:r>
            <a:r>
              <a:rPr lang="en-US" sz="1400" b="1" dirty="0"/>
              <a:t>reduzem a ansiedade</a:t>
            </a:r>
            <a:r>
              <a:rPr lang="en-US" sz="1400" dirty="0"/>
              <a:t>, monitoram o cuidado  </a:t>
            </a:r>
            <a:r>
              <a:rPr lang="en-US" sz="1400" b="1" dirty="0"/>
              <a:t>melhoram os resultados</a:t>
            </a:r>
            <a:r>
              <a:rPr lang="en-US" sz="1400" dirty="0"/>
              <a:t> e </a:t>
            </a:r>
          </a:p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evidenciam o  </a:t>
            </a:r>
            <a:r>
              <a:rPr lang="en-US" sz="1400" b="1" dirty="0"/>
              <a:t>envolvimento do paciente/família.</a:t>
            </a:r>
            <a:endParaRPr lang="en-US" sz="1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EB0D5F-1757-3DA8-525C-1EF5B00578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-3" b="21419"/>
          <a:stretch/>
        </p:blipFill>
        <p:spPr>
          <a:xfrm>
            <a:off x="2383211" y="1851670"/>
            <a:ext cx="3700957" cy="25519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631809E-C8B9-6EF8-89EE-E717D2292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5339" t="9752"/>
          <a:stretch/>
        </p:blipFill>
        <p:spPr>
          <a:xfrm>
            <a:off x="6117612" y="1553596"/>
            <a:ext cx="3006916" cy="281835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2D00CA6-F71C-DE93-6AE9-02266EC524A7}"/>
              </a:ext>
            </a:extLst>
          </p:cNvPr>
          <p:cNvSpPr/>
          <p:nvPr/>
        </p:nvSpPr>
        <p:spPr>
          <a:xfrm>
            <a:off x="107501" y="2211710"/>
            <a:ext cx="2150435" cy="294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Plano Terapêutico e Metas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1E2881B-D236-871B-0222-462E7EC540C2}"/>
              </a:ext>
            </a:extLst>
          </p:cNvPr>
          <p:cNvSpPr/>
          <p:nvPr/>
        </p:nvSpPr>
        <p:spPr>
          <a:xfrm>
            <a:off x="107501" y="1419622"/>
            <a:ext cx="2150435" cy="6779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Rondas a cada hora</a:t>
            </a:r>
          </a:p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Ronda da Liderança Entrega do Cartão de visita</a:t>
            </a:r>
          </a:p>
          <a:p>
            <a:pPr algn="ctr"/>
            <a:endParaRPr lang="pt-BR" sz="14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0F51472-2579-07E1-7BBC-4838705B041F}"/>
              </a:ext>
            </a:extLst>
          </p:cNvPr>
          <p:cNvSpPr/>
          <p:nvPr/>
        </p:nvSpPr>
        <p:spPr>
          <a:xfrm>
            <a:off x="107501" y="2620130"/>
            <a:ext cx="2150435" cy="3489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Agenda </a:t>
            </a:r>
          </a:p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 Procedimentos do Dia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628A8CC-977E-CAB5-C5AC-5ED390E6732B}"/>
              </a:ext>
            </a:extLst>
          </p:cNvPr>
          <p:cNvSpPr/>
          <p:nvPr/>
        </p:nvSpPr>
        <p:spPr>
          <a:xfrm>
            <a:off x="107501" y="4517136"/>
            <a:ext cx="2150435" cy="3823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Data Provável de Alta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BC8896-D357-E37D-A976-5BE03FBF52F0}"/>
              </a:ext>
            </a:extLst>
          </p:cNvPr>
          <p:cNvSpPr/>
          <p:nvPr/>
        </p:nvSpPr>
        <p:spPr>
          <a:xfrm>
            <a:off x="107501" y="3544119"/>
            <a:ext cx="2150435" cy="2640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Escala da Dor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28ECC6A-F81B-DF0D-644D-857A0FEA57A9}"/>
              </a:ext>
            </a:extLst>
          </p:cNvPr>
          <p:cNvSpPr/>
          <p:nvPr/>
        </p:nvSpPr>
        <p:spPr>
          <a:xfrm>
            <a:off x="107501" y="3082592"/>
            <a:ext cx="2150435" cy="3489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Preferências do Paciente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FB8B9CA-A8A3-491D-C86F-B475906B9B4F}"/>
              </a:ext>
            </a:extLst>
          </p:cNvPr>
          <p:cNvSpPr/>
          <p:nvPr/>
        </p:nvSpPr>
        <p:spPr>
          <a:xfrm>
            <a:off x="293663" y="6066565"/>
            <a:ext cx="2150435" cy="469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Linha de Acesso ao Time de Resposta Rápida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206F79A-D71C-5619-829C-A359EF6A0DEE}"/>
              </a:ext>
            </a:extLst>
          </p:cNvPr>
          <p:cNvSpPr/>
          <p:nvPr/>
        </p:nvSpPr>
        <p:spPr>
          <a:xfrm>
            <a:off x="107501" y="3927550"/>
            <a:ext cx="2150435" cy="4760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Educação para Alta </a:t>
            </a:r>
          </a:p>
          <a:p>
            <a:pPr algn="ctr"/>
            <a:r>
              <a:rPr lang="pt-BR" sz="14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Teach back</a:t>
            </a:r>
          </a:p>
        </p:txBody>
      </p:sp>
    </p:spTree>
    <p:extLst>
      <p:ext uri="{BB962C8B-B14F-4D97-AF65-F5344CB8AC3E}">
        <p14:creationId xmlns:p14="http://schemas.microsoft.com/office/powerpoint/2010/main" val="2643085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6D4A778-85A8-6578-C5F8-5706A04D0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570" y="1214811"/>
            <a:ext cx="4320482" cy="344441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122027-C961-DAB0-CF46-F7A7E53C437D}"/>
              </a:ext>
            </a:extLst>
          </p:cNvPr>
          <p:cNvSpPr txBox="1"/>
          <p:nvPr/>
        </p:nvSpPr>
        <p:spPr>
          <a:xfrm>
            <a:off x="107504" y="1059582"/>
            <a:ext cx="432048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/>
              <a:t>Exemplos de iniciativas de inovação existentes  na Austrália:</a:t>
            </a:r>
          </a:p>
          <a:p>
            <a:pPr algn="just"/>
            <a:endParaRPr lang="pt-B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/>
              <a:t>Plataforma web para o público entrar em </a:t>
            </a:r>
            <a:r>
              <a:rPr lang="pt-BR" sz="1400" b="1" dirty="0"/>
              <a:t>contato diretamente com um  Membro do Conselho.</a:t>
            </a:r>
          </a:p>
          <a:p>
            <a:pPr algn="just"/>
            <a:endParaRPr lang="pt-BR" sz="1400" dirty="0"/>
          </a:p>
          <a:p>
            <a:endParaRPr lang="pt-B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b="1" dirty="0"/>
              <a:t>Programas</a:t>
            </a:r>
            <a:r>
              <a:rPr lang="pt-BR" sz="1400" dirty="0"/>
              <a:t>: Minha Experiência Importa (</a:t>
            </a:r>
            <a:r>
              <a:rPr lang="pt-BR" sz="1400" i="1" dirty="0" err="1"/>
              <a:t>My</a:t>
            </a:r>
            <a:r>
              <a:rPr lang="pt-BR" sz="1400" i="1" dirty="0"/>
              <a:t> Experience </a:t>
            </a:r>
            <a:r>
              <a:rPr lang="pt-BR" sz="1400" i="1" dirty="0" err="1"/>
              <a:t>Matters</a:t>
            </a:r>
            <a:r>
              <a:rPr lang="pt-BR" sz="1400" dirty="0"/>
              <a:t>)  e Transformando sua Experiência (</a:t>
            </a:r>
            <a:r>
              <a:rPr lang="pt-BR" sz="1400" dirty="0" err="1"/>
              <a:t>Transforming</a:t>
            </a:r>
            <a:r>
              <a:rPr lang="pt-BR" sz="1400" dirty="0"/>
              <a:t> </a:t>
            </a:r>
            <a:r>
              <a:rPr lang="pt-BR" sz="1400" dirty="0" err="1"/>
              <a:t>your</a:t>
            </a:r>
            <a:r>
              <a:rPr lang="pt-BR" sz="1400" dirty="0"/>
              <a:t> Experience) em práticas diárias.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400" dirty="0"/>
              <a:t>Fornece </a:t>
            </a:r>
            <a:r>
              <a:rPr lang="pt-BR" sz="1400" b="1" dirty="0"/>
              <a:t>feedback imediato em tempo real </a:t>
            </a:r>
            <a:r>
              <a:rPr lang="pt-BR" sz="1400" dirty="0"/>
              <a:t>sobre a experiência do paciente e do cuidador.</a:t>
            </a:r>
          </a:p>
          <a:p>
            <a:endParaRPr lang="pt-B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b="1" dirty="0"/>
              <a:t>Iniciativas para melhorar a literacia </a:t>
            </a:r>
            <a:r>
              <a:rPr lang="pt-BR" sz="1400" dirty="0"/>
              <a:t>em saúde dos pacientes, cuidadores e familiares usando a tecnologia da </a:t>
            </a:r>
            <a:r>
              <a:rPr lang="pt-BR" sz="1400" b="1" dirty="0"/>
              <a:t>Realidade Virtual.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9A308E1-99E9-99DA-16AE-C75746FF3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7" y="-38910"/>
            <a:ext cx="971686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33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DE8E8-C288-5A34-2AB6-5FDF7468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8" y="38928"/>
            <a:ext cx="8229600" cy="493563"/>
          </a:xfrm>
        </p:spPr>
        <p:txBody>
          <a:bodyPr>
            <a:normAutofit fontScale="90000"/>
          </a:bodyPr>
          <a:lstStyle/>
          <a:p>
            <a:r>
              <a:rPr lang="pt-BR" dirty="0"/>
              <a:t>Mapa da Empatia: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29F4C31-5934-775A-2A19-4D35618D6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32491"/>
            <a:ext cx="8496944" cy="46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58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AB58E7A-7274-A3C8-1300-5E9EB7F382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52029" t="22009" b="16630"/>
          <a:stretch/>
        </p:blipFill>
        <p:spPr>
          <a:xfrm>
            <a:off x="4541872" y="1923678"/>
            <a:ext cx="4425338" cy="292929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26DADB3-CFE8-D6A0-BB85-562BFAD24A30}"/>
              </a:ext>
            </a:extLst>
          </p:cNvPr>
          <p:cNvSpPr txBox="1"/>
          <p:nvPr/>
        </p:nvSpPr>
        <p:spPr>
          <a:xfrm>
            <a:off x="-396552" y="-25406"/>
            <a:ext cx="96595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3F3F3F"/>
                </a:solidFill>
                <a:latin typeface="Calibri"/>
                <a:ea typeface="+mj-ea"/>
                <a:cs typeface="Calibri"/>
              </a:rPr>
              <a:t>Cuidando do Cuidador 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Cedars-Sinai Medical Center</a:t>
            </a:r>
            <a:endParaRPr lang="pt-BR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600" b="1" dirty="0">
              <a:solidFill>
                <a:srgbClr val="3F3F3F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52568A-D115-C7CF-0C24-5BADE00DCAAF}"/>
              </a:ext>
            </a:extLst>
          </p:cNvPr>
          <p:cNvSpPr txBox="1"/>
          <p:nvPr/>
        </p:nvSpPr>
        <p:spPr>
          <a:xfrm>
            <a:off x="4875109" y="1153422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/>
              <a:t>Comitês de debate sobre relacionamentos, conflitos,  e sentimentos que envolvam  eventos adversos.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1D62A38-9BED-9568-5AB2-007F9DA61317}"/>
              </a:ext>
            </a:extLst>
          </p:cNvPr>
          <p:cNvSpPr txBox="1"/>
          <p:nvPr/>
        </p:nvSpPr>
        <p:spPr>
          <a:xfrm>
            <a:off x="2982883" y="614750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 Impacto para os Profissionais 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8E23C93-3C24-B347-F53E-6038C4A6A0E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7611"/>
            <a:ext cx="1115615" cy="79958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FC92433-7695-EE6E-A0E6-9891404A4F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47879" t="26487" b="5471"/>
          <a:stretch/>
        </p:blipFill>
        <p:spPr>
          <a:xfrm>
            <a:off x="176790" y="1923678"/>
            <a:ext cx="4149359" cy="30013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8C3993-1263-390E-8A6F-5E1966FCD78D}"/>
              </a:ext>
            </a:extLst>
          </p:cNvPr>
          <p:cNvSpPr txBox="1"/>
          <p:nvPr/>
        </p:nvSpPr>
        <p:spPr>
          <a:xfrm>
            <a:off x="0" y="1218301"/>
            <a:ext cx="4605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Médico Residente, Enfermeiro por um dia!</a:t>
            </a:r>
          </a:p>
        </p:txBody>
      </p:sp>
    </p:spTree>
    <p:extLst>
      <p:ext uri="{BB962C8B-B14F-4D97-AF65-F5344CB8AC3E}">
        <p14:creationId xmlns:p14="http://schemas.microsoft.com/office/powerpoint/2010/main" val="165401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D1D7E9B-EC92-0652-8806-27CC4164C8B8}"/>
              </a:ext>
            </a:extLst>
          </p:cNvPr>
          <p:cNvSpPr txBox="1"/>
          <p:nvPr/>
        </p:nvSpPr>
        <p:spPr>
          <a:xfrm>
            <a:off x="151176" y="123478"/>
            <a:ext cx="5779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Definir Métricas a serem acompanhadas </a:t>
            </a:r>
          </a:p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Inputs para mudança de processos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1D5AF98-DFC0-2ADA-F8DE-06C9FE6798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176" y="1256364"/>
            <a:ext cx="1612512" cy="16709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0F07895-7CF1-4015-1AA9-6A038B82BAB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737143"/>
            <a:ext cx="1851081" cy="12828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9738500-6745-FF98-9BC8-383BD2B95FC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4870" y="2211710"/>
            <a:ext cx="2191653" cy="14239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5FA3CAA-84C2-9F32-6536-C9EAEEBC639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1176" y="3375954"/>
            <a:ext cx="1558297" cy="14239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C1C8C9-A0D0-6935-9A7A-708266D866A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5784" y="706175"/>
            <a:ext cx="2002959" cy="100147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D97CBF9-0337-E5DA-55FC-67F406E1E15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48165" y="1936942"/>
            <a:ext cx="1984456" cy="12828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2936661-5438-8408-140C-994AB87EBFF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7984" y="3658194"/>
            <a:ext cx="2480341" cy="12828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7FD028A-B06F-1AE7-805D-E629CBF8C51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01"/>
          <a:stretch/>
        </p:blipFill>
        <p:spPr>
          <a:xfrm>
            <a:off x="7289492" y="2832791"/>
            <a:ext cx="1440552" cy="218723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3C7FBB1-FB4C-C040-FFDE-6C660C8BF2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7775" y="1234192"/>
            <a:ext cx="1283541" cy="14815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05FF2E1-EEBA-94CD-3E4F-6E09B747AB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4870" y="915566"/>
            <a:ext cx="2191654" cy="11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30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CD1E682-9AC6-6465-0450-4949E8CB00D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27534"/>
            <a:ext cx="7849143" cy="432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0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DBD4F82-1AB2-4FA4-8BC0-C462269B7E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9144000" cy="51434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34C3E33-8350-49EE-9A36-6C3A6E56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73446"/>
            <a:ext cx="7886700" cy="994172"/>
          </a:xfrm>
        </p:spPr>
        <p:txBody>
          <a:bodyPr>
            <a:normAutofit fontScale="90000"/>
          </a:bodyPr>
          <a:lstStyle/>
          <a:p>
            <a:br>
              <a:rPr lang="en-US" b="1" i="1" dirty="0">
                <a:solidFill>
                  <a:schemeClr val="bg1"/>
                </a:solidFill>
              </a:rPr>
            </a:b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C4A5A76-CC89-4530-B525-9967171A7530}"/>
              </a:ext>
            </a:extLst>
          </p:cNvPr>
          <p:cNvSpPr txBox="1"/>
          <p:nvPr/>
        </p:nvSpPr>
        <p:spPr>
          <a:xfrm>
            <a:off x="90292" y="-37734"/>
            <a:ext cx="3280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Minha História...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Paciente?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121B598-C7EF-4F8C-949A-217369F1C5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4239" t="13543" r="26739"/>
          <a:stretch/>
        </p:blipFill>
        <p:spPr>
          <a:xfrm>
            <a:off x="-172" y="905823"/>
            <a:ext cx="3995023" cy="421792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E43B3DE-A967-4C3A-9CA6-1A8C49CC3A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40652" t="34143" r="39017" b="57241"/>
          <a:stretch/>
        </p:blipFill>
        <p:spPr>
          <a:xfrm>
            <a:off x="1776028" y="1014967"/>
            <a:ext cx="1719761" cy="388406"/>
          </a:xfrm>
          <a:prstGeom prst="rect">
            <a:avLst/>
          </a:prstGeom>
        </p:spPr>
      </p:pic>
      <p:pic>
        <p:nvPicPr>
          <p:cNvPr id="4" name="Picture 2" descr="https://lh3.googleusercontent.com/b1BFWdC2ESlSAa6zMmyz2_h1_vzKc9vc05OObvvNaSZlSh8uYiCvEFS--uvObrXiIKJlM0ijX7lfdUuqsmO3qtunbSdAHK7-lBCO_q6Rs_ojkBg7F4fhOF-flW50DXBVrllRzZxcg_SrJCniZPDzgjae_s4JFrBuEbLcshuc-W-KeNdzMyjEkT6NQRuK9CCm5o4yooOhlA0sfcW3CkkTcuKhB0zNjAh-wVp4J09yXj9x4_WyJI2-C92YJZJQFIpurV4VmRmsH3j7pP0lLcGlrtoRU62XSxJOS_UKq-6UL_JbVDXduYU9nJKtO55E3mTKWA9Cx-_k4a4kJl2zCRY1t3prhan1dcjjC0_pXN5GzKGpImRS96i_jjb0aQ9msRwk1P2tq3vVfKR1dtfWqBsDzvw51-5ccV1Oi5Hk5VlG4XKIfEtsIi3bDHYxMLC9uzZ5mHVa4cSQl-8RcGCMciWynK1DLNLHQp2CkjApFtXopyUKygQCYdYw0YS6Qi_jl6_AT2W7rLSa3_HGt-lKHKk4NNdfg6iGwhv5AwJ3qUnAweY42LMN5WRKWQBK7ayiaJHumvd_E4xgSLrAa8_dJ57YEztqKxCI5TOEw8O4tYJzvh0yxDnv80We_qi4zSoFHIZSygaxY4OAuH97D3w_9vbM_khFVgo-P6RkEgXIPw7dxpJmHMLYcMgFjw=w157-h210-no">
            <a:extLst>
              <a:ext uri="{FF2B5EF4-FFF2-40B4-BE49-F238E27FC236}">
                <a16:creationId xmlns:a16="http://schemas.microsoft.com/office/drawing/2014/main" id="{FB5A14A3-67DA-1EFE-A9EF-505AB4C2D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3820" y="92922"/>
            <a:ext cx="1960423" cy="2340791"/>
          </a:xfrm>
          <a:prstGeom prst="rect">
            <a:avLst/>
          </a:prstGeom>
          <a:noFill/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478EC932-C224-6A07-9303-45476FB07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91221" y="2545878"/>
            <a:ext cx="1968656" cy="237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Usuario\Desktop\e3188750-01d5-4ab7-9a35-c553cdb16adc.jpe">
            <a:extLst>
              <a:ext uri="{FF2B5EF4-FFF2-40B4-BE49-F238E27FC236}">
                <a16:creationId xmlns:a16="http://schemas.microsoft.com/office/drawing/2014/main" id="{7CC142DD-5B92-9DDF-DF20-7FC698072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7783" y="69196"/>
            <a:ext cx="1968656" cy="2771903"/>
          </a:xfrm>
          <a:prstGeom prst="rect">
            <a:avLst/>
          </a:prstGeom>
          <a:noFill/>
        </p:spPr>
      </p:pic>
      <p:pic>
        <p:nvPicPr>
          <p:cNvPr id="8" name="Picture 2" descr="https://lh3.googleusercontent.com/qnfZJY0gfxruxhPmgUWqG1KyNnG-nXdcGkZidUVzPDChvbZkizBfoXFRW-TXprQgtCxy-qV1fRrb6w9I4U58P-RjKG4OGZsMnWN8Gismh1NMFKt9EIqeWv0l748fiIp24aAIYVxHUY1S5cpe7XK9IuOWmxfKQ5EO9BmviUMMGiHhUvsBpSOtzuwYkhc9s2yXQ2LJwTlcvekZgQdL_0a3AF-vXagW1a2mBPjKpaLKofsRf2EaHaExIKmhtTf9mROsa2TKirltcMbxls3uVfavI25vzJNGPxbKFoiYZl5yyvuC0XSd6tHpxicYeCCJHV1ydj7nzk_C53GPI-vyiiEHj_nbGY3XZkzAYqY3gNUPQ8vuwb1gsNABMMaUSn5hk1tX5vNLEm237kbw14Gyo4Aj46XCBJagUn-24U2XxseDW1aJtToFGOrSjVWHAf953rSIL-IUqsA5jNpBC5L-b06QoJDJjG9dkTam_l010i40gc3M2RsldMiMXyE94rCKwJ-hcgpWL_LNTqxA9isTA5yQWGLcPpPoFFsrv5BwnfcLTURwmmEWsHDRbzouVVkIvhTorxid5JKibNDdQPSkfUwnl4PMBg-tiu8wnbEUK_M=w441-h248-no">
            <a:extLst>
              <a:ext uri="{FF2B5EF4-FFF2-40B4-BE49-F238E27FC236}">
                <a16:creationId xmlns:a16="http://schemas.microsoft.com/office/drawing/2014/main" id="{69DF7686-F7CE-ABAE-5C2B-C2579E4A2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274" y="2938642"/>
            <a:ext cx="3009574" cy="1900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4139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quot;Um paciente não é só um paciente, ele é o AMOR da vida de alguém.&quot;">
            <a:extLst>
              <a:ext uri="{FF2B5EF4-FFF2-40B4-BE49-F238E27FC236}">
                <a16:creationId xmlns:a16="http://schemas.microsoft.com/office/drawing/2014/main" id="{494E653D-E00E-6E88-D330-A6EB29FF6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0" r="1" b="9603"/>
          <a:stretch/>
        </p:blipFill>
        <p:spPr bwMode="auto">
          <a:xfrm>
            <a:off x="4806550" y="1274032"/>
            <a:ext cx="3872922" cy="26658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F64F789-CC5A-F8D8-A0DD-8FEC127E2C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1079" t="49032" r="18486" b="29145"/>
          <a:stretch/>
        </p:blipFill>
        <p:spPr>
          <a:xfrm>
            <a:off x="261632" y="429205"/>
            <a:ext cx="4310367" cy="22517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E0C248B-9AE4-8DCA-51D2-BAB7ECB816FD}"/>
              </a:ext>
            </a:extLst>
          </p:cNvPr>
          <p:cNvSpPr txBox="1"/>
          <p:nvPr/>
        </p:nvSpPr>
        <p:spPr>
          <a:xfrm>
            <a:off x="464529" y="2711354"/>
            <a:ext cx="3871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Baguet Script" panose="00000500000000000000" pitchFamily="2" charset="0"/>
                <a:cs typeface="Arial" panose="020B0604020202020204" pitchFamily="34" charset="0"/>
              </a:rPr>
              <a:t>Nada sobre mim sem mim</a:t>
            </a:r>
          </a:p>
          <a:p>
            <a:pPr algn="ctr"/>
            <a:r>
              <a:rPr lang="pt-BR" sz="2400" b="1" dirty="0">
                <a:latin typeface="Baguet Script" panose="00000500000000000000" pitchFamily="2" charset="0"/>
                <a:cs typeface="Arial" panose="020B0604020202020204" pitchFamily="34" charset="0"/>
              </a:rPr>
              <a:t>Nada sobre nós, sem nós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6A70D3-68E3-A35C-3F63-A4C869193791}"/>
              </a:ext>
            </a:extLst>
          </p:cNvPr>
          <p:cNvSpPr txBox="1"/>
          <p:nvPr/>
        </p:nvSpPr>
        <p:spPr>
          <a:xfrm>
            <a:off x="3923928" y="4259527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ea typeface="HGMaruGothicMPRO" panose="020B0400000000000000" pitchFamily="34" charset="-128"/>
              </a:rPr>
              <a:t>Obrigada</a:t>
            </a:r>
            <a:r>
              <a:rPr lang="pt-BR" sz="3600" dirty="0">
                <a:solidFill>
                  <a:schemeClr val="bg1"/>
                </a:solidFill>
                <a:ea typeface="HGMaruGothicMPRO" panose="020B0400000000000000" pitchFamily="34" charset="-128"/>
              </a:rPr>
              <a:t> </a:t>
            </a:r>
            <a:r>
              <a:rPr lang="pt-BR" sz="3600" dirty="0">
                <a:ea typeface="HGMaruGothicMPRO" panose="020B0400000000000000" pitchFamily="34" charset="-128"/>
              </a:rPr>
              <a:t>pela Atenção!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74C7BA6-8A37-E3D6-0512-3E7955C19DC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861" y="3594786"/>
            <a:ext cx="3105878" cy="13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21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834</Words>
  <Application>Microsoft Office PowerPoint</Application>
  <PresentationFormat>Apresentação na tela (16:9)</PresentationFormat>
  <Paragraphs>125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Baguet Script</vt:lpstr>
      <vt:lpstr>Calibri</vt:lpstr>
      <vt:lpstr>Segoe UI</vt:lpstr>
      <vt:lpstr>Times New Roman</vt:lpstr>
      <vt:lpstr>Tema do Office</vt:lpstr>
      <vt:lpstr>A Qualidade da Experiência do Paciente: Como elevar sua voz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Mapa da Empatia:</vt:lpstr>
      <vt:lpstr>Apresentação do PowerPoint</vt:lpstr>
      <vt:lpstr>Apresentação do PowerPoint</vt:lpstr>
      <vt:lpstr>Apresentação do PowerPoint</vt:lpstr>
      <vt:lpstr> </vt:lpstr>
      <vt:lpstr>Apresentação do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Criação</dc:creator>
  <cp:lastModifiedBy>Giovanna Barrozo</cp:lastModifiedBy>
  <cp:revision>21</cp:revision>
  <dcterms:created xsi:type="dcterms:W3CDTF">2023-02-13T18:57:57Z</dcterms:created>
  <dcterms:modified xsi:type="dcterms:W3CDTF">2023-10-19T03:10:08Z</dcterms:modified>
</cp:coreProperties>
</file>