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1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18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4F3E-3B8F-4DDC-9026-6A81ECC8F108}" type="datetimeFigureOut">
              <a:rPr lang="pt-BR" smtClean="0"/>
              <a:pPr/>
              <a:t>16/10/2023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3)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617" y="0"/>
            <a:ext cx="9144617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571750"/>
            <a:ext cx="10260632" cy="1102519"/>
          </a:xfrm>
        </p:spPr>
        <p:txBody>
          <a:bodyPr>
            <a:normAutofit/>
          </a:bodyPr>
          <a:lstStyle/>
          <a:p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PAINEL ECONÔMICO-FINANCEIRO DA SAÚDE</a:t>
            </a:r>
            <a:b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</a:br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SUPLEMENTAR</a:t>
            </a:r>
            <a:r>
              <a:rPr lang="pt-BR" sz="1000" dirty="0"/>
              <a:t> </a:t>
            </a:r>
            <a:br>
              <a:rPr lang="pt-BR" sz="1000" dirty="0"/>
            </a:br>
            <a:endParaRPr lang="pt-BR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3867894"/>
            <a:ext cx="10188624" cy="954410"/>
          </a:xfrm>
        </p:spPr>
        <p:txBody>
          <a:bodyPr>
            <a:normAutofit fontScale="77500" lnSpcReduction="20000"/>
          </a:bodyPr>
          <a:lstStyle/>
          <a:p>
            <a:r>
              <a:rPr lang="pt-BR" sz="1800" b="1" i="0" dirty="0">
                <a:solidFill>
                  <a:srgbClr val="F47521"/>
                </a:solidFill>
                <a:effectLst/>
                <a:latin typeface="Calibri-Bold"/>
              </a:rPr>
              <a:t>Dados do 2</a:t>
            </a:r>
            <a:r>
              <a:rPr lang="pt-BR" sz="1800" b="1" i="0" dirty="0">
                <a:solidFill>
                  <a:srgbClr val="F47521"/>
                </a:solidFill>
                <a:effectLst/>
                <a:latin typeface="Arial-BoldMT"/>
              </a:rPr>
              <a:t>° </a:t>
            </a:r>
            <a:r>
              <a:rPr lang="pt-BR" sz="1800" b="1" i="0" dirty="0">
                <a:solidFill>
                  <a:srgbClr val="F47521"/>
                </a:solidFill>
                <a:effectLst/>
                <a:latin typeface="Calibri-Bold"/>
              </a:rPr>
              <a:t>trimestre de 2023</a:t>
            </a:r>
            <a:r>
              <a:rPr lang="pt-BR" sz="1050" dirty="0"/>
              <a:t> </a:t>
            </a:r>
          </a:p>
          <a:p>
            <a:r>
              <a:rPr lang="pt-BR" sz="1800" b="1" i="0" dirty="0">
                <a:solidFill>
                  <a:srgbClr val="F47521"/>
                </a:solidFill>
                <a:effectLst/>
                <a:latin typeface="Calibri-Bold"/>
              </a:rPr>
              <a:t>Diretoria de Normas e Habilitação das Operadoras DIOPE</a:t>
            </a:r>
            <a:r>
              <a:rPr lang="pt-BR" sz="800" dirty="0"/>
              <a:t> </a:t>
            </a:r>
            <a:br>
              <a:rPr lang="pt-BR" sz="800" dirty="0"/>
            </a:br>
            <a:br>
              <a:rPr lang="pt-BR" sz="1050" dirty="0"/>
            </a:br>
            <a:r>
              <a:rPr lang="pt-BR" sz="1800" b="1" i="0" dirty="0">
                <a:solidFill>
                  <a:srgbClr val="007373"/>
                </a:solidFill>
                <a:effectLst/>
                <a:latin typeface="Calibri-Bold"/>
              </a:rPr>
              <a:t>Setembro / 2023</a:t>
            </a:r>
            <a:r>
              <a:rPr lang="pt-BR" sz="1050" dirty="0"/>
              <a:t> </a:t>
            </a:r>
            <a:br>
              <a:rPr lang="pt-BR" sz="1050" dirty="0"/>
            </a:b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602958-DE56-BC41-55A0-C44FF7F9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4648016"/>
            <a:ext cx="1876251" cy="3485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C7E9D1F-2670-E983-FC7D-742AFA116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4659982"/>
            <a:ext cx="1876251" cy="3485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0877C3F-07FF-BC40-14E7-5BDC86BAD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242235"/>
            <a:ext cx="8229600" cy="265902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5065CA6-97B2-E372-2F0D-5BA9C0640F5D}"/>
              </a:ext>
            </a:extLst>
          </p:cNvPr>
          <p:cNvSpPr txBox="1"/>
          <p:nvPr/>
        </p:nvSpPr>
        <p:spPr>
          <a:xfrm>
            <a:off x="6012160" y="46944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F47521"/>
                </a:solidFill>
                <a:effectLst/>
                <a:latin typeface="Calibri-Bold"/>
              </a:rPr>
              <a:t>Saúde Suplementar</a:t>
            </a:r>
            <a:r>
              <a:rPr lang="pt-BR" dirty="0"/>
              <a:t> </a:t>
            </a:r>
            <a:br>
              <a:rPr lang="pt-BR" dirty="0"/>
            </a:b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1EED34-5C05-E689-F494-FFE8B5120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77457"/>
            <a:ext cx="7416824" cy="403552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5065CA6-97B2-E372-2F0D-5BA9C0640F5D}"/>
              </a:ext>
            </a:extLst>
          </p:cNvPr>
          <p:cNvSpPr txBox="1"/>
          <p:nvPr/>
        </p:nvSpPr>
        <p:spPr>
          <a:xfrm>
            <a:off x="6130918" y="55429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F47521"/>
                </a:solidFill>
                <a:effectLst/>
                <a:latin typeface="Calibri-Bold"/>
              </a:rPr>
              <a:t>Saúde Suplementar</a:t>
            </a:r>
            <a:r>
              <a:rPr lang="pt-BR" dirty="0"/>
              <a:t> 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281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EF4E8A-4D39-24F2-547E-ED4B75055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57547"/>
            <a:ext cx="7643192" cy="40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85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2631E6-A934-2B76-4A96-9E7BC1B88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799270"/>
            <a:ext cx="8229600" cy="432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0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579E38-E3E5-A6DE-E713-BFF757E4D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91" y="736787"/>
            <a:ext cx="7956376" cy="42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1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853603"/>
          </a:xfrm>
        </p:spPr>
        <p:txBody>
          <a:bodyPr>
            <a:normAutofit/>
          </a:bodyPr>
          <a:lstStyle/>
          <a:p>
            <a:pPr algn="l"/>
            <a:r>
              <a:rPr lang="pt-BR" sz="1800" b="1" i="0" dirty="0">
                <a:solidFill>
                  <a:srgbClr val="006E89"/>
                </a:solidFill>
                <a:effectLst/>
                <a:latin typeface="Calibri-Bold"/>
              </a:rPr>
              <a:t>Contexto Geral</a:t>
            </a:r>
            <a:r>
              <a:rPr lang="pt-BR" sz="1050" dirty="0"/>
              <a:t> 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AC3810B-4E76-1BBA-7E1E-7B8A49EB8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40744"/>
            <a:ext cx="7734418" cy="417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54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283718"/>
            <a:ext cx="8229600" cy="853603"/>
          </a:xfrm>
        </p:spPr>
        <p:txBody>
          <a:bodyPr>
            <a:noAutofit/>
          </a:bodyPr>
          <a:lstStyle/>
          <a:p>
            <a:pPr algn="l"/>
            <a:r>
              <a:rPr lang="pt-BR" sz="4000" b="1" i="0" dirty="0">
                <a:solidFill>
                  <a:srgbClr val="006E89"/>
                </a:solidFill>
                <a:effectLst/>
                <a:latin typeface="Calibri-Bold"/>
              </a:rPr>
              <a:t>Dados acumulados 2º Trimestre 2023</a:t>
            </a:r>
            <a:br>
              <a:rPr lang="pt-BR" sz="4000" b="1" i="0" dirty="0">
                <a:solidFill>
                  <a:srgbClr val="006E89"/>
                </a:solidFill>
                <a:effectLst/>
                <a:latin typeface="Calibri-Bold"/>
              </a:rPr>
            </a:br>
            <a:r>
              <a:rPr lang="pt-BR" sz="4000" b="1" i="0" dirty="0">
                <a:solidFill>
                  <a:srgbClr val="006E89"/>
                </a:solidFill>
                <a:effectLst/>
                <a:latin typeface="Calibri-Bold"/>
              </a:rPr>
              <a:t>Recortes Modalidades e Portes</a:t>
            </a:r>
            <a:r>
              <a:rPr lang="pt-BR" sz="4000" dirty="0"/>
              <a:t> </a:t>
            </a:r>
            <a:br>
              <a:rPr lang="pt-BR" sz="4000" dirty="0"/>
            </a:b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009980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125836A-EF6D-226C-60D6-A6BBA21B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95505"/>
            <a:ext cx="8028384" cy="434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8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E8E1875-2396-63AD-FB9B-5C4B8FA21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7534"/>
            <a:ext cx="7847856" cy="420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1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BA2498D-9031-09C0-5B60-65D5A687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5" y="771549"/>
            <a:ext cx="7952589" cy="427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7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24AA5CF-D3A2-3C14-4082-70F828209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9542"/>
            <a:ext cx="788646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68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F244C3-30BD-904A-05EA-20291B20D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7535"/>
            <a:ext cx="7992888" cy="429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67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6ED89F3-C828-BB41-0AC1-F0FCC58FE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13769"/>
            <a:ext cx="7884368" cy="422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37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CE0609-DDB9-287E-FA41-CEB02DA9D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40212"/>
            <a:ext cx="7776864" cy="418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64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709141"/>
            <a:ext cx="8229600" cy="853603"/>
          </a:xfrm>
        </p:spPr>
        <p:txBody>
          <a:bodyPr>
            <a:noAutofit/>
          </a:bodyPr>
          <a:lstStyle/>
          <a:p>
            <a:pPr algn="l"/>
            <a:r>
              <a:rPr lang="pt-BR" sz="3600" b="1" i="0" dirty="0">
                <a:solidFill>
                  <a:srgbClr val="006E89"/>
                </a:solidFill>
                <a:effectLst/>
                <a:latin typeface="Calibri-Bold"/>
              </a:rPr>
              <a:t>Evolução até 2º Trimestre 2023</a:t>
            </a:r>
            <a:br>
              <a:rPr lang="pt-BR" sz="3600" b="1" i="0" dirty="0">
                <a:solidFill>
                  <a:srgbClr val="006E89"/>
                </a:solidFill>
                <a:effectLst/>
                <a:latin typeface="Calibri-Bold"/>
              </a:rPr>
            </a:br>
            <a:r>
              <a:rPr lang="pt-BR" sz="3600" b="1" i="0" dirty="0">
                <a:solidFill>
                  <a:srgbClr val="006E89"/>
                </a:solidFill>
                <a:effectLst/>
                <a:latin typeface="Calibri-Bold"/>
              </a:rPr>
              <a:t>Análises Econômico-Financeiras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256378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2595C27-E6BC-15DB-2361-DD27C8B03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7534"/>
            <a:ext cx="790879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77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F7CCC2-50F2-1E7C-FCF4-3D99B89DC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7534"/>
            <a:ext cx="7769261" cy="416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50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7E6ECF4-0765-18CB-2269-B98C21F5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27534"/>
            <a:ext cx="748039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5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C1751E-4EF8-A79E-2F3E-55A85E818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771550"/>
            <a:ext cx="7776864" cy="418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36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E4D2E4-2079-85B1-826D-542CEF9D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7534"/>
            <a:ext cx="7884368" cy="423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3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C56A27-D01C-1722-1CAC-8317A197C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9542"/>
            <a:ext cx="7632848" cy="411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99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3326B27-B2F2-90E1-8CC5-F430B7E30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9542"/>
            <a:ext cx="773066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22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719ED2-8380-D25C-C329-BECBF516D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9542"/>
            <a:ext cx="7650596" cy="41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91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153BB88-BB94-066D-A81F-2BE6F2DD9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267494"/>
            <a:ext cx="8138802" cy="437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86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F52062D-DB50-3158-A9C9-1CBBA1B18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518"/>
            <a:ext cx="7880116" cy="422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60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71CB22F-38F7-94D2-FE54-4FE31861A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27534"/>
            <a:ext cx="7884368" cy="424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99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516E77-C73C-821A-61A8-02FE847F8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7534"/>
            <a:ext cx="777286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0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4117CD0-436A-E93A-5279-0B0076CE4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7534"/>
            <a:ext cx="7704856" cy="412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143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65</Words>
  <Application>Microsoft Office PowerPoint</Application>
  <PresentationFormat>Apresentação na tela (16:9)</PresentationFormat>
  <Paragraphs>13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Arial</vt:lpstr>
      <vt:lpstr>Arial-BoldMT</vt:lpstr>
      <vt:lpstr>Calibri</vt:lpstr>
      <vt:lpstr>Calibri-Bold</vt:lpstr>
      <vt:lpstr>Tema do Office</vt:lpstr>
      <vt:lpstr>PAINEL ECONÔMICO-FINANCEIRO DA SAÚDE SUPLEMENTAR  </vt:lpstr>
      <vt:lpstr>Contexto Geral </vt:lpstr>
      <vt:lpstr>Contexto Geral </vt:lpstr>
      <vt:lpstr>Contexto Geral </vt:lpstr>
      <vt:lpstr>Contexto Geral </vt:lpstr>
      <vt:lpstr>Contexto Geral </vt:lpstr>
      <vt:lpstr>Contexto Geral </vt:lpstr>
      <vt:lpstr>Dados acumulados 2º Trimestre 2023 Recortes Modalidades e Portes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Evolução até 2º Trimestre 2023 Análises Econômico-Financeiras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Criação</dc:creator>
  <cp:lastModifiedBy>Imprensa</cp:lastModifiedBy>
  <cp:revision>4</cp:revision>
  <dcterms:created xsi:type="dcterms:W3CDTF">2023-02-13T18:57:57Z</dcterms:created>
  <dcterms:modified xsi:type="dcterms:W3CDTF">2023-10-16T14:43:33Z</dcterms:modified>
</cp:coreProperties>
</file>