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258" r:id="rId2"/>
    <p:sldId id="426" r:id="rId3"/>
    <p:sldId id="427" r:id="rId4"/>
    <p:sldId id="839" r:id="rId5"/>
    <p:sldId id="847" r:id="rId6"/>
    <p:sldId id="425" r:id="rId7"/>
    <p:sldId id="429" r:id="rId8"/>
    <p:sldId id="826" r:id="rId9"/>
    <p:sldId id="731" r:id="rId10"/>
    <p:sldId id="827" r:id="rId11"/>
    <p:sldId id="298" r:id="rId12"/>
    <p:sldId id="829" r:id="rId13"/>
    <p:sldId id="738" r:id="rId14"/>
    <p:sldId id="739" r:id="rId15"/>
    <p:sldId id="730" r:id="rId16"/>
    <p:sldId id="807" r:id="rId17"/>
    <p:sldId id="801" r:id="rId18"/>
    <p:sldId id="718" r:id="rId19"/>
    <p:sldId id="834" r:id="rId20"/>
    <p:sldId id="836" r:id="rId21"/>
    <p:sldId id="845" r:id="rId22"/>
    <p:sldId id="262" r:id="rId23"/>
    <p:sldId id="722" r:id="rId24"/>
    <p:sldId id="711" r:id="rId25"/>
    <p:sldId id="831" r:id="rId26"/>
    <p:sldId id="832" r:id="rId27"/>
    <p:sldId id="402" r:id="rId28"/>
    <p:sldId id="412" r:id="rId29"/>
    <p:sldId id="413" r:id="rId30"/>
    <p:sldId id="416" r:id="rId31"/>
    <p:sldId id="415" r:id="rId32"/>
    <p:sldId id="410" r:id="rId33"/>
    <p:sldId id="414" r:id="rId34"/>
    <p:sldId id="369" r:id="rId35"/>
    <p:sldId id="359" r:id="rId36"/>
    <p:sldId id="370" r:id="rId37"/>
    <p:sldId id="371" r:id="rId38"/>
    <p:sldId id="811" r:id="rId39"/>
    <p:sldId id="812" r:id="rId40"/>
    <p:sldId id="403" r:id="rId41"/>
    <p:sldId id="360" r:id="rId42"/>
    <p:sldId id="361" r:id="rId43"/>
    <p:sldId id="405" r:id="rId44"/>
    <p:sldId id="394" r:id="rId45"/>
    <p:sldId id="396" r:id="rId46"/>
    <p:sldId id="330" r:id="rId47"/>
    <p:sldId id="395" r:id="rId48"/>
    <p:sldId id="393" r:id="rId49"/>
    <p:sldId id="377" r:id="rId50"/>
    <p:sldId id="378" r:id="rId51"/>
    <p:sldId id="384" r:id="rId52"/>
    <p:sldId id="399" r:id="rId53"/>
    <p:sldId id="291" r:id="rId54"/>
    <p:sldId id="385" r:id="rId55"/>
    <p:sldId id="815" r:id="rId56"/>
    <p:sldId id="816" r:id="rId57"/>
    <p:sldId id="343" r:id="rId58"/>
    <p:sldId id="344" r:id="rId59"/>
    <p:sldId id="346" r:id="rId60"/>
    <p:sldId id="347" r:id="rId61"/>
    <p:sldId id="348" r:id="rId62"/>
    <p:sldId id="349" r:id="rId63"/>
    <p:sldId id="350" r:id="rId64"/>
    <p:sldId id="351" r:id="rId65"/>
    <p:sldId id="352" r:id="rId66"/>
    <p:sldId id="353" r:id="rId67"/>
    <p:sldId id="354" r:id="rId68"/>
    <p:sldId id="817" r:id="rId69"/>
    <p:sldId id="390" r:id="rId70"/>
    <p:sldId id="387" r:id="rId71"/>
    <p:sldId id="389" r:id="rId72"/>
    <p:sldId id="392" r:id="rId73"/>
    <p:sldId id="721" r:id="rId74"/>
    <p:sldId id="433" r:id="rId75"/>
    <p:sldId id="843" r:id="rId76"/>
    <p:sldId id="400" r:id="rId77"/>
    <p:sldId id="397" r:id="rId78"/>
    <p:sldId id="842" r:id="rId79"/>
    <p:sldId id="844" r:id="rId80"/>
    <p:sldId id="846" r:id="rId81"/>
    <p:sldId id="833" r:id="rId82"/>
    <p:sldId id="259" r:id="rId83"/>
    <p:sldId id="260" r:id="rId84"/>
    <p:sldId id="266" r:id="rId85"/>
    <p:sldId id="268" r:id="rId86"/>
    <p:sldId id="263" r:id="rId87"/>
    <p:sldId id="264" r:id="rId88"/>
    <p:sldId id="434" r:id="rId89"/>
    <p:sldId id="821" r:id="rId90"/>
    <p:sldId id="441" r:id="rId91"/>
    <p:sldId id="442" r:id="rId92"/>
    <p:sldId id="436" r:id="rId93"/>
    <p:sldId id="437" r:id="rId94"/>
    <p:sldId id="438" r:id="rId95"/>
    <p:sldId id="714" r:id="rId96"/>
    <p:sldId id="297" r:id="rId97"/>
    <p:sldId id="715" r:id="rId98"/>
    <p:sldId id="823" r:id="rId99"/>
    <p:sldId id="398" r:id="rId10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28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Padrão médio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0590535645549183"/>
          <c:y val="0.13502429331801771"/>
          <c:w val="0.87952599077476956"/>
          <c:h val="0.7954785791648603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'1. GINECOLOGIA E OBSTETRICIA'!$B$3:$B$57</c:f>
              <c:strCache>
                <c:ptCount val="55"/>
                <c:pt idx="0">
                  <c:v>ANTONIO ANTUNES CARDOSO NETO</c:v>
                </c:pt>
                <c:pt idx="1">
                  <c:v>MONICA STIPKOVIC ANTUNES CARDOSO</c:v>
                </c:pt>
                <c:pt idx="2">
                  <c:v>MARCIA FLORENTINA LUCISANO BIN</c:v>
                </c:pt>
                <c:pt idx="3">
                  <c:v>ANNELISE FERREIRA DE ARAUJO RUIZ</c:v>
                </c:pt>
                <c:pt idx="4">
                  <c:v>ELIANE DE FATIMA FREITAS</c:v>
                </c:pt>
                <c:pt idx="5">
                  <c:v>GUILHERME LUNA MARTINEZ</c:v>
                </c:pt>
                <c:pt idx="6">
                  <c:v>ALINE ZYMAN DE ANDRADE</c:v>
                </c:pt>
                <c:pt idx="7">
                  <c:v>LAURA FERREIRA SANTANA</c:v>
                </c:pt>
                <c:pt idx="8">
                  <c:v>ANA EUGENIA DE AZEVEDO GLERIA</c:v>
                </c:pt>
                <c:pt idx="9">
                  <c:v>RODRIGO COELHO FRANCO</c:v>
                </c:pt>
                <c:pt idx="10">
                  <c:v>PAOLA CANDIDO RODRIGUES MENANI</c:v>
                </c:pt>
                <c:pt idx="11">
                  <c:v>MARIA ANGELA CURY RAMOS CARVALHO</c:v>
                </c:pt>
                <c:pt idx="12">
                  <c:v>FLAVIA RAQUEL ROSA JUNQUEIRA</c:v>
                </c:pt>
                <c:pt idx="13">
                  <c:v>ANA CLAUDIA BORSATO LIMA</c:v>
                </c:pt>
                <c:pt idx="14">
                  <c:v>FERNANDO PASSADOR VALERIO</c:v>
                </c:pt>
                <c:pt idx="15">
                  <c:v>ELISABETE PINHEIRO FERREIRA PIRES</c:v>
                </c:pt>
                <c:pt idx="16">
                  <c:v>JOAQUIM ROBERTO MACIEL COELHO</c:v>
                </c:pt>
                <c:pt idx="17">
                  <c:v>WALTER LUIZ SANTOS PAIVA</c:v>
                </c:pt>
                <c:pt idx="18">
                  <c:v>SYLVIA BUENO PINHEIRO</c:v>
                </c:pt>
                <c:pt idx="19">
                  <c:v>RUTH TOMIE YAMADA</c:v>
                </c:pt>
                <c:pt idx="20">
                  <c:v>ELAINE KAWASAKI HAMAMURA</c:v>
                </c:pt>
                <c:pt idx="21">
                  <c:v>CARLOS CESAR MONTEZINO NOGUEIRA</c:v>
                </c:pt>
                <c:pt idx="22">
                  <c:v>JOAO CARLOS BAVARESCO CRISTOVAO</c:v>
                </c:pt>
                <c:pt idx="23">
                  <c:v>LUIZ HENRIQUE ZAPAROLLI</c:v>
                </c:pt>
                <c:pt idx="24">
                  <c:v>ANA MERCEDES PERES</c:v>
                </c:pt>
                <c:pt idx="25">
                  <c:v>JOAO BOSCO MEZIARA</c:v>
                </c:pt>
                <c:pt idx="26">
                  <c:v>ELIANA FONTES MELLO DOS SANTOS</c:v>
                </c:pt>
                <c:pt idx="27">
                  <c:v>RENATO SUGAHARA HOSOUME</c:v>
                </c:pt>
                <c:pt idx="28">
                  <c:v>FABIO PONTON</c:v>
                </c:pt>
                <c:pt idx="29">
                  <c:v>JOSE VITOR CABRAL ZANARDI</c:v>
                </c:pt>
                <c:pt idx="30">
                  <c:v>RACHID RAMIS RICHARD CURY</c:v>
                </c:pt>
                <c:pt idx="31">
                  <c:v>MARIA ANGELICA DE MATTOS</c:v>
                </c:pt>
                <c:pt idx="32">
                  <c:v>STAEL PORTO LEITE</c:v>
                </c:pt>
                <c:pt idx="33">
                  <c:v>SUZI VOLPATO FABIO</c:v>
                </c:pt>
                <c:pt idx="34">
                  <c:v>PERCY SADI FALCON WIEDERKEHR</c:v>
                </c:pt>
                <c:pt idx="35">
                  <c:v>WAGNER LEKEVICIUS COSTARDI</c:v>
                </c:pt>
                <c:pt idx="36">
                  <c:v>KLEINIA MARTA CARRER</c:v>
                </c:pt>
                <c:pt idx="37">
                  <c:v>MARCIA REGINA FERREIRA PATON</c:v>
                </c:pt>
                <c:pt idx="38">
                  <c:v>LEILA MARIA FROES</c:v>
                </c:pt>
                <c:pt idx="39">
                  <c:v>RAFAEL KIOSHI YANO</c:v>
                </c:pt>
                <c:pt idx="40">
                  <c:v>NELSON HISAMO SATO JUNIOR</c:v>
                </c:pt>
                <c:pt idx="41">
                  <c:v>RUBENS ISSA HALLAK JUNIOR</c:v>
                </c:pt>
                <c:pt idx="42">
                  <c:v>ANTONIO LUIZ CHAGURI</c:v>
                </c:pt>
                <c:pt idx="43">
                  <c:v>CLEUSA CASCAES DIAS</c:v>
                </c:pt>
                <c:pt idx="44">
                  <c:v>MARCELO ROBERTO HAGEN</c:v>
                </c:pt>
                <c:pt idx="45">
                  <c:v>MAURO DA SILVA CASANOVA</c:v>
                </c:pt>
                <c:pt idx="46">
                  <c:v>MARIA CECILIA BARBELLI FEITOSA</c:v>
                </c:pt>
                <c:pt idx="47">
                  <c:v>JARSON ROSA E SILVA</c:v>
                </c:pt>
                <c:pt idx="48">
                  <c:v>HOMERO PEIXOTO DO CARMO</c:v>
                </c:pt>
                <c:pt idx="49">
                  <c:v>JOSE EDUARDO RAHME JABALI JUNIOR</c:v>
                </c:pt>
                <c:pt idx="50">
                  <c:v>RAMIRO TEIXEIRA HERNANDES</c:v>
                </c:pt>
                <c:pt idx="51">
                  <c:v>NELSON CAVALHEIRO GARAVAZZO</c:v>
                </c:pt>
                <c:pt idx="52">
                  <c:v>ROSIANE MACIEL SCANDIUZZI</c:v>
                </c:pt>
                <c:pt idx="53">
                  <c:v>NOELI RODRIGUES ANDRADE</c:v>
                </c:pt>
                <c:pt idx="54">
                  <c:v>HELCIO BARIZON</c:v>
                </c:pt>
              </c:strCache>
            </c:strRef>
          </c:cat>
          <c:val>
            <c:numRef>
              <c:f>'1. GINECOLOGIA E OBSTETRICIA'!$C$3:$C$57</c:f>
              <c:numCache>
                <c:formatCode>"R$"#,##0.00_);\("R$"#,##0.00\)</c:formatCode>
                <c:ptCount val="55"/>
                <c:pt idx="0">
                  <c:v>233.09180451127801</c:v>
                </c:pt>
                <c:pt idx="1">
                  <c:v>204.612320675105</c:v>
                </c:pt>
                <c:pt idx="2">
                  <c:v>197.19773307163899</c:v>
                </c:pt>
                <c:pt idx="3">
                  <c:v>195.93051919720801</c:v>
                </c:pt>
                <c:pt idx="4">
                  <c:v>189.816882933709</c:v>
                </c:pt>
                <c:pt idx="5">
                  <c:v>183.84878048780499</c:v>
                </c:pt>
                <c:pt idx="6">
                  <c:v>178.09186895811001</c:v>
                </c:pt>
                <c:pt idx="7">
                  <c:v>174.37866847826101</c:v>
                </c:pt>
                <c:pt idx="8">
                  <c:v>169.85735561618901</c:v>
                </c:pt>
                <c:pt idx="9">
                  <c:v>166.56122377622401</c:v>
                </c:pt>
                <c:pt idx="10">
                  <c:v>165.39959958932201</c:v>
                </c:pt>
                <c:pt idx="11">
                  <c:v>164.78166666666701</c:v>
                </c:pt>
                <c:pt idx="12">
                  <c:v>159.87222439024401</c:v>
                </c:pt>
                <c:pt idx="13">
                  <c:v>158.451067323481</c:v>
                </c:pt>
                <c:pt idx="14">
                  <c:v>156.231324004306</c:v>
                </c:pt>
                <c:pt idx="15">
                  <c:v>155.99040329218101</c:v>
                </c:pt>
                <c:pt idx="16">
                  <c:v>154.095448275862</c:v>
                </c:pt>
                <c:pt idx="17">
                  <c:v>148.04447251114399</c:v>
                </c:pt>
                <c:pt idx="18">
                  <c:v>143.912081617372</c:v>
                </c:pt>
                <c:pt idx="19">
                  <c:v>140.323549465241</c:v>
                </c:pt>
                <c:pt idx="20">
                  <c:v>134.58022399999999</c:v>
                </c:pt>
                <c:pt idx="21">
                  <c:v>131.41064846416401</c:v>
                </c:pt>
                <c:pt idx="22">
                  <c:v>130.1</c:v>
                </c:pt>
                <c:pt idx="23">
                  <c:v>129.392387935805</c:v>
                </c:pt>
                <c:pt idx="24">
                  <c:v>129.29104430379701</c:v>
                </c:pt>
                <c:pt idx="25">
                  <c:v>125.520108335841</c:v>
                </c:pt>
                <c:pt idx="26">
                  <c:v>125.258063410454</c:v>
                </c:pt>
                <c:pt idx="27">
                  <c:v>121.759867724868</c:v>
                </c:pt>
                <c:pt idx="28">
                  <c:v>118.193189522342</c:v>
                </c:pt>
                <c:pt idx="29">
                  <c:v>114.773779637378</c:v>
                </c:pt>
                <c:pt idx="30">
                  <c:v>113.689522292994</c:v>
                </c:pt>
                <c:pt idx="31">
                  <c:v>111.16637857577599</c:v>
                </c:pt>
                <c:pt idx="32">
                  <c:v>110.92342039800999</c:v>
                </c:pt>
                <c:pt idx="33">
                  <c:v>110.62794921875</c:v>
                </c:pt>
                <c:pt idx="34">
                  <c:v>109.574873646209</c:v>
                </c:pt>
                <c:pt idx="35">
                  <c:v>107.36143258427001</c:v>
                </c:pt>
                <c:pt idx="36">
                  <c:v>105.64959229898101</c:v>
                </c:pt>
                <c:pt idx="37">
                  <c:v>104.903407407407</c:v>
                </c:pt>
                <c:pt idx="38">
                  <c:v>104.49299999999999</c:v>
                </c:pt>
                <c:pt idx="39">
                  <c:v>102.499483333333</c:v>
                </c:pt>
                <c:pt idx="40">
                  <c:v>98.083952599388397</c:v>
                </c:pt>
                <c:pt idx="41">
                  <c:v>95.046000000000006</c:v>
                </c:pt>
                <c:pt idx="42">
                  <c:v>92.396744186046504</c:v>
                </c:pt>
                <c:pt idx="43">
                  <c:v>90.246685303514397</c:v>
                </c:pt>
                <c:pt idx="44">
                  <c:v>88.024058508446601</c:v>
                </c:pt>
                <c:pt idx="45">
                  <c:v>86.745915492957707</c:v>
                </c:pt>
                <c:pt idx="46">
                  <c:v>85.853170995670993</c:v>
                </c:pt>
                <c:pt idx="47">
                  <c:v>84.986166666666705</c:v>
                </c:pt>
                <c:pt idx="48">
                  <c:v>82.392508417508395</c:v>
                </c:pt>
                <c:pt idx="49">
                  <c:v>81.361181102362195</c:v>
                </c:pt>
                <c:pt idx="50">
                  <c:v>77.160471628592504</c:v>
                </c:pt>
                <c:pt idx="51">
                  <c:v>76.417826086956495</c:v>
                </c:pt>
                <c:pt idx="52">
                  <c:v>76.387674418604604</c:v>
                </c:pt>
                <c:pt idx="53">
                  <c:v>52.836605504587197</c:v>
                </c:pt>
                <c:pt idx="54">
                  <c:v>10.9591163793103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A3-43C8-B111-35FE8434F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071792"/>
        <c:axId val="154483872"/>
      </c:barChart>
      <c:catAx>
        <c:axId val="104071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483872"/>
        <c:crosses val="autoZero"/>
        <c:auto val="1"/>
        <c:lblAlgn val="ctr"/>
        <c:lblOffset val="100"/>
        <c:noMultiLvlLbl val="0"/>
      </c:catAx>
      <c:valAx>
        <c:axId val="1544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#,##0.00_);\(&quot;R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407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60000"/>
        <a:lumOff val="40000"/>
      </a:schemeClr>
    </a:solidFill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pt-B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Abril de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'1. GINECOLOGIA E OBSTETRICIA'!$B$3:$B$57</c:f>
              <c:strCache>
                <c:ptCount val="55"/>
                <c:pt idx="0">
                  <c:v>ANNELISE FERREIRA DE ARAUJO RUIZ</c:v>
                </c:pt>
                <c:pt idx="1">
                  <c:v>ANTONIO ANTUNES CARDOSO NETO</c:v>
                </c:pt>
                <c:pt idx="2">
                  <c:v>RENATO SUGAHARA HOSOUME</c:v>
                </c:pt>
                <c:pt idx="3">
                  <c:v>FLAVIA RAQUEL ROSA JUNQUEIRA</c:v>
                </c:pt>
                <c:pt idx="4">
                  <c:v>RODRIGO COELHO FRANCO</c:v>
                </c:pt>
                <c:pt idx="5">
                  <c:v>WALTER LUIZ SANTOS PAIVA</c:v>
                </c:pt>
                <c:pt idx="6">
                  <c:v>MARCIA FLORENTINA LUCISANO BIN</c:v>
                </c:pt>
                <c:pt idx="7">
                  <c:v>GUILHERME LUNA MARTINEZ</c:v>
                </c:pt>
                <c:pt idx="8">
                  <c:v>ANA EUGENIA DE AZEVEDO GLERIA</c:v>
                </c:pt>
                <c:pt idx="9">
                  <c:v>ELIANE DE FATIMA FREITAS</c:v>
                </c:pt>
                <c:pt idx="10">
                  <c:v>SYLVIA BUENO PINHEIRO</c:v>
                </c:pt>
                <c:pt idx="11">
                  <c:v>PERCY SADI FALCON WIEDERKEHR</c:v>
                </c:pt>
                <c:pt idx="12">
                  <c:v>PAOLA CANDIDO RODRIGUES MENANI</c:v>
                </c:pt>
                <c:pt idx="13">
                  <c:v>LAURA FERREIRA SANTANA</c:v>
                </c:pt>
                <c:pt idx="14">
                  <c:v>SUZI VOLPATO FABIO</c:v>
                </c:pt>
                <c:pt idx="15">
                  <c:v>ELISABETE PINHEIRO FERREIRA PIRES</c:v>
                </c:pt>
                <c:pt idx="16">
                  <c:v>ANA MERCEDES PERES</c:v>
                </c:pt>
                <c:pt idx="17">
                  <c:v>FERNANDO PASSADOR VALERIO</c:v>
                </c:pt>
                <c:pt idx="18">
                  <c:v>RAFAEL KIOSHI YANO</c:v>
                </c:pt>
                <c:pt idx="19">
                  <c:v>JOAQUIM ROBERTO MACIEL COELHO</c:v>
                </c:pt>
                <c:pt idx="20">
                  <c:v>MARIA ANGELA CURY RAMOS CARVALHO</c:v>
                </c:pt>
                <c:pt idx="21">
                  <c:v>MARIA ANGELICA DE MATTOS</c:v>
                </c:pt>
                <c:pt idx="22">
                  <c:v>MONICA STIPKOVIC ANTUNES CARDOSO</c:v>
                </c:pt>
                <c:pt idx="23">
                  <c:v>ALINE ZYMAN DE ANDRADE</c:v>
                </c:pt>
                <c:pt idx="24">
                  <c:v>ELIANA FONTES MELLO DOS SANTOS</c:v>
                </c:pt>
                <c:pt idx="25">
                  <c:v>ELAINE KAWASAKI HAMAMURA</c:v>
                </c:pt>
                <c:pt idx="26">
                  <c:v>ANA CLAUDIA BORSATO LIMA</c:v>
                </c:pt>
                <c:pt idx="27">
                  <c:v>KLEINIA MARTA CARRER</c:v>
                </c:pt>
                <c:pt idx="28">
                  <c:v>CARLOS CESAR MONTEZINO NOGUEIRA</c:v>
                </c:pt>
                <c:pt idx="29">
                  <c:v>LUIZ HENRIQUE ZAPAROLLI</c:v>
                </c:pt>
                <c:pt idx="30">
                  <c:v>JOAO BOSCO MEZIARA</c:v>
                </c:pt>
                <c:pt idx="31">
                  <c:v>RUTH TOMIE YAMADA</c:v>
                </c:pt>
                <c:pt idx="32">
                  <c:v>FABIO PONTON</c:v>
                </c:pt>
                <c:pt idx="33">
                  <c:v>CLEUSA CASCAES DIAS</c:v>
                </c:pt>
                <c:pt idx="34">
                  <c:v>MAURO DA SILVA CASANOVA</c:v>
                </c:pt>
                <c:pt idx="35">
                  <c:v>STAEL PORTO LEITE</c:v>
                </c:pt>
                <c:pt idx="36">
                  <c:v>JOSE EDUARDO RAHME JABALI JUNIOR</c:v>
                </c:pt>
                <c:pt idx="37">
                  <c:v>HOMERO PEIXOTO DO CARMO</c:v>
                </c:pt>
                <c:pt idx="38">
                  <c:v>RACHID RAMIS RICHARD CURY</c:v>
                </c:pt>
                <c:pt idx="39">
                  <c:v>MARIA CECILIA BARBELLI FEITOSA</c:v>
                </c:pt>
                <c:pt idx="40">
                  <c:v>JOAO CARLOS BAVARESCO CRISTOVAO</c:v>
                </c:pt>
                <c:pt idx="41">
                  <c:v>ANTONIO LUIZ CHAGURI</c:v>
                </c:pt>
                <c:pt idx="42">
                  <c:v>RAMIRO TEIXEIRA HERNANDES</c:v>
                </c:pt>
                <c:pt idx="43">
                  <c:v>LEILA MARIA FROES</c:v>
                </c:pt>
                <c:pt idx="44">
                  <c:v>MARCELO ROBERTO HAGEN</c:v>
                </c:pt>
                <c:pt idx="45">
                  <c:v>NELSON CAVALHEIRO GARAVAZZO</c:v>
                </c:pt>
                <c:pt idx="46">
                  <c:v>JARSON ROSA E SILVA</c:v>
                </c:pt>
                <c:pt idx="47">
                  <c:v>JOSE VITOR CABRAL ZANARDI</c:v>
                </c:pt>
                <c:pt idx="48">
                  <c:v>NELSON HISAMO SATO JUNIOR</c:v>
                </c:pt>
                <c:pt idx="49">
                  <c:v>MARCIA REGINA FERREIRA PATON</c:v>
                </c:pt>
                <c:pt idx="50">
                  <c:v>WAGNER LEKEVICIUS COSTARDI</c:v>
                </c:pt>
                <c:pt idx="51">
                  <c:v>NOELI RODRIGUES ANDRADE</c:v>
                </c:pt>
                <c:pt idx="52">
                  <c:v>ROSIANE MACIEL SCANDIUZZI</c:v>
                </c:pt>
                <c:pt idx="53">
                  <c:v>HELCIO BARIZON</c:v>
                </c:pt>
                <c:pt idx="54">
                  <c:v>RUBENS ISSA HALLAK JUNIOR</c:v>
                </c:pt>
              </c:strCache>
            </c:strRef>
          </c:cat>
          <c:val>
            <c:numRef>
              <c:f>'1. GINECOLOGIA E OBSTETRICIA'!$I$3:$I$57</c:f>
              <c:numCache>
                <c:formatCode>"R$"#,##0.00_);\("R$"#,##0.00\)</c:formatCode>
                <c:ptCount val="55"/>
                <c:pt idx="0">
                  <c:v>252.62955307262601</c:v>
                </c:pt>
                <c:pt idx="1">
                  <c:v>216.08444444444399</c:v>
                </c:pt>
                <c:pt idx="2">
                  <c:v>201.19688311688299</c:v>
                </c:pt>
                <c:pt idx="3">
                  <c:v>196.00282608695699</c:v>
                </c:pt>
                <c:pt idx="4">
                  <c:v>193.02992481203</c:v>
                </c:pt>
                <c:pt idx="5">
                  <c:v>191.012179487179</c:v>
                </c:pt>
                <c:pt idx="6">
                  <c:v>186.43720238095199</c:v>
                </c:pt>
                <c:pt idx="7">
                  <c:v>182.84707547169799</c:v>
                </c:pt>
                <c:pt idx="8">
                  <c:v>166.202865497076</c:v>
                </c:pt>
                <c:pt idx="9">
                  <c:v>164.31244604316501</c:v>
                </c:pt>
                <c:pt idx="10">
                  <c:v>162.051428571429</c:v>
                </c:pt>
                <c:pt idx="11">
                  <c:v>161.267</c:v>
                </c:pt>
                <c:pt idx="12">
                  <c:v>161.15134831460699</c:v>
                </c:pt>
                <c:pt idx="13">
                  <c:v>159.941282051282</c:v>
                </c:pt>
                <c:pt idx="14">
                  <c:v>153.937307692308</c:v>
                </c:pt>
                <c:pt idx="15">
                  <c:v>149.88434343434301</c:v>
                </c:pt>
                <c:pt idx="16">
                  <c:v>146.60948717948699</c:v>
                </c:pt>
                <c:pt idx="17">
                  <c:v>145.646428571429</c:v>
                </c:pt>
                <c:pt idx="18">
                  <c:v>141.79690476190501</c:v>
                </c:pt>
                <c:pt idx="19">
                  <c:v>141.15947368421101</c:v>
                </c:pt>
                <c:pt idx="20">
                  <c:v>137.82151999999999</c:v>
                </c:pt>
                <c:pt idx="21">
                  <c:v>126.66385620915</c:v>
                </c:pt>
                <c:pt idx="22">
                  <c:v>125.223625</c:v>
                </c:pt>
                <c:pt idx="23">
                  <c:v>116.5748</c:v>
                </c:pt>
                <c:pt idx="24">
                  <c:v>113.939911504425</c:v>
                </c:pt>
                <c:pt idx="25">
                  <c:v>113.089226190476</c:v>
                </c:pt>
                <c:pt idx="26">
                  <c:v>112.538391608392</c:v>
                </c:pt>
                <c:pt idx="27">
                  <c:v>111.43097014925399</c:v>
                </c:pt>
                <c:pt idx="28">
                  <c:v>107.245555555556</c:v>
                </c:pt>
                <c:pt idx="29">
                  <c:v>106.38840625</c:v>
                </c:pt>
                <c:pt idx="30">
                  <c:v>104.947689393939</c:v>
                </c:pt>
                <c:pt idx="31">
                  <c:v>104.542170542636</c:v>
                </c:pt>
                <c:pt idx="32">
                  <c:v>103.73983471074401</c:v>
                </c:pt>
                <c:pt idx="33">
                  <c:v>98.182912621359193</c:v>
                </c:pt>
                <c:pt idx="34">
                  <c:v>94.221791044776097</c:v>
                </c:pt>
                <c:pt idx="35">
                  <c:v>91.447515527950301</c:v>
                </c:pt>
                <c:pt idx="36">
                  <c:v>87.005769230769204</c:v>
                </c:pt>
                <c:pt idx="37">
                  <c:v>86.968990825688095</c:v>
                </c:pt>
                <c:pt idx="38">
                  <c:v>85.927199999999999</c:v>
                </c:pt>
                <c:pt idx="39">
                  <c:v>83.11</c:v>
                </c:pt>
                <c:pt idx="40">
                  <c:v>79.555372340425507</c:v>
                </c:pt>
                <c:pt idx="41">
                  <c:v>78.492857142857105</c:v>
                </c:pt>
                <c:pt idx="42">
                  <c:v>76.533195876288701</c:v>
                </c:pt>
                <c:pt idx="43">
                  <c:v>65.788372093023298</c:v>
                </c:pt>
                <c:pt idx="44">
                  <c:v>65.594751131221699</c:v>
                </c:pt>
                <c:pt idx="45">
                  <c:v>64.754000000000005</c:v>
                </c:pt>
                <c:pt idx="46">
                  <c:v>61.389875776397503</c:v>
                </c:pt>
                <c:pt idx="47">
                  <c:v>59.693424657534202</c:v>
                </c:pt>
                <c:pt idx="48">
                  <c:v>58.913884297520703</c:v>
                </c:pt>
                <c:pt idx="49">
                  <c:v>56.495409836065598</c:v>
                </c:pt>
                <c:pt idx="50">
                  <c:v>49.668133333333301</c:v>
                </c:pt>
                <c:pt idx="51">
                  <c:v>45.6060869565217</c:v>
                </c:pt>
                <c:pt idx="52">
                  <c:v>34.846410256410302</c:v>
                </c:pt>
                <c:pt idx="53">
                  <c:v>16.828214285714299</c:v>
                </c:pt>
                <c:pt idx="54">
                  <c:v>16.385000000000002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09-46D4-A0CC-6BF0ABE51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818800"/>
        <c:axId val="163824960"/>
      </c:barChart>
      <c:catAx>
        <c:axId val="271818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3824960"/>
        <c:crosses val="autoZero"/>
        <c:auto val="1"/>
        <c:lblAlgn val="ctr"/>
        <c:lblOffset val="100"/>
        <c:noMultiLvlLbl val="0"/>
      </c:catAx>
      <c:valAx>
        <c:axId val="16382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#,##0.00_);\(&quot;R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1818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60000"/>
        <a:lumOff val="40000"/>
      </a:schemeClr>
    </a:solidFill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pt-B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8697424540682409E-2"/>
          <c:y val="0.14975108949511592"/>
          <c:w val="0.91984424212598426"/>
          <c:h val="0.8264647413394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'Custo por consulta'!$B$1</c:f>
              <c:strCache>
                <c:ptCount val="1"/>
                <c:pt idx="0">
                  <c:v>Valor Médio de Exames por Consulta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'Custo por consulta'!$A$2:$A$71</c:f>
              <c:strCache>
                <c:ptCount val="68"/>
                <c:pt idx="0">
                  <c:v>ANNELISE FERREIRA DE ARAUJO RUIZ</c:v>
                </c:pt>
                <c:pt idx="1">
                  <c:v>ANA CLAUDIA BORSATO LIMA</c:v>
                </c:pt>
                <c:pt idx="2">
                  <c:v>ANA MERCEDES PERES</c:v>
                </c:pt>
                <c:pt idx="3">
                  <c:v>RENATO SUGAHARA HOSOUME</c:v>
                </c:pt>
                <c:pt idx="4">
                  <c:v>ELIANA FONTES MELLO DOS SANTOS</c:v>
                </c:pt>
                <c:pt idx="5">
                  <c:v>FLAVIA RAQUEL ROSA JUNQUEIRA</c:v>
                </c:pt>
                <c:pt idx="6">
                  <c:v>GUILHERME LUNA MARTINEZ</c:v>
                </c:pt>
                <c:pt idx="7">
                  <c:v>RODRIGO COELHO FRANCO</c:v>
                </c:pt>
                <c:pt idx="8">
                  <c:v>LAURA FERREIRA SANTANA</c:v>
                </c:pt>
                <c:pt idx="9">
                  <c:v>ANDREA MARCHETI SILVEIRA</c:v>
                </c:pt>
                <c:pt idx="10">
                  <c:v>FABIO PONTON</c:v>
                </c:pt>
                <c:pt idx="11">
                  <c:v>PAULO RICARDO DE OLIVEIRA PAGNANO</c:v>
                </c:pt>
                <c:pt idx="12">
                  <c:v>HELENA TAKAKO SATO</c:v>
                </c:pt>
                <c:pt idx="13">
                  <c:v>ANA EUGENIA DE AZEVEDO GLERIA</c:v>
                </c:pt>
                <c:pt idx="14">
                  <c:v>ELIANE DE FATIMA FREITAS</c:v>
                </c:pt>
                <c:pt idx="15">
                  <c:v>LUIZ ALBERTO MANETTA</c:v>
                </c:pt>
                <c:pt idx="16">
                  <c:v>ADRIANA CAMPOLUNGO</c:v>
                </c:pt>
                <c:pt idx="17">
                  <c:v>MARCIA FLORENTINA LUCISANO BIN</c:v>
                </c:pt>
                <c:pt idx="18">
                  <c:v>SYLVIA BUENO PINHEIRO</c:v>
                </c:pt>
                <c:pt idx="19">
                  <c:v>PAOLA CANDIDO RODRIGUES MENANI</c:v>
                </c:pt>
                <c:pt idx="20">
                  <c:v>ANTONIO ANTUNES CARDOSO NETO</c:v>
                </c:pt>
                <c:pt idx="21">
                  <c:v>ELISABETE PINHEIRO FERREIRA PIRES</c:v>
                </c:pt>
                <c:pt idx="22">
                  <c:v>ALINE ZYMAN DE ANDRADE</c:v>
                </c:pt>
                <c:pt idx="23">
                  <c:v>WALTER LUIZ SANTOS PAIVA</c:v>
                </c:pt>
                <c:pt idx="24">
                  <c:v>MARIA ANGELA CURY RAMOS CARVALHO</c:v>
                </c:pt>
                <c:pt idx="25">
                  <c:v>MARCIA REGINA FERREIRA PATON</c:v>
                </c:pt>
                <c:pt idx="26">
                  <c:v>FERNANDO PASSADOR VALERIO</c:v>
                </c:pt>
                <c:pt idx="27">
                  <c:v>JOAQUIM ROBERTO MACIEL COELHO</c:v>
                </c:pt>
                <c:pt idx="28">
                  <c:v>MONICA STIPKOVIC ANTUNES CARDOSO</c:v>
                </c:pt>
                <c:pt idx="29">
                  <c:v>KAORU NAKACHIMA</c:v>
                </c:pt>
                <c:pt idx="30">
                  <c:v>LEILA MARIA FROES</c:v>
                </c:pt>
                <c:pt idx="31">
                  <c:v>SUZI VOLPATO FABIO</c:v>
                </c:pt>
                <c:pt idx="32">
                  <c:v>RUTH TOMIE YAMADA</c:v>
                </c:pt>
                <c:pt idx="33">
                  <c:v>CARLOS CESAR MONTEZINO NOGUEIRA</c:v>
                </c:pt>
                <c:pt idx="34">
                  <c:v>MARIA ANGELICA DE MATTOS</c:v>
                </c:pt>
                <c:pt idx="35">
                  <c:v>PERCY SADI FALCON WIEDERKEHR</c:v>
                </c:pt>
                <c:pt idx="36">
                  <c:v>JOAO BOSCO MEZIARA</c:v>
                </c:pt>
                <c:pt idx="37">
                  <c:v>PEDRO SERGIO MAGNANI</c:v>
                </c:pt>
                <c:pt idx="38">
                  <c:v>JORGE BARRETO</c:v>
                </c:pt>
                <c:pt idx="39">
                  <c:v>LUIZ HENRIQUE ZAPAROLLI</c:v>
                </c:pt>
                <c:pt idx="40">
                  <c:v>ELAINE KAWASAKI HAMAMURA</c:v>
                </c:pt>
                <c:pt idx="41">
                  <c:v>JOSE VITOR CABRAL ZANARDI</c:v>
                </c:pt>
                <c:pt idx="42">
                  <c:v>STAEL PORTO LEITE</c:v>
                </c:pt>
                <c:pt idx="43">
                  <c:v>JOAO CARLOS BAVARESCO CRISTOVAO</c:v>
                </c:pt>
                <c:pt idx="44">
                  <c:v>TERESA CRISTINA R FERNANDES DE CARVALHO</c:v>
                </c:pt>
                <c:pt idx="45">
                  <c:v>KLEINIA MARTA CARRER</c:v>
                </c:pt>
                <c:pt idx="46">
                  <c:v>MARIA CECILIA BARBELLI FEITOSA</c:v>
                </c:pt>
                <c:pt idx="47">
                  <c:v>MAURO DA SILVA CASANOVA</c:v>
                </c:pt>
                <c:pt idx="48">
                  <c:v>RAFAEL KIOSHI YANO</c:v>
                </c:pt>
                <c:pt idx="49">
                  <c:v>CLEUSA CASCAES DIAS</c:v>
                </c:pt>
                <c:pt idx="50">
                  <c:v>LUIZ ALBERTO FERRIANI</c:v>
                </c:pt>
                <c:pt idx="51">
                  <c:v>RACHID RAMIS RICHARD CURY</c:v>
                </c:pt>
                <c:pt idx="52">
                  <c:v>ROSIANE MACIEL SCANDIUZZI</c:v>
                </c:pt>
                <c:pt idx="53">
                  <c:v>JOSE EDUARDO RAHME JABALI JUNIOR</c:v>
                </c:pt>
                <c:pt idx="54">
                  <c:v>HOMERO PEIXOTO DO CARMO</c:v>
                </c:pt>
                <c:pt idx="55">
                  <c:v>ANTONIO LUIZ CHAGURI</c:v>
                </c:pt>
                <c:pt idx="56">
                  <c:v>JAIRO VIEIRA DA SILVA</c:v>
                </c:pt>
                <c:pt idx="57">
                  <c:v>NELSON HISAMO SATO JUNIOR</c:v>
                </c:pt>
                <c:pt idx="58">
                  <c:v>WAGNER LEKEVICIUS COSTARDI</c:v>
                </c:pt>
                <c:pt idx="59">
                  <c:v>MARCELO ROBERTO HAGEN</c:v>
                </c:pt>
                <c:pt idx="60">
                  <c:v>RAMIRO TEIXEIRA HERNANDES</c:v>
                </c:pt>
                <c:pt idx="61">
                  <c:v>JARSON ROSA E SILVA</c:v>
                </c:pt>
                <c:pt idx="62">
                  <c:v>REINALDO RODRIGUES</c:v>
                </c:pt>
                <c:pt idx="63">
                  <c:v>NELSON CAVALHEIRO GARAVAZZO</c:v>
                </c:pt>
                <c:pt idx="64">
                  <c:v>NOELI RODRIGUES ANDRADE</c:v>
                </c:pt>
                <c:pt idx="65">
                  <c:v>RUBENS ISSA HALLAK JUNIOR</c:v>
                </c:pt>
                <c:pt idx="66">
                  <c:v>HELCIO BARIZON</c:v>
                </c:pt>
                <c:pt idx="67">
                  <c:v>FERNANDO PASCOAL SAUD FREGONEZI</c:v>
                </c:pt>
              </c:strCache>
            </c:strRef>
          </c:cat>
          <c:val>
            <c:numRef>
              <c:f>'Custo por consulta'!$B$2:$B$71</c:f>
              <c:numCache>
                <c:formatCode>"R$"#,##0.00_);\("R$"#,##0.00\)</c:formatCode>
                <c:ptCount val="68"/>
                <c:pt idx="0">
                  <c:v>257.8181049562682</c:v>
                </c:pt>
                <c:pt idx="1">
                  <c:v>254.21076388888889</c:v>
                </c:pt>
                <c:pt idx="2">
                  <c:v>232.67820512820515</c:v>
                </c:pt>
                <c:pt idx="3">
                  <c:v>208.21901162790698</c:v>
                </c:pt>
                <c:pt idx="4">
                  <c:v>203.1282300884956</c:v>
                </c:pt>
                <c:pt idx="5">
                  <c:v>198.94172043010755</c:v>
                </c:pt>
                <c:pt idx="6">
                  <c:v>193.52738916256158</c:v>
                </c:pt>
                <c:pt idx="7">
                  <c:v>193.22755319148936</c:v>
                </c:pt>
                <c:pt idx="8">
                  <c:v>182.74605633802815</c:v>
                </c:pt>
                <c:pt idx="9">
                  <c:v>175.05262032085562</c:v>
                </c:pt>
                <c:pt idx="10">
                  <c:v>173.50196721311477</c:v>
                </c:pt>
                <c:pt idx="11">
                  <c:v>172.69552238805971</c:v>
                </c:pt>
                <c:pt idx="12">
                  <c:v>169.31387267904509</c:v>
                </c:pt>
                <c:pt idx="13">
                  <c:v>169.22607336956523</c:v>
                </c:pt>
                <c:pt idx="14">
                  <c:v>169.20506060606061</c:v>
                </c:pt>
                <c:pt idx="15">
                  <c:v>169.15576354679806</c:v>
                </c:pt>
                <c:pt idx="16">
                  <c:v>162.54646258503402</c:v>
                </c:pt>
                <c:pt idx="17">
                  <c:v>161.94980861244019</c:v>
                </c:pt>
                <c:pt idx="18">
                  <c:v>159.78946078431372</c:v>
                </c:pt>
                <c:pt idx="19">
                  <c:v>153.72644670050761</c:v>
                </c:pt>
                <c:pt idx="20">
                  <c:v>149.48136</c:v>
                </c:pt>
                <c:pt idx="21">
                  <c:v>144.88197969543148</c:v>
                </c:pt>
                <c:pt idx="22">
                  <c:v>144.47292397660817</c:v>
                </c:pt>
                <c:pt idx="23">
                  <c:v>143.19680851063831</c:v>
                </c:pt>
                <c:pt idx="24">
                  <c:v>135.095</c:v>
                </c:pt>
                <c:pt idx="25">
                  <c:v>133.31136363636364</c:v>
                </c:pt>
                <c:pt idx="26">
                  <c:v>128.28256281407036</c:v>
                </c:pt>
                <c:pt idx="27">
                  <c:v>127.68</c:v>
                </c:pt>
                <c:pt idx="28">
                  <c:v>126.22283333333334</c:v>
                </c:pt>
                <c:pt idx="29">
                  <c:v>125.26724137931035</c:v>
                </c:pt>
                <c:pt idx="30">
                  <c:v>122.96186046511627</c:v>
                </c:pt>
                <c:pt idx="31">
                  <c:v>122.67147727272727</c:v>
                </c:pt>
                <c:pt idx="32">
                  <c:v>121.81078066914498</c:v>
                </c:pt>
                <c:pt idx="33">
                  <c:v>118.38600000000001</c:v>
                </c:pt>
                <c:pt idx="34">
                  <c:v>116.72026706231455</c:v>
                </c:pt>
                <c:pt idx="35">
                  <c:v>116.66078431372549</c:v>
                </c:pt>
                <c:pt idx="36">
                  <c:v>116.5671923743501</c:v>
                </c:pt>
                <c:pt idx="37">
                  <c:v>108.66649350649351</c:v>
                </c:pt>
                <c:pt idx="38">
                  <c:v>102.646</c:v>
                </c:pt>
                <c:pt idx="39">
                  <c:v>102.64235543018334</c:v>
                </c:pt>
                <c:pt idx="40">
                  <c:v>101.20783783783784</c:v>
                </c:pt>
                <c:pt idx="41">
                  <c:v>101.03123287671232</c:v>
                </c:pt>
                <c:pt idx="42">
                  <c:v>100.28645768025079</c:v>
                </c:pt>
                <c:pt idx="43">
                  <c:v>98.45403846153846</c:v>
                </c:pt>
                <c:pt idx="44">
                  <c:v>96.382295918367348</c:v>
                </c:pt>
                <c:pt idx="45">
                  <c:v>96.339065743944644</c:v>
                </c:pt>
                <c:pt idx="46">
                  <c:v>95.249520958083835</c:v>
                </c:pt>
                <c:pt idx="47">
                  <c:v>92.16</c:v>
                </c:pt>
                <c:pt idx="48">
                  <c:v>88.377565217391307</c:v>
                </c:pt>
                <c:pt idx="49">
                  <c:v>88.188065843621402</c:v>
                </c:pt>
                <c:pt idx="50">
                  <c:v>85.051904761904765</c:v>
                </c:pt>
                <c:pt idx="51">
                  <c:v>81.808375451263529</c:v>
                </c:pt>
                <c:pt idx="52">
                  <c:v>81.096666666666664</c:v>
                </c:pt>
                <c:pt idx="53">
                  <c:v>79.159312169312173</c:v>
                </c:pt>
                <c:pt idx="54">
                  <c:v>77.970740740740737</c:v>
                </c:pt>
                <c:pt idx="55">
                  <c:v>74.499169550173008</c:v>
                </c:pt>
                <c:pt idx="56">
                  <c:v>71.745714285714286</c:v>
                </c:pt>
                <c:pt idx="57">
                  <c:v>70.104526748971196</c:v>
                </c:pt>
                <c:pt idx="58">
                  <c:v>61.640036630036626</c:v>
                </c:pt>
                <c:pt idx="59">
                  <c:v>61.283086680761102</c:v>
                </c:pt>
                <c:pt idx="60">
                  <c:v>59.052169811320752</c:v>
                </c:pt>
                <c:pt idx="61">
                  <c:v>56.602896341463413</c:v>
                </c:pt>
                <c:pt idx="62">
                  <c:v>56.21114285714286</c:v>
                </c:pt>
                <c:pt idx="63">
                  <c:v>49.506666666666668</c:v>
                </c:pt>
                <c:pt idx="64">
                  <c:v>40.413000000000004</c:v>
                </c:pt>
                <c:pt idx="65">
                  <c:v>29.095000000000002</c:v>
                </c:pt>
                <c:pt idx="66">
                  <c:v>14.10025641025641</c:v>
                </c:pt>
                <c:pt idx="67">
                  <c:v>8.0945454545454556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BC-43AA-B758-0DCF05F70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199039"/>
        <c:axId val="82234719"/>
      </c:barChart>
      <c:catAx>
        <c:axId val="901990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234719"/>
        <c:crosses val="autoZero"/>
        <c:auto val="1"/>
        <c:lblAlgn val="ctr"/>
        <c:lblOffset val="100"/>
        <c:noMultiLvlLbl val="0"/>
      </c:catAx>
      <c:valAx>
        <c:axId val="82234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#,##0.00_);\(&quot;R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0199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2">
        <a:lumMod val="40000"/>
        <a:lumOff val="60000"/>
      </a:schemeClr>
    </a:solidFill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0.10615</cdr:x>
      <cdr:y>0.60874</cdr:y>
    </cdr:from>
    <cdr:to>
      <cdr:x>0.98192</cdr:x>
      <cdr:y>0.60874</cdr:y>
    </cdr:to>
    <cdr:cxnSp macro="">
      <cdr:nvCxnSpPr>
        <cdr:cNvPr id="3" name="Conector reto 2">
          <a:extLst xmlns:a="http://schemas.openxmlformats.org/drawingml/2006/main">
            <a:ext uri="{FF2B5EF4-FFF2-40B4-BE49-F238E27FC236}">
              <a16:creationId xmlns:a16="http://schemas.microsoft.com/office/drawing/2014/main" id="{862B571E-C652-4DBD-95E2-E69B2D9ED6A2}"/>
            </a:ext>
          </a:extLst>
        </cdr:cNvPr>
        <cdr:cNvCxnSpPr/>
      </cdr:nvCxnSpPr>
      <cdr:spPr>
        <a:xfrm xmlns:a="http://schemas.openxmlformats.org/drawingml/2006/main">
          <a:off x="1294227" y="3044019"/>
          <a:ext cx="10677378" cy="0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0.50787</cdr:x>
      <cdr:y>0.18589</cdr:y>
    </cdr:from>
    <cdr:to>
      <cdr:x>1</cdr:x>
      <cdr:y>0.27345</cdr:y>
    </cdr:to>
    <cdr:sp macro="" textlink="">
      <cdr:nvSpPr>
        <cdr:cNvPr id="2" name="CaixaDeTexto 4">
          <a:extLst xmlns:a="http://schemas.openxmlformats.org/drawingml/2006/main">
            <a:ext uri="{FF2B5EF4-FFF2-40B4-BE49-F238E27FC236}">
              <a16:creationId xmlns:a16="http://schemas.microsoft.com/office/drawing/2014/main" id="{18031455-4B14-41D6-8CFF-74360D697E3E}"/>
            </a:ext>
          </a:extLst>
        </cdr:cNvPr>
        <cdr:cNvSpPr txBox="1"/>
      </cdr:nvSpPr>
      <cdr:spPr>
        <a:xfrm xmlns:a="http://schemas.openxmlformats.org/drawingml/2006/main">
          <a:off x="4644007" y="718711"/>
          <a:ext cx="4499992" cy="338554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600" b="1" dirty="0">
              <a:solidFill>
                <a:srgbClr val="FF0000"/>
              </a:solidFill>
            </a:rPr>
            <a:t>22 colegas com custo de consulta &lt; R$ 100,00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5570C-C2A6-4A70-8D20-50281B206839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E1B0D-C623-4D6A-AF62-B034CBE60E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487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537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400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89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731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3539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1)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618" cy="51435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9341BF5-094A-4844-9CE5-80E156EAF0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39104" cy="63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37162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FB082BC-B4FC-5953-8E24-EAB48158C1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Espaço Reservado para Texto 9">
            <a:extLst>
              <a:ext uri="{FF2B5EF4-FFF2-40B4-BE49-F238E27FC236}">
                <a16:creationId xmlns:a16="http://schemas.microsoft.com/office/drawing/2014/main" id="{9C9289D0-8B6D-8038-E9CE-62059B3D3B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0653" y="298052"/>
            <a:ext cx="5709047" cy="3940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10" name="Espaço Reservado para Texto 11">
            <a:extLst>
              <a:ext uri="{FF2B5EF4-FFF2-40B4-BE49-F238E27FC236}">
                <a16:creationId xmlns:a16="http://schemas.microsoft.com/office/drawing/2014/main" id="{8C21460C-2A07-C88E-30C6-989A3269B7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1050" y="1054497"/>
            <a:ext cx="7639050" cy="363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latin typeface="+mj-lt"/>
              </a:defRPr>
            </a:lvl1pPr>
          </a:lstStyle>
          <a:p>
            <a:pPr lvl="0"/>
            <a:r>
              <a:rPr lang="pt-BR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688347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onteú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mplates PPT 2015-0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571" cy="5143500"/>
          </a:xfrm>
          <a:prstGeom prst="rect">
            <a:avLst/>
          </a:prstGeom>
        </p:spPr>
      </p:pic>
      <p:sp>
        <p:nvSpPr>
          <p:cNvPr id="7" name="Espaço Reservado para Texto 13"/>
          <p:cNvSpPr>
            <a:spLocks noGrp="1"/>
          </p:cNvSpPr>
          <p:nvPr>
            <p:ph type="body" sz="quarter" idx="10" hasCustomPrompt="1"/>
          </p:nvPr>
        </p:nvSpPr>
        <p:spPr>
          <a:xfrm>
            <a:off x="1460500" y="304800"/>
            <a:ext cx="730250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00995D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/>
              <a:t>Título Aqui</a:t>
            </a:r>
          </a:p>
        </p:txBody>
      </p:sp>
      <p:sp>
        <p:nvSpPr>
          <p:cNvPr id="8" name="Espaço Reservado para Texto 13"/>
          <p:cNvSpPr>
            <a:spLocks noGrp="1"/>
          </p:cNvSpPr>
          <p:nvPr>
            <p:ph type="body" sz="quarter" idx="11" hasCustomPrompt="1"/>
          </p:nvPr>
        </p:nvSpPr>
        <p:spPr>
          <a:xfrm>
            <a:off x="355600" y="1038225"/>
            <a:ext cx="8407400" cy="38004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 baseline="0">
                <a:solidFill>
                  <a:srgbClr val="B1D34B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 dirty="0"/>
              <a:t>Clique para adicionar o texto</a:t>
            </a:r>
          </a:p>
        </p:txBody>
      </p:sp>
    </p:spTree>
    <p:extLst>
      <p:ext uri="{BB962C8B-B14F-4D97-AF65-F5344CB8AC3E}">
        <p14:creationId xmlns:p14="http://schemas.microsoft.com/office/powerpoint/2010/main" val="4184480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14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3).pn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-617" y="0"/>
            <a:ext cx="9144617" cy="5143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jpg"/><Relationship Id="rId4" Type="http://schemas.openxmlformats.org/officeDocument/2006/relationships/image" Target="../media/image10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ramiroconsultori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396283-08A9-4CDD-9A89-6BA850C78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16" y="2571750"/>
            <a:ext cx="7411568" cy="1379513"/>
          </a:xfrm>
        </p:spPr>
        <p:txBody>
          <a:bodyPr>
            <a:normAutofit fontScale="90000"/>
          </a:bodyPr>
          <a:lstStyle/>
          <a:p>
            <a:pPr algn="ctr"/>
            <a:br>
              <a:rPr lang="pt-BR" sz="1800" dirty="0"/>
            </a:br>
            <a:r>
              <a:rPr lang="pt-BR" sz="2200" dirty="0">
                <a:solidFill>
                  <a:srgbClr val="FF0000"/>
                </a:solidFill>
              </a:rPr>
              <a:t>“</a:t>
            </a:r>
            <a:r>
              <a:rPr lang="pt-BR" sz="2200" b="1" i="1" u="sng" dirty="0">
                <a:solidFill>
                  <a:srgbClr val="FF0000"/>
                </a:solidFill>
              </a:rPr>
              <a:t>PESSOAS FELIZES, PRÁTICAS INOVADORAS, EMPRESAS SUSTENTÁVEIS”</a:t>
            </a:r>
            <a:br>
              <a:rPr lang="pt-BR" sz="2700" dirty="0">
                <a:solidFill>
                  <a:srgbClr val="FF0000"/>
                </a:solidFill>
              </a:rPr>
            </a:br>
            <a:br>
              <a:rPr lang="pt-BR" sz="2100" dirty="0">
                <a:solidFill>
                  <a:srgbClr val="FF0000"/>
                </a:solidFill>
              </a:rPr>
            </a:br>
            <a:r>
              <a:rPr lang="pt-BR" sz="3000" b="1" dirty="0"/>
              <a:t>Gestão de Risco Integrado Operadora/Hospital, </a:t>
            </a:r>
            <a:br>
              <a:rPr lang="pt-BR" sz="3000" b="1" dirty="0"/>
            </a:br>
            <a:r>
              <a:rPr lang="pt-BR" sz="3000" b="1" dirty="0"/>
              <a:t>uma necessidade real e urgente</a:t>
            </a:r>
            <a:br>
              <a:rPr lang="pt-BR" sz="3000" b="1" dirty="0">
                <a:solidFill>
                  <a:srgbClr val="FFFF00"/>
                </a:solidFill>
              </a:rPr>
            </a:br>
            <a:endParaRPr lang="pt-BR" sz="2100" b="1" dirty="0">
              <a:solidFill>
                <a:srgbClr val="FFFF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956C3B-9070-4321-B46C-D00243E56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683" y="4389120"/>
            <a:ext cx="3545058" cy="54864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pt-BR" sz="1200" b="1" dirty="0">
                <a:solidFill>
                  <a:schemeClr val="tx1"/>
                </a:solidFill>
              </a:rPr>
              <a:t>20 de Outubro de 2023 </a:t>
            </a:r>
          </a:p>
          <a:p>
            <a:pPr algn="ctr"/>
            <a:r>
              <a:rPr lang="pt-BR" sz="1200" b="1" dirty="0">
                <a:solidFill>
                  <a:schemeClr val="tx1"/>
                </a:solidFill>
              </a:rPr>
              <a:t>Ramiro Teixeira </a:t>
            </a:r>
            <a:r>
              <a:rPr lang="pt-BR" sz="1200" b="1" dirty="0" err="1">
                <a:solidFill>
                  <a:schemeClr val="tx1"/>
                </a:solidFill>
              </a:rPr>
              <a:t>hernandes</a:t>
            </a:r>
            <a:endParaRPr lang="pt-BR" sz="1200" b="1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9C4309-CCA9-4251-82DA-4C7B9C03E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976" y="4347760"/>
            <a:ext cx="3024554" cy="63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152AB23-462C-44C6-BAF0-9A7CF6861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65163"/>
            <a:ext cx="9144000" cy="600740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4375E8C-E30D-474B-A9CA-BFEEA4EDC0D2}"/>
              </a:ext>
            </a:extLst>
          </p:cNvPr>
          <p:cNvSpPr/>
          <p:nvPr/>
        </p:nvSpPr>
        <p:spPr>
          <a:xfrm>
            <a:off x="1160585" y="611944"/>
            <a:ext cx="6404317" cy="15404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39672B65-4549-4763-977C-77CC7C68859E}"/>
              </a:ext>
            </a:extLst>
          </p:cNvPr>
          <p:cNvSpPr/>
          <p:nvPr/>
        </p:nvSpPr>
        <p:spPr>
          <a:xfrm rot="10800000">
            <a:off x="1994096" y="1550963"/>
            <a:ext cx="274320" cy="2743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2861BF09-BAA9-444B-BF71-DB18A8CEDAAB}"/>
              </a:ext>
            </a:extLst>
          </p:cNvPr>
          <p:cNvSpPr/>
          <p:nvPr/>
        </p:nvSpPr>
        <p:spPr>
          <a:xfrm rot="10800000">
            <a:off x="5834575" y="1570303"/>
            <a:ext cx="200464" cy="274320"/>
          </a:xfrm>
          <a:prstGeom prst="downArrow">
            <a:avLst>
              <a:gd name="adj1" fmla="val 7307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B07F84F-90A4-4111-A649-273C222ECA8E}"/>
              </a:ext>
            </a:extLst>
          </p:cNvPr>
          <p:cNvSpPr/>
          <p:nvPr/>
        </p:nvSpPr>
        <p:spPr>
          <a:xfrm>
            <a:off x="7277669" y="3480179"/>
            <a:ext cx="880281" cy="71558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4050" dirty="0">
                <a:solidFill>
                  <a:schemeClr val="bg1"/>
                </a:solidFill>
              </a:rPr>
              <a:t>😅</a:t>
            </a:r>
          </a:p>
        </p:txBody>
      </p:sp>
    </p:spTree>
    <p:extLst>
      <p:ext uri="{BB962C8B-B14F-4D97-AF65-F5344CB8AC3E}">
        <p14:creationId xmlns:p14="http://schemas.microsoft.com/office/powerpoint/2010/main" val="23809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61DB50C7-4F4C-450F-802C-96111946A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0951" y="-928468"/>
            <a:ext cx="11672504" cy="656257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567C953-7339-435A-8380-D30A1DB1A6E1}"/>
              </a:ext>
            </a:extLst>
          </p:cNvPr>
          <p:cNvSpPr/>
          <p:nvPr/>
        </p:nvSpPr>
        <p:spPr>
          <a:xfrm>
            <a:off x="5970838" y="4838521"/>
            <a:ext cx="2532040" cy="30008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1350" b="1" dirty="0">
                <a:solidFill>
                  <a:srgbClr val="FF0000"/>
                </a:solidFill>
                <a:latin typeface="rawline"/>
              </a:rPr>
              <a:t>Publicado em 22/06/2023 09h38</a:t>
            </a:r>
            <a:endParaRPr lang="pt-BR" sz="1350" b="1" dirty="0">
              <a:solidFill>
                <a:srgbClr val="FF0000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6FA43ED-D3BC-46D4-8DDF-D724F37C6851}"/>
              </a:ext>
            </a:extLst>
          </p:cNvPr>
          <p:cNvSpPr/>
          <p:nvPr/>
        </p:nvSpPr>
        <p:spPr>
          <a:xfrm>
            <a:off x="6244390" y="2875547"/>
            <a:ext cx="2899610" cy="14855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98A5A61-FD60-4495-9726-49E1AE1B4323}"/>
              </a:ext>
            </a:extLst>
          </p:cNvPr>
          <p:cNvSpPr txBox="1"/>
          <p:nvPr/>
        </p:nvSpPr>
        <p:spPr>
          <a:xfrm>
            <a:off x="5665824" y="1473959"/>
            <a:ext cx="2473113" cy="5078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1350" b="1" dirty="0">
                <a:solidFill>
                  <a:srgbClr val="FF0000"/>
                </a:solidFill>
              </a:rPr>
              <a:t>Prejuízo operacional de R$ 11,5 </a:t>
            </a:r>
          </a:p>
          <a:p>
            <a:pPr algn="ctr"/>
            <a:r>
              <a:rPr lang="pt-BR" sz="1350" b="1" dirty="0">
                <a:solidFill>
                  <a:srgbClr val="FF0000"/>
                </a:solidFill>
              </a:rPr>
              <a:t>bilhões, o pior em 20 anos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900CE9-1CC3-4A64-BC81-02D950DBA15C}"/>
              </a:ext>
            </a:extLst>
          </p:cNvPr>
          <p:cNvSpPr txBox="1"/>
          <p:nvPr/>
        </p:nvSpPr>
        <p:spPr>
          <a:xfrm>
            <a:off x="706902" y="3633722"/>
            <a:ext cx="443058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FF0000"/>
                </a:solidFill>
              </a:rPr>
              <a:t>O faturamento com a operação não está suportando os custos diretos do negócio </a:t>
            </a:r>
          </a:p>
          <a:p>
            <a:r>
              <a:rPr lang="pt-BR" sz="1500" b="1" dirty="0">
                <a:solidFill>
                  <a:srgbClr val="FF0000"/>
                </a:solidFill>
              </a:rPr>
              <a:t>e, no caso da redução dos juros, o resultado pode voltar a ser negativo !!!!!!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29C7D07-75EA-48C1-A828-D65D6ACE6DC2}"/>
              </a:ext>
            </a:extLst>
          </p:cNvPr>
          <p:cNvCxnSpPr/>
          <p:nvPr/>
        </p:nvCxnSpPr>
        <p:spPr>
          <a:xfrm>
            <a:off x="1239253" y="3332747"/>
            <a:ext cx="773630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26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3717E62-DBF9-41E3-A7EF-330EE9342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575184"/>
              </p:ext>
            </p:extLst>
          </p:nvPr>
        </p:nvGraphicFramePr>
        <p:xfrm>
          <a:off x="432581" y="1065628"/>
          <a:ext cx="8303457" cy="3738337"/>
        </p:xfrm>
        <a:graphic>
          <a:graphicData uri="http://schemas.openxmlformats.org/drawingml/2006/table">
            <a:tbl>
              <a:tblPr/>
              <a:tblGrid>
                <a:gridCol w="4129205">
                  <a:extLst>
                    <a:ext uri="{9D8B030D-6E8A-4147-A177-3AD203B41FA5}">
                      <a16:colId xmlns:a16="http://schemas.microsoft.com/office/drawing/2014/main" val="3488896877"/>
                    </a:ext>
                  </a:extLst>
                </a:gridCol>
                <a:gridCol w="2087126">
                  <a:extLst>
                    <a:ext uri="{9D8B030D-6E8A-4147-A177-3AD203B41FA5}">
                      <a16:colId xmlns:a16="http://schemas.microsoft.com/office/drawing/2014/main" val="3334621336"/>
                    </a:ext>
                  </a:extLst>
                </a:gridCol>
                <a:gridCol w="2087126">
                  <a:extLst>
                    <a:ext uri="{9D8B030D-6E8A-4147-A177-3AD203B41FA5}">
                      <a16:colId xmlns:a16="http://schemas.microsoft.com/office/drawing/2014/main" val="3017392150"/>
                    </a:ext>
                  </a:extLst>
                </a:gridCol>
              </a:tblGrid>
              <a:tr h="90736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Receitas e Despesas </a:t>
                      </a:r>
                    </a:p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(Data de corte 25/08/2023)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928481"/>
                  </a:ext>
                </a:extLst>
              </a:tr>
              <a:tr h="4899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 de contraprestações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44.588.695.139</a:t>
                      </a:r>
                    </a:p>
                  </a:txBody>
                  <a:tcPr marL="7144" marR="7144" marT="14288" marB="142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528448"/>
                  </a:ext>
                </a:extLst>
              </a:tr>
              <a:tr h="4536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Receitas operacionais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3.317.933.688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47.906.628.827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560689"/>
                  </a:ext>
                </a:extLst>
              </a:tr>
              <a:tr h="4899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assistencial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38.420.444.403</a:t>
                      </a:r>
                    </a:p>
                  </a:txBody>
                  <a:tcPr marL="7144" marR="7144" marT="14288" marB="142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046801"/>
                  </a:ext>
                </a:extLst>
              </a:tr>
              <a:tr h="4899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administrativa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5.067.433.641</a:t>
                      </a:r>
                    </a:p>
                  </a:txBody>
                  <a:tcPr marL="7144" marR="7144" marT="14288" marB="142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935378"/>
                  </a:ext>
                </a:extLst>
              </a:tr>
              <a:tr h="4536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 err="1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espesa</a:t>
                      </a:r>
                      <a:r>
                        <a:rPr lang="pt-BR" sz="2100" b="1" i="0" u="none" strike="noStrike" dirty="0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 de comercialização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766.793.071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864381"/>
                  </a:ext>
                </a:extLst>
              </a:tr>
              <a:tr h="4536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Despesas operacionais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315049"/>
                          </a:solidFill>
                          <a:effectLst/>
                          <a:latin typeface="Calibri" panose="020F0502020204030204" pitchFamily="34" charset="0"/>
                        </a:rPr>
                        <a:t>4.827.297.481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49.081.968.596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280157"/>
                  </a:ext>
                </a:extLst>
              </a:tr>
            </a:tbl>
          </a:graphicData>
        </a:graphic>
      </p:graphicFrame>
      <p:sp>
        <p:nvSpPr>
          <p:cNvPr id="3" name="Seta: de Cima para Baixo 2">
            <a:extLst>
              <a:ext uri="{FF2B5EF4-FFF2-40B4-BE49-F238E27FC236}">
                <a16:creationId xmlns:a16="http://schemas.microsoft.com/office/drawing/2014/main" id="{C2D3CDD8-C9FF-48D5-A6F5-7C6B7D2076C9}"/>
              </a:ext>
            </a:extLst>
          </p:cNvPr>
          <p:cNvSpPr/>
          <p:nvPr/>
        </p:nvSpPr>
        <p:spPr>
          <a:xfrm>
            <a:off x="7575452" y="2964767"/>
            <a:ext cx="363474" cy="1323594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EFDDACD-9D22-4E07-A0EF-B591A2C32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Cooperativas – </a:t>
            </a:r>
            <a:r>
              <a:rPr lang="pt-BR" dirty="0" err="1"/>
              <a:t>Trim</a:t>
            </a:r>
            <a:r>
              <a:rPr lang="pt-BR" dirty="0"/>
              <a:t> 2 2023</a:t>
            </a:r>
          </a:p>
        </p:txBody>
      </p:sp>
    </p:spTree>
    <p:extLst>
      <p:ext uri="{BB962C8B-B14F-4D97-AF65-F5344CB8AC3E}">
        <p14:creationId xmlns:p14="http://schemas.microsoft.com/office/powerpoint/2010/main" val="315113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DE9FB8-FE71-412D-B217-E834BB7CC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800" b="1" dirty="0"/>
              <a:t>Planos de saúde têm dívidas de R$ 2,3 bi com hospitais privados do país - </a:t>
            </a:r>
            <a:r>
              <a:rPr lang="pt-BR" sz="1800" dirty="0"/>
              <a:t>15 out 2023</a:t>
            </a:r>
            <a:endParaRPr lang="pt-BR" sz="28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E1FA4A-3880-4A2B-BED4-9C45007A0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9623"/>
            <a:ext cx="8229600" cy="3175000"/>
          </a:xfrm>
        </p:spPr>
        <p:txBody>
          <a:bodyPr>
            <a:normAutofit fontScale="70000" lnSpcReduction="20000"/>
          </a:bodyPr>
          <a:lstStyle/>
          <a:p>
            <a:r>
              <a:rPr lang="pt-BR" dirty="0"/>
              <a:t>Dívida resulta, de prejuízo financeiro em 2022 de R$ 10,7 bilhões (</a:t>
            </a:r>
            <a:r>
              <a:rPr lang="pt-BR" dirty="0" err="1"/>
              <a:t>InfoMoney</a:t>
            </a:r>
            <a:r>
              <a:rPr lang="pt-BR" dirty="0"/>
              <a:t>)</a:t>
            </a:r>
          </a:p>
          <a:p>
            <a:r>
              <a:rPr lang="pt-BR" dirty="0"/>
              <a:t>Valor de glosas em aberto foi de R$ 1,29 bilhão, 9% da receita bruta dos respondentes contra um padrão histórico de 3,5%.</a:t>
            </a:r>
          </a:p>
          <a:p>
            <a:r>
              <a:rPr lang="pt-BR" dirty="0"/>
              <a:t>Para cada R$ 100 de receita no 1º semestre de 2023, o setor auferiu cerca de R$ 1,3 de lucro</a:t>
            </a:r>
          </a:p>
          <a:p>
            <a:r>
              <a:rPr lang="pt-BR" dirty="0"/>
              <a:t>Agravante - impactos significativos decorrentes de diversas fraudes, incluindo empréstimos e falsificação de carteirinhas, uso indevido para procedimentos estéticos, reembolsos de consultas duplicados e fraudulentos, além de materiais superfaturados”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856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58A7316-110C-46F4-9FDD-C80F43FAA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73" y="2975"/>
            <a:ext cx="8482819" cy="5133295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05D837E6-E821-40F5-BEEA-842B384503C2}"/>
              </a:ext>
            </a:extLst>
          </p:cNvPr>
          <p:cNvCxnSpPr>
            <a:cxnSpLocks/>
          </p:cNvCxnSpPr>
          <p:nvPr/>
        </p:nvCxnSpPr>
        <p:spPr>
          <a:xfrm flipV="1">
            <a:off x="1582616" y="590844"/>
            <a:ext cx="6699738" cy="19787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C7E130BB-499C-4D6E-BA96-88AAFDB640C3}"/>
              </a:ext>
            </a:extLst>
          </p:cNvPr>
          <p:cNvSpPr txBox="1"/>
          <p:nvPr/>
        </p:nvSpPr>
        <p:spPr>
          <a:xfrm>
            <a:off x="1287194" y="970671"/>
            <a:ext cx="38088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Aumento de 9% 12 anos</a:t>
            </a:r>
          </a:p>
        </p:txBody>
      </p:sp>
    </p:spTree>
    <p:extLst>
      <p:ext uri="{BB962C8B-B14F-4D97-AF65-F5344CB8AC3E}">
        <p14:creationId xmlns:p14="http://schemas.microsoft.com/office/powerpoint/2010/main" val="385237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B60F5CD-AF07-4A48-983D-78FDA8310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9424585" cy="51435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86E6169-5298-4C84-AE1C-B4C971D7C314}"/>
              </a:ext>
            </a:extLst>
          </p:cNvPr>
          <p:cNvSpPr/>
          <p:nvPr/>
        </p:nvSpPr>
        <p:spPr>
          <a:xfrm>
            <a:off x="917921" y="1424354"/>
            <a:ext cx="3868613" cy="7369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5DF6913-48A7-45D2-A1A5-C6F1BDF4E24E}"/>
              </a:ext>
            </a:extLst>
          </p:cNvPr>
          <p:cNvSpPr/>
          <p:nvPr/>
        </p:nvSpPr>
        <p:spPr>
          <a:xfrm>
            <a:off x="4800598" y="480454"/>
            <a:ext cx="4230859" cy="7369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4DDB18D-5417-40E0-A7D5-BCCB5C9EA4A4}"/>
              </a:ext>
            </a:extLst>
          </p:cNvPr>
          <p:cNvSpPr txBox="1"/>
          <p:nvPr/>
        </p:nvSpPr>
        <p:spPr>
          <a:xfrm>
            <a:off x="2400794" y="86924"/>
            <a:ext cx="460933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Problema de acessibilidade maior há 10 anos !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E9D2A0C-ACE0-431E-A2B8-D23359105204}"/>
              </a:ext>
            </a:extLst>
          </p:cNvPr>
          <p:cNvCxnSpPr/>
          <p:nvPr/>
        </p:nvCxnSpPr>
        <p:spPr>
          <a:xfrm>
            <a:off x="4793571" y="675247"/>
            <a:ext cx="0" cy="296476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01B4ACD-43F6-41C0-8A56-AA5DA01E2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2" y="559194"/>
            <a:ext cx="9218051" cy="4663440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3DBD490-8BD3-4817-A001-185BE66F0A7C}"/>
              </a:ext>
            </a:extLst>
          </p:cNvPr>
          <p:cNvGraphicFramePr>
            <a:graphicFrameLocks noGrp="1"/>
          </p:cNvGraphicFramePr>
          <p:nvPr/>
        </p:nvGraphicFramePr>
        <p:xfrm>
          <a:off x="12831" y="0"/>
          <a:ext cx="9131169" cy="696351"/>
        </p:xfrm>
        <a:graphic>
          <a:graphicData uri="http://schemas.openxmlformats.org/drawingml/2006/table">
            <a:tbl>
              <a:tblPr/>
              <a:tblGrid>
                <a:gridCol w="9131169">
                  <a:extLst>
                    <a:ext uri="{9D8B030D-6E8A-4147-A177-3AD203B41FA5}">
                      <a16:colId xmlns:a16="http://schemas.microsoft.com/office/drawing/2014/main" val="3228256346"/>
                    </a:ext>
                  </a:extLst>
                </a:gridCol>
              </a:tblGrid>
              <a:tr h="696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Gráfico 3 - Beneficiários de planos de assistência médica por modalidade da operadora (Brasil - março/2018-março/2023)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68798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0531A3C9-359B-4E7A-8354-6D79857620D8}"/>
              </a:ext>
            </a:extLst>
          </p:cNvPr>
          <p:cNvSpPr txBox="1"/>
          <p:nvPr/>
        </p:nvSpPr>
        <p:spPr>
          <a:xfrm>
            <a:off x="3291839" y="2131256"/>
            <a:ext cx="376662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Estagnação !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Incapacidade de crescimento !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F8BBCE0-4E8A-4038-B79A-C57F3D8E15E8}"/>
              </a:ext>
            </a:extLst>
          </p:cNvPr>
          <p:cNvSpPr/>
          <p:nvPr/>
        </p:nvSpPr>
        <p:spPr>
          <a:xfrm>
            <a:off x="379828" y="3756073"/>
            <a:ext cx="8751341" cy="7860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36088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5B105EF-652A-2EF5-947E-A6FF319CA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4B824B1-A294-4038-805A-633C0E0AA695}"/>
              </a:ext>
            </a:extLst>
          </p:cNvPr>
          <p:cNvSpPr/>
          <p:nvPr/>
        </p:nvSpPr>
        <p:spPr>
          <a:xfrm>
            <a:off x="2532185" y="3230218"/>
            <a:ext cx="6488723" cy="6009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" name="Espaço Reservado para Texto 1">
            <a:extLst>
              <a:ext uri="{FF2B5EF4-FFF2-40B4-BE49-F238E27FC236}">
                <a16:creationId xmlns:a16="http://schemas.microsoft.com/office/drawing/2014/main" id="{A81829A1-3741-4E05-946F-2F4F690FF519}"/>
              </a:ext>
            </a:extLst>
          </p:cNvPr>
          <p:cNvSpPr txBox="1">
            <a:spLocks/>
          </p:cNvSpPr>
          <p:nvPr/>
        </p:nvSpPr>
        <p:spPr>
          <a:xfrm>
            <a:off x="964096" y="20963"/>
            <a:ext cx="7413218" cy="394097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t"/>
          <a:lstStyle>
            <a:defPPr>
              <a:defRPr lang="en-US"/>
            </a:defPPr>
            <a:lvl1pPr marL="0" algn="l" defTabSz="457200" rtl="0" eaLnBrk="1" latinLnBrk="0" hangingPunct="1">
              <a:defRPr sz="1100" b="0" i="0" kern="120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Beneficiários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Operadoras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Médico-Hospitalar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30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9923951-6D7A-48F0-9595-CCA0ABE42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" y="536713"/>
            <a:ext cx="9134214" cy="4606787"/>
          </a:xfrm>
          <a:prstGeom prst="rect">
            <a:avLst/>
          </a:prstGeom>
        </p:spPr>
      </p:pic>
      <p:sp>
        <p:nvSpPr>
          <p:cNvPr id="5" name="Título 2">
            <a:extLst>
              <a:ext uri="{FF2B5EF4-FFF2-40B4-BE49-F238E27FC236}">
                <a16:creationId xmlns:a16="http://schemas.microsoft.com/office/drawing/2014/main" id="{CBC586B9-1B5A-49B5-89E8-1781AA5FC584}"/>
              </a:ext>
            </a:extLst>
          </p:cNvPr>
          <p:cNvSpPr txBox="1">
            <a:spLocks/>
          </p:cNvSpPr>
          <p:nvPr/>
        </p:nvSpPr>
        <p:spPr>
          <a:xfrm>
            <a:off x="9786" y="-1"/>
            <a:ext cx="9134214" cy="536713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1500" b="1" dirty="0">
                <a:solidFill>
                  <a:srgbClr val="FF0000"/>
                </a:solidFill>
              </a:rPr>
              <a:t> Taxa de cobertura dos planos de assistência médica, por localização </a:t>
            </a:r>
          </a:p>
          <a:p>
            <a:pPr algn="ctr"/>
            <a:r>
              <a:rPr lang="pt-BR" sz="1500" b="1" dirty="0">
                <a:solidFill>
                  <a:srgbClr val="FF0000"/>
                </a:solidFill>
              </a:rPr>
              <a:t>(Brasil - dez/2004-dez/2022)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52EF253-5FF3-4440-B2BE-68A3A1E71D44}"/>
              </a:ext>
            </a:extLst>
          </p:cNvPr>
          <p:cNvSpPr/>
          <p:nvPr/>
        </p:nvSpPr>
        <p:spPr>
          <a:xfrm>
            <a:off x="5019261" y="2037522"/>
            <a:ext cx="4001647" cy="6903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392275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8" y="-9521"/>
            <a:ext cx="7941970" cy="5153021"/>
          </a:xfrm>
          <a:prstGeom prst="rect">
            <a:avLst/>
          </a:prstGeom>
        </p:spPr>
      </p:pic>
      <p:sp>
        <p:nvSpPr>
          <p:cNvPr id="4" name="Seta em curva para cima 3"/>
          <p:cNvSpPr/>
          <p:nvPr/>
        </p:nvSpPr>
        <p:spPr>
          <a:xfrm>
            <a:off x="1555842" y="1299949"/>
            <a:ext cx="6765881" cy="1316327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6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4487665-1367-490F-A529-710800E55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19" y="603659"/>
            <a:ext cx="9144000" cy="4540407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6C13C8A9-CE69-4791-9F01-4AD5D196795D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585413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1800" b="1" dirty="0">
                <a:solidFill>
                  <a:srgbClr val="FF0000"/>
                </a:solidFill>
              </a:rPr>
              <a:t>  Taxa de sinistralidade das operadoras médico-hospitalares, por modalidade da operadora (Brasil - 2020-2023)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F2C6ECC7-0D6F-4FD8-B1F6-12CC57B7FE69}"/>
              </a:ext>
            </a:extLst>
          </p:cNvPr>
          <p:cNvCxnSpPr>
            <a:cxnSpLocks/>
          </p:cNvCxnSpPr>
          <p:nvPr/>
        </p:nvCxnSpPr>
        <p:spPr>
          <a:xfrm flipV="1">
            <a:off x="1192237" y="1614268"/>
            <a:ext cx="7575452" cy="53808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79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4681852" y="4837361"/>
            <a:ext cx="3571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90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13</a:t>
            </a:fld>
            <a:endParaRPr lang="pt-BR" altLang="pt-BR" sz="9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E52B163-535B-4476-8ACE-0E878C8776C4}"/>
              </a:ext>
            </a:extLst>
          </p:cNvPr>
          <p:cNvSpPr txBox="1">
            <a:spLocks/>
          </p:cNvSpPr>
          <p:nvPr/>
        </p:nvSpPr>
        <p:spPr bwMode="auto">
          <a:xfrm>
            <a:off x="807" y="0"/>
            <a:ext cx="9143194" cy="9314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rIns="270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Reclamações</a:t>
            </a:r>
          </a:p>
          <a:p>
            <a:pPr algn="ctr"/>
            <a:r>
              <a:rPr lang="pt-BR" altLang="pt-B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(Brasil - Consolidado 2022 e 2023)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BB942FC-7111-416D-BBCA-AF390968ED36}"/>
              </a:ext>
            </a:extLst>
          </p:cNvPr>
          <p:cNvSpPr txBox="1"/>
          <p:nvPr/>
        </p:nvSpPr>
        <p:spPr>
          <a:xfrm>
            <a:off x="223666" y="4154760"/>
            <a:ext cx="2334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/>
              <a:t>Fonte: SIF/ANSMS </a:t>
            </a:r>
          </a:p>
          <a:p>
            <a:r>
              <a:rPr lang="pt-BR" sz="700" dirty="0"/>
              <a:t>Data da Extração: 21/08/2023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7DCD674-FDF5-4974-B528-CA75B74DABC7}"/>
              </a:ext>
            </a:extLst>
          </p:cNvPr>
          <p:cNvSpPr txBox="1">
            <a:spLocks/>
          </p:cNvSpPr>
          <p:nvPr/>
        </p:nvSpPr>
        <p:spPr>
          <a:xfrm>
            <a:off x="70825" y="1329452"/>
            <a:ext cx="3147160" cy="248459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t-BR" sz="1800" dirty="0">
                <a:solidFill>
                  <a:schemeClr val="tx1"/>
                </a:solidFill>
              </a:rPr>
              <a:t>Total de reclamações 2023:</a:t>
            </a:r>
            <a:br>
              <a:rPr lang="pt-BR" sz="1800" dirty="0">
                <a:solidFill>
                  <a:schemeClr val="tx1"/>
                </a:solidFill>
              </a:rPr>
            </a:br>
            <a:r>
              <a:rPr lang="pt-BR" sz="1800" dirty="0">
                <a:solidFill>
                  <a:schemeClr val="tx1"/>
                </a:solidFill>
              </a:rPr>
              <a:t>  </a:t>
            </a:r>
            <a:r>
              <a:rPr lang="pt-BR" sz="3000" dirty="0">
                <a:solidFill>
                  <a:schemeClr val="tx1"/>
                </a:solidFill>
              </a:rPr>
              <a:t>189.832</a:t>
            </a:r>
          </a:p>
          <a:p>
            <a:pPr>
              <a:defRPr/>
            </a:pPr>
            <a:endParaRPr lang="pt-B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pt-BR" sz="1800" dirty="0">
                <a:solidFill>
                  <a:schemeClr val="tx1"/>
                </a:solidFill>
              </a:rPr>
              <a:t>Aumento de 47,79% em relação ao mesmo período de 2022.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DAA2CA3-D795-1D9B-2257-31BB7FAE1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207" y="1163903"/>
            <a:ext cx="6322808" cy="3436233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28F9BD3D-4708-436A-99BB-E3E1213BF669}"/>
              </a:ext>
            </a:extLst>
          </p:cNvPr>
          <p:cNvCxnSpPr/>
          <p:nvPr/>
        </p:nvCxnSpPr>
        <p:spPr>
          <a:xfrm flipV="1">
            <a:off x="3777175" y="1635369"/>
            <a:ext cx="2808932" cy="8335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0157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E54B68-2F7D-4C45-861A-4BB179E9C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" y="0"/>
            <a:ext cx="9143194" cy="634944"/>
          </a:xfrm>
          <a:prstGeom prst="rect">
            <a:avLst/>
          </a:prstGeom>
        </p:spPr>
      </p:pic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4681852" y="4837361"/>
            <a:ext cx="3571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90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14</a:t>
            </a:fld>
            <a:endParaRPr lang="pt-BR" altLang="pt-BR" sz="9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E52B163-535B-4476-8ACE-0E878C8776C4}"/>
              </a:ext>
            </a:extLst>
          </p:cNvPr>
          <p:cNvSpPr txBox="1">
            <a:spLocks/>
          </p:cNvSpPr>
          <p:nvPr/>
        </p:nvSpPr>
        <p:spPr bwMode="auto">
          <a:xfrm>
            <a:off x="806" y="10352"/>
            <a:ext cx="9143194" cy="77724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rIns="270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2100" b="1" dirty="0">
                <a:solidFill>
                  <a:schemeClr val="bg1"/>
                </a:solidFill>
                <a:latin typeface="Calibri" panose="020F0502020204030204" pitchFamily="34" charset="0"/>
              </a:rPr>
              <a:t>Perfil de reclamações por tema</a:t>
            </a:r>
          </a:p>
          <a:p>
            <a:pPr algn="ctr"/>
            <a:r>
              <a:rPr lang="pt-BR" altLang="pt-BR" sz="2100" b="1" dirty="0">
                <a:solidFill>
                  <a:schemeClr val="bg1"/>
                </a:solidFill>
                <a:latin typeface="Calibri" panose="020F0502020204030204" pitchFamily="34" charset="0"/>
              </a:rPr>
              <a:t>(Brasil - 2023)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655EB8-B608-42AE-A706-C596988E2E48}"/>
              </a:ext>
            </a:extLst>
          </p:cNvPr>
          <p:cNvSpPr txBox="1"/>
          <p:nvPr/>
        </p:nvSpPr>
        <p:spPr>
          <a:xfrm>
            <a:off x="2709452" y="4633465"/>
            <a:ext cx="23342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/>
              <a:t>Fonte: SIF/ANS/MS </a:t>
            </a:r>
          </a:p>
          <a:p>
            <a:r>
              <a:rPr lang="pt-BR" sz="700" dirty="0"/>
              <a:t>Data da Extração: 21/08/2023</a:t>
            </a:r>
          </a:p>
          <a:p>
            <a:r>
              <a:rPr lang="pt-BR" sz="700" dirty="0"/>
              <a:t>Notas:  1. Dados referentes a </a:t>
            </a:r>
            <a:r>
              <a:rPr lang="pt-BR" sz="700" dirty="0" err="1"/>
              <a:t>jul</a:t>
            </a:r>
            <a:r>
              <a:rPr lang="pt-BR" sz="700" dirty="0"/>
              <a:t>/2023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BBED91F-ABBC-0188-2392-2ED154D38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225" y="783055"/>
            <a:ext cx="6910754" cy="436044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A2CDEAF-8613-4211-B5F5-ABDDC52BE41A}"/>
              </a:ext>
            </a:extLst>
          </p:cNvPr>
          <p:cNvSpPr/>
          <p:nvPr/>
        </p:nvSpPr>
        <p:spPr>
          <a:xfrm>
            <a:off x="6414868" y="1554485"/>
            <a:ext cx="1899139" cy="112541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203684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4681852" y="4837361"/>
            <a:ext cx="3571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90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15</a:t>
            </a:fld>
            <a:endParaRPr lang="pt-BR" altLang="pt-BR" sz="9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655EB8-B608-42AE-A706-C596988E2E48}"/>
              </a:ext>
            </a:extLst>
          </p:cNvPr>
          <p:cNvSpPr txBox="1"/>
          <p:nvPr/>
        </p:nvSpPr>
        <p:spPr>
          <a:xfrm>
            <a:off x="234530" y="4430032"/>
            <a:ext cx="8144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/>
              <a:t>Fontes: DIOPS/ANS/MS – 02/05/2023 e SIB/ANS/MS - 03/2023</a:t>
            </a:r>
          </a:p>
          <a:p>
            <a:r>
              <a:rPr lang="pt-BR" sz="700" dirty="0"/>
              <a:t>Notas: 1. Dados preliminares, sujeitos à revisão.</a:t>
            </a:r>
          </a:p>
          <a:p>
            <a:r>
              <a:rPr lang="pt-BR" sz="700" dirty="0"/>
              <a:t>             2. Não inclui receitas e despesas de Autogestões por RH (Recursos Humanos), não obrigadas a enviar informações financeiras.</a:t>
            </a:r>
          </a:p>
          <a:p>
            <a:r>
              <a:rPr lang="pt-BR" sz="700" dirty="0"/>
              <a:t>             3. Operadoras exclusivamente odontológicas com menos de 20 mil beneficiários estão desobrigadas do envio das informações financeiras nos três primeiros trimestres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14F8F9-16D9-07A3-15C2-70144FF22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32" y="725336"/>
            <a:ext cx="8015612" cy="347891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F6A65F9-A502-D11F-2FE4-17696C6DC3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4286" y="251546"/>
            <a:ext cx="5908535" cy="39409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dirty="0"/>
              <a:t>Receita Média e Sinistralidade 2021-2022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ED04F1C-239B-DB05-6C0F-3D133D895B55}"/>
              </a:ext>
            </a:extLst>
          </p:cNvPr>
          <p:cNvSpPr/>
          <p:nvPr/>
        </p:nvSpPr>
        <p:spPr>
          <a:xfrm>
            <a:off x="7017820" y="2035750"/>
            <a:ext cx="1629224" cy="2655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4F67B98-4F51-7A34-3E89-5FE66EDA725C}"/>
              </a:ext>
            </a:extLst>
          </p:cNvPr>
          <p:cNvSpPr/>
          <p:nvPr/>
        </p:nvSpPr>
        <p:spPr>
          <a:xfrm>
            <a:off x="4718798" y="2035750"/>
            <a:ext cx="1622368" cy="2854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871435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009F1C4-07C3-9544-03A9-97BD5C5533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1222" y="87036"/>
            <a:ext cx="7480495" cy="895142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Resultado Operacional Ano 2022</a:t>
            </a:r>
          </a:p>
          <a:p>
            <a:pPr algn="ctr"/>
            <a:r>
              <a:rPr lang="pt-BR" sz="2100" dirty="0"/>
              <a:t>Medicina de Grupo e Seguradoras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53650B12-2E25-B652-0423-22A7F2F54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779171"/>
              </p:ext>
            </p:extLst>
          </p:nvPr>
        </p:nvGraphicFramePr>
        <p:xfrm>
          <a:off x="745435" y="1152939"/>
          <a:ext cx="7851912" cy="3447200"/>
        </p:xfrm>
        <a:graphic>
          <a:graphicData uri="http://schemas.openxmlformats.org/drawingml/2006/table">
            <a:tbl>
              <a:tblPr/>
              <a:tblGrid>
                <a:gridCol w="986627">
                  <a:extLst>
                    <a:ext uri="{9D8B030D-6E8A-4147-A177-3AD203B41FA5}">
                      <a16:colId xmlns:a16="http://schemas.microsoft.com/office/drawing/2014/main" val="4121434553"/>
                    </a:ext>
                  </a:extLst>
                </a:gridCol>
                <a:gridCol w="4830365">
                  <a:extLst>
                    <a:ext uri="{9D8B030D-6E8A-4147-A177-3AD203B41FA5}">
                      <a16:colId xmlns:a16="http://schemas.microsoft.com/office/drawing/2014/main" val="3402790024"/>
                    </a:ext>
                  </a:extLst>
                </a:gridCol>
                <a:gridCol w="2034920">
                  <a:extLst>
                    <a:ext uri="{9D8B030D-6E8A-4147-A177-3AD203B41FA5}">
                      <a16:colId xmlns:a16="http://schemas.microsoft.com/office/drawing/2014/main" val="3928117474"/>
                    </a:ext>
                  </a:extLst>
                </a:gridCol>
              </a:tblGrid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Amil - Assistência Médica Internacional S.A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-R$ 2.287.752.637,84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73407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Bradesco Saúde S.A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-R$ 1.574.057.873,55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422343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Prevent Senior LTDA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-R$ 1.082.058.222,96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77832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 América Cia de Seguro Saúde </a:t>
                      </a:r>
                      <a:r>
                        <a:rPr lang="pt-BR" sz="1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-R$ 1.034.415.260,32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931718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Cassi - Caixa Assistencial Banco do Brasil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-R$ 646.153.116,79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139291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Cabesp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Caixa Assistencial Banco Estado de SP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-R$ 389.387.358,82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239965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HapVida - Notre Dame Intermédica S.A </a:t>
                      </a:r>
                      <a:r>
                        <a:rPr lang="pt-BR" sz="1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(3)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-R$ 371.845.994,23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68178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ItauSeg Saúde S.A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-R$ 269.740.078,95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314109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Fundação Assistencial Servidores Min. Fazenda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-R$ 239.336.005,55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391453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APS Assistência Personalizada Saúde LTDA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-R$ 197.375.301,60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51041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E04AB920-4601-6261-F80D-66DC68A26DD7}"/>
              </a:ext>
            </a:extLst>
          </p:cNvPr>
          <p:cNvSpPr txBox="1"/>
          <p:nvPr/>
        </p:nvSpPr>
        <p:spPr>
          <a:xfrm>
            <a:off x="3915600" y="4770896"/>
            <a:ext cx="2193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" dirty="0"/>
              <a:t>Fonte: ANS/MS – 06/2023</a:t>
            </a:r>
          </a:p>
          <a:p>
            <a:pPr algn="ctr"/>
            <a:r>
              <a:rPr lang="pt-BR" sz="600" dirty="0"/>
              <a:t>Nota: ausência de dados Unimed Rio</a:t>
            </a:r>
          </a:p>
        </p:txBody>
      </p:sp>
    </p:spTree>
    <p:extLst>
      <p:ext uri="{BB962C8B-B14F-4D97-AF65-F5344CB8AC3E}">
        <p14:creationId xmlns:p14="http://schemas.microsoft.com/office/powerpoint/2010/main" val="2989425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009F1C4-07C3-9544-03A9-97BD5C5533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1222" y="87036"/>
            <a:ext cx="7480495" cy="75779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dirty="0"/>
              <a:t>Resultado Operacional Ano 2022</a:t>
            </a:r>
          </a:p>
          <a:p>
            <a:pPr algn="ctr"/>
            <a:r>
              <a:rPr lang="pt-BR" sz="2100" dirty="0"/>
              <a:t>Cooperativas do Sistema Unimed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27EAA2DE-8C19-E0B4-39B4-E5990E060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424350"/>
              </p:ext>
            </p:extLst>
          </p:nvPr>
        </p:nvGraphicFramePr>
        <p:xfrm>
          <a:off x="884582" y="1097279"/>
          <a:ext cx="7480496" cy="3545060"/>
        </p:xfrm>
        <a:graphic>
          <a:graphicData uri="http://schemas.openxmlformats.org/drawingml/2006/table">
            <a:tbl>
              <a:tblPr/>
              <a:tblGrid>
                <a:gridCol w="939959">
                  <a:extLst>
                    <a:ext uri="{9D8B030D-6E8A-4147-A177-3AD203B41FA5}">
                      <a16:colId xmlns:a16="http://schemas.microsoft.com/office/drawing/2014/main" val="1487577464"/>
                    </a:ext>
                  </a:extLst>
                </a:gridCol>
                <a:gridCol w="4601875">
                  <a:extLst>
                    <a:ext uri="{9D8B030D-6E8A-4147-A177-3AD203B41FA5}">
                      <a16:colId xmlns:a16="http://schemas.microsoft.com/office/drawing/2014/main" val="569218644"/>
                    </a:ext>
                  </a:extLst>
                </a:gridCol>
                <a:gridCol w="1938662">
                  <a:extLst>
                    <a:ext uri="{9D8B030D-6E8A-4147-A177-3AD203B41FA5}">
                      <a16:colId xmlns:a16="http://schemas.microsoft.com/office/drawing/2014/main" val="1265215146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CNU - Central Nacional Unimed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-R$ 280.806.662,16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714298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Curitiba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-R$ 206.659.783,04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006006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Goiânia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-R$ 194.157.533,92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475114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Santos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-R$ 80.556.198,70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989391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Sergipe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-R$ 76.897.831,24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343498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Recife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-R$ 76.268.600,70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168022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São Gonçalo - Niterói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-R$ 68.273.520,77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560626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Maringá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-R$ 63.007.749,70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59056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João Pessoa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-R$ 62.750.101,35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217034"/>
                  </a:ext>
                </a:extLst>
              </a:tr>
              <a:tr h="3545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Unimed de Manaus</a:t>
                      </a:r>
                    </a:p>
                  </a:txBody>
                  <a:tcPr marL="6429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-R$ 53.885.653,19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18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300501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D582A9EB-16FC-DC34-A22C-B09384C81FBC}"/>
              </a:ext>
            </a:extLst>
          </p:cNvPr>
          <p:cNvSpPr txBox="1"/>
          <p:nvPr/>
        </p:nvSpPr>
        <p:spPr>
          <a:xfrm>
            <a:off x="3915600" y="4770896"/>
            <a:ext cx="2193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" dirty="0"/>
              <a:t>Fonte: ANS/MS – 06/2023</a:t>
            </a:r>
          </a:p>
          <a:p>
            <a:pPr algn="ctr"/>
            <a:r>
              <a:rPr lang="pt-BR" sz="600" dirty="0"/>
              <a:t>Nota: ausência de dados Unimed Rio</a:t>
            </a:r>
          </a:p>
        </p:txBody>
      </p:sp>
    </p:spTree>
    <p:extLst>
      <p:ext uri="{BB962C8B-B14F-4D97-AF65-F5344CB8AC3E}">
        <p14:creationId xmlns:p14="http://schemas.microsoft.com/office/powerpoint/2010/main" val="2218989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3C88C0-D440-409D-A34D-16F4785C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7355160" cy="1347955"/>
          </a:xfrm>
        </p:spPr>
        <p:txBody>
          <a:bodyPr>
            <a:normAutofit fontScale="90000"/>
          </a:bodyPr>
          <a:lstStyle/>
          <a:p>
            <a:r>
              <a:rPr lang="pt-BR" sz="2400" b="1" dirty="0"/>
              <a:t>Decisão obriga plano de saúde a custear remédio mais caro do mundo - </a:t>
            </a:r>
            <a:r>
              <a:rPr lang="pt-BR" sz="1350" dirty="0"/>
              <a:t>21/07/2023</a:t>
            </a:r>
            <a:br>
              <a:rPr lang="pt-BR" dirty="0"/>
            </a:br>
            <a:br>
              <a:rPr lang="pt-BR" sz="2400" b="1" dirty="0"/>
            </a:br>
            <a:endParaRPr lang="pt-BR" sz="2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69D88E-BA19-4DB6-B0B6-4C2BAF277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5" y="1539689"/>
            <a:ext cx="3933359" cy="3146611"/>
          </a:xfrm>
        </p:spPr>
        <p:txBody>
          <a:bodyPr>
            <a:normAutofit fontScale="62500" lnSpcReduction="20000"/>
          </a:bodyPr>
          <a:lstStyle/>
          <a:p>
            <a:r>
              <a:rPr lang="pt-BR" dirty="0"/>
              <a:t>Medicamento </a:t>
            </a:r>
            <a:r>
              <a:rPr lang="pt-BR" b="1" dirty="0" err="1">
                <a:solidFill>
                  <a:srgbClr val="FF0000"/>
                </a:solidFill>
              </a:rPr>
              <a:t>Zolgensma</a:t>
            </a:r>
            <a:r>
              <a:rPr lang="pt-BR" dirty="0"/>
              <a:t>, o remédio mais caro do mundo</a:t>
            </a:r>
          </a:p>
          <a:p>
            <a:r>
              <a:rPr lang="pt-BR" dirty="0"/>
              <a:t>Multa diária de R$ 200.000,00 - 25ª Vara Cível do Foro Central de São Paulo se não cumprir</a:t>
            </a:r>
          </a:p>
          <a:p>
            <a:r>
              <a:rPr lang="pt-BR" dirty="0"/>
              <a:t>Custo de mercado de </a:t>
            </a:r>
            <a:r>
              <a:rPr lang="pt-BR" b="1" dirty="0">
                <a:solidFill>
                  <a:srgbClr val="FF0000"/>
                </a:solidFill>
              </a:rPr>
              <a:t>R$ 10,6 milhões</a:t>
            </a:r>
          </a:p>
          <a:p>
            <a:r>
              <a:rPr lang="pt-BR" dirty="0"/>
              <a:t>Está no Rol de Procedimentos e Eventos da ANS para o tratamento da AME - </a:t>
            </a:r>
            <a:r>
              <a:rPr lang="pt-BR" b="1" dirty="0">
                <a:solidFill>
                  <a:srgbClr val="FF0000"/>
                </a:solidFill>
              </a:rPr>
              <a:t>Atrofia Muscular Espinhal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D5A712-3255-4E0E-B3D9-CB8E867A310C}"/>
              </a:ext>
            </a:extLst>
          </p:cNvPr>
          <p:cNvSpPr txBox="1"/>
          <p:nvPr/>
        </p:nvSpPr>
        <p:spPr>
          <a:xfrm>
            <a:off x="3429000" y="4850296"/>
            <a:ext cx="11420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50" b="1" dirty="0"/>
              <a:t>Medicina S/A</a:t>
            </a:r>
            <a:endParaRPr lang="pt-BR" sz="135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87711C1-9FD2-4DB2-A45D-0B80B050A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35" y="1553934"/>
            <a:ext cx="4032751" cy="266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54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5409E71-5604-4D85-8845-BF3980655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7472" y="-848572"/>
            <a:ext cx="11730531" cy="6595204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C1E53738-EB9D-426B-A274-71D704FB2671}"/>
              </a:ext>
            </a:extLst>
          </p:cNvPr>
          <p:cNvCxnSpPr/>
          <p:nvPr/>
        </p:nvCxnSpPr>
        <p:spPr>
          <a:xfrm>
            <a:off x="555172" y="2133600"/>
            <a:ext cx="4985657" cy="34834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ipse 4">
            <a:extLst>
              <a:ext uri="{FF2B5EF4-FFF2-40B4-BE49-F238E27FC236}">
                <a16:creationId xmlns:a16="http://schemas.microsoft.com/office/drawing/2014/main" id="{E66D200C-F7EC-4860-90F2-8CA63079CBD4}"/>
              </a:ext>
            </a:extLst>
          </p:cNvPr>
          <p:cNvSpPr/>
          <p:nvPr/>
        </p:nvSpPr>
        <p:spPr>
          <a:xfrm>
            <a:off x="6008914" y="3211286"/>
            <a:ext cx="1382486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252436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C772C67-6757-4E0B-9832-6DEFFB448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0793" y="-1128932"/>
            <a:ext cx="11832970" cy="665279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120EBA-A129-4604-8CC3-543B34465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385A8E6-4883-4D51-9128-6D0EC24724FE}"/>
              </a:ext>
            </a:extLst>
          </p:cNvPr>
          <p:cNvSpPr txBox="1">
            <a:spLocks/>
          </p:cNvSpPr>
          <p:nvPr/>
        </p:nvSpPr>
        <p:spPr>
          <a:xfrm>
            <a:off x="484584" y="0"/>
            <a:ext cx="7053542" cy="801858"/>
          </a:xfrm>
          <a:prstGeom prst="rect">
            <a:avLst/>
          </a:prstGeom>
          <a:solidFill>
            <a:srgbClr val="FFFF00"/>
          </a:solidFill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b="1" dirty="0">
                <a:solidFill>
                  <a:srgbClr val="FF0000"/>
                </a:solidFill>
              </a:rPr>
              <a:t>Resultados acumulado </a:t>
            </a:r>
            <a:r>
              <a:rPr lang="pt-BR" sz="2400" b="1" dirty="0" err="1">
                <a:solidFill>
                  <a:srgbClr val="FF0000"/>
                </a:solidFill>
              </a:rPr>
              <a:t>Trim</a:t>
            </a:r>
            <a:r>
              <a:rPr lang="pt-BR" sz="2400" b="1" dirty="0">
                <a:solidFill>
                  <a:srgbClr val="FF0000"/>
                </a:solidFill>
              </a:rPr>
              <a:t> 2 </a:t>
            </a:r>
            <a:br>
              <a:rPr lang="pt-BR" sz="2400" b="1" dirty="0">
                <a:solidFill>
                  <a:srgbClr val="FF0000"/>
                </a:solidFill>
              </a:rPr>
            </a:br>
            <a:r>
              <a:rPr lang="pt-BR" sz="2400" b="1" dirty="0">
                <a:solidFill>
                  <a:srgbClr val="FF0000"/>
                </a:solidFill>
              </a:rPr>
              <a:t>Filantrópicas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713C9AC1-CD47-431F-BEFD-440048C1E65F}"/>
              </a:ext>
            </a:extLst>
          </p:cNvPr>
          <p:cNvCxnSpPr>
            <a:cxnSpLocks/>
          </p:cNvCxnSpPr>
          <p:nvPr/>
        </p:nvCxnSpPr>
        <p:spPr>
          <a:xfrm>
            <a:off x="1034143" y="3037115"/>
            <a:ext cx="7543800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42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9D5ED8-46CC-4ABE-BA7B-141E947E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05979"/>
            <a:ext cx="7596090" cy="857250"/>
          </a:xfrm>
        </p:spPr>
        <p:txBody>
          <a:bodyPr>
            <a:noAutofit/>
          </a:bodyPr>
          <a:lstStyle/>
          <a:p>
            <a:r>
              <a:rPr lang="pt-BR" sz="3200" dirty="0"/>
              <a:t> Instituto Brasileiro de Atuária e Judiciário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2C9DA2-452D-4A93-A743-0562E5580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94799"/>
            <a:ext cx="4038600" cy="3193175"/>
          </a:xfrm>
        </p:spPr>
        <p:txBody>
          <a:bodyPr>
            <a:noAutofit/>
          </a:bodyPr>
          <a:lstStyle/>
          <a:p>
            <a:r>
              <a:rPr lang="pt-BR" sz="1400" dirty="0"/>
              <a:t>Uso não racional do plano de saúde, </a:t>
            </a:r>
          </a:p>
          <a:p>
            <a:r>
              <a:rPr lang="pt-BR" sz="1400" dirty="0"/>
              <a:t>Prejuízo com as fraudes dos reembolsos, </a:t>
            </a:r>
          </a:p>
          <a:p>
            <a:r>
              <a:rPr lang="pt-BR" sz="1400" dirty="0"/>
              <a:t>Tecnologia com custo altíssimo, </a:t>
            </a:r>
          </a:p>
          <a:p>
            <a:r>
              <a:rPr lang="pt-BR" sz="1400" dirty="0"/>
              <a:t>Envelhecimento da população, </a:t>
            </a:r>
          </a:p>
          <a:p>
            <a:r>
              <a:rPr lang="pt-BR" sz="1400" dirty="0"/>
              <a:t>Inflação da saúde galopante</a:t>
            </a:r>
          </a:p>
          <a:p>
            <a:endParaRPr lang="pt-BR" sz="1400" dirty="0"/>
          </a:p>
          <a:p>
            <a:r>
              <a:rPr lang="pt-BR" sz="1400" dirty="0"/>
              <a:t>Há necessidade de sensibilizar o Judiciário, o Congresso, sobre a necessidade de apropriarmos o cálculo atuarial</a:t>
            </a:r>
          </a:p>
          <a:p>
            <a:endParaRPr lang="pt-BR" sz="1400" dirty="0"/>
          </a:p>
          <a:p>
            <a:r>
              <a:rPr lang="pt-BR" sz="1400" dirty="0"/>
              <a:t>Preço a pagar ( e já vem ocorrendo ) – quebra de operadoras, desemprego no setor de saúde e “despejo” de pessoas no SUS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E3CA75-570D-4D3B-8DCA-16F9FFA66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0870" y="3946711"/>
            <a:ext cx="4252499" cy="857250"/>
          </a:xfrm>
        </p:spPr>
        <p:txBody>
          <a:bodyPr>
            <a:noAutofit/>
          </a:bodyPr>
          <a:lstStyle/>
          <a:p>
            <a:r>
              <a:rPr lang="pt-BR" sz="1400" dirty="0"/>
              <a:t>05/10/23 – perda d beneficiários</a:t>
            </a:r>
          </a:p>
          <a:p>
            <a:pPr lvl="1"/>
            <a:r>
              <a:rPr lang="pt-BR" sz="1200" dirty="0" err="1"/>
              <a:t>Hapvida</a:t>
            </a:r>
            <a:r>
              <a:rPr lang="pt-BR" sz="1200" dirty="0"/>
              <a:t> continua em tendência de queda, perdendo 42,7 mil beneficiários de saúde em agosto</a:t>
            </a:r>
          </a:p>
          <a:p>
            <a:pPr lvl="1"/>
            <a:r>
              <a:rPr lang="pt-BR" sz="1200" dirty="0" err="1"/>
              <a:t>Citi</a:t>
            </a:r>
            <a:r>
              <a:rPr lang="pt-BR" sz="1200" dirty="0"/>
              <a:t>, </a:t>
            </a:r>
            <a:r>
              <a:rPr lang="pt-BR" sz="1200" dirty="0" err="1"/>
              <a:t>SulAmérica</a:t>
            </a:r>
            <a:r>
              <a:rPr lang="pt-BR" sz="1200" dirty="0"/>
              <a:t>, da Rede D’</a:t>
            </a:r>
            <a:r>
              <a:rPr lang="pt-BR" sz="1200" dirty="0" err="1"/>
              <a:t>Or</a:t>
            </a:r>
            <a:r>
              <a:rPr lang="pt-BR" sz="1200" dirty="0"/>
              <a:t>  e Bradesco Saúde, </a:t>
            </a:r>
          </a:p>
          <a:p>
            <a:endParaRPr lang="pt-BR" sz="1400" dirty="0"/>
          </a:p>
        </p:txBody>
      </p:sp>
      <p:pic>
        <p:nvPicPr>
          <p:cNvPr id="2050" name="Picture 2" descr="Institucional | Hapvida - Plano de Saúde">
            <a:extLst>
              <a:ext uri="{FF2B5EF4-FFF2-40B4-BE49-F238E27FC236}">
                <a16:creationId xmlns:a16="http://schemas.microsoft.com/office/drawing/2014/main" id="{41103ADA-5ACF-4551-98E9-01087FE66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551" y="1394799"/>
            <a:ext cx="2850067" cy="235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52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A989B3E-6B22-4BA9-AD51-2AE41F860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937" y="572501"/>
            <a:ext cx="9263937" cy="4589342"/>
          </a:xfrm>
          <a:prstGeom prst="rect">
            <a:avLst/>
          </a:prstGeom>
        </p:spPr>
      </p:pic>
      <p:sp>
        <p:nvSpPr>
          <p:cNvPr id="4" name="Título 2">
            <a:extLst>
              <a:ext uri="{FF2B5EF4-FFF2-40B4-BE49-F238E27FC236}">
                <a16:creationId xmlns:a16="http://schemas.microsoft.com/office/drawing/2014/main" id="{65B17F00-ABFD-4B3F-B90A-B71CBA0972B4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843559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000" b="1" dirty="0">
                <a:solidFill>
                  <a:srgbClr val="FF0000"/>
                </a:solidFill>
              </a:rPr>
              <a:t> Operadoras de planos privados de saúde em atividade </a:t>
            </a:r>
          </a:p>
          <a:p>
            <a:pPr algn="ctr"/>
            <a:r>
              <a:rPr lang="pt-BR" sz="2000" b="1" dirty="0">
                <a:solidFill>
                  <a:srgbClr val="FF0000"/>
                </a:solidFill>
              </a:rPr>
              <a:t>(Brasil - dezembro/1999- junho/2023)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9448AB0-4E5E-4ACD-8892-7249D8D8CADB}"/>
              </a:ext>
            </a:extLst>
          </p:cNvPr>
          <p:cNvSpPr txBox="1"/>
          <p:nvPr/>
        </p:nvSpPr>
        <p:spPr>
          <a:xfrm>
            <a:off x="2866030" y="1371913"/>
            <a:ext cx="5598995" cy="3231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FF0000"/>
                </a:solidFill>
              </a:rPr>
              <a:t> &gt; regulação pró-consumidor = &lt; viabilidade operacional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FF5C1F2-CA8A-495E-B42C-98C5519DB9F4}"/>
              </a:ext>
            </a:extLst>
          </p:cNvPr>
          <p:cNvSpPr/>
          <p:nvPr/>
        </p:nvSpPr>
        <p:spPr>
          <a:xfrm>
            <a:off x="8440613" y="3112477"/>
            <a:ext cx="685800" cy="41178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7E39-026F-48EA-858C-A1B6CA97213D}"/>
              </a:ext>
            </a:extLst>
          </p:cNvPr>
          <p:cNvSpPr txBox="1"/>
          <p:nvPr/>
        </p:nvSpPr>
        <p:spPr>
          <a:xfrm>
            <a:off x="8324557" y="4768948"/>
            <a:ext cx="449162" cy="30008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t-BR" sz="1350" b="1" dirty="0">
                <a:solidFill>
                  <a:srgbClr val="FF0000"/>
                </a:solidFill>
              </a:rPr>
              <a:t>676</a:t>
            </a:r>
          </a:p>
        </p:txBody>
      </p:sp>
    </p:spTree>
    <p:extLst>
      <p:ext uri="{BB962C8B-B14F-4D97-AF65-F5344CB8AC3E}">
        <p14:creationId xmlns:p14="http://schemas.microsoft.com/office/powerpoint/2010/main" val="282685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E54B68-2F7D-4C45-861A-4BB179E9C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" y="0"/>
            <a:ext cx="9143194" cy="634944"/>
          </a:xfrm>
          <a:prstGeom prst="rect">
            <a:avLst/>
          </a:prstGeom>
        </p:spPr>
      </p:pic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4681852" y="4837361"/>
            <a:ext cx="3571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90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23</a:t>
            </a:fld>
            <a:endParaRPr lang="pt-BR" altLang="pt-BR" sz="9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E52B163-535B-4476-8ACE-0E878C8776C4}"/>
              </a:ext>
            </a:extLst>
          </p:cNvPr>
          <p:cNvSpPr txBox="1">
            <a:spLocks/>
          </p:cNvSpPr>
          <p:nvPr/>
        </p:nvSpPr>
        <p:spPr bwMode="auto">
          <a:xfrm>
            <a:off x="807" y="0"/>
            <a:ext cx="9143194" cy="887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rIns="270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Distribuição dos beneficiários de planos de assistência médica </a:t>
            </a:r>
          </a:p>
          <a:p>
            <a:pPr algn="ctr"/>
            <a:r>
              <a:rPr lang="pt-BR" altLang="pt-BR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por operadoras (Brasil - junho/2023)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655EB8-B608-42AE-A706-C596988E2E48}"/>
              </a:ext>
            </a:extLst>
          </p:cNvPr>
          <p:cNvSpPr txBox="1"/>
          <p:nvPr/>
        </p:nvSpPr>
        <p:spPr>
          <a:xfrm>
            <a:off x="1072861" y="4636006"/>
            <a:ext cx="5225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/>
              <a:t>Fontes: SIB/ANS/MS – 07/2023 e CADOP/ANS/MS – 07/2023</a:t>
            </a:r>
          </a:p>
          <a:p>
            <a:r>
              <a:rPr lang="pt-BR" sz="700" dirty="0"/>
              <a:t>Nota:  1. Total de operadoras segundo cobertura assistencial do plano</a:t>
            </a:r>
          </a:p>
          <a:p>
            <a:r>
              <a:rPr lang="pt-BR" sz="700" dirty="0"/>
              <a:t>            2. O total de operadoras corresponde ao existente no mês de junho/2023</a:t>
            </a:r>
          </a:p>
          <a:p>
            <a:endParaRPr lang="pt-BR" sz="7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C2D9CEF-F0BC-5FF1-DF03-807D96CB2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252" y="884555"/>
            <a:ext cx="5797025" cy="376564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7435951-DE3C-4FD9-9803-4F9EE26B23F3}"/>
              </a:ext>
            </a:extLst>
          </p:cNvPr>
          <p:cNvSpPr/>
          <p:nvPr/>
        </p:nvSpPr>
        <p:spPr>
          <a:xfrm>
            <a:off x="1677572" y="1899139"/>
            <a:ext cx="1909689" cy="36927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2924027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E54B68-2F7D-4C45-861A-4BB179E9C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" y="0"/>
            <a:ext cx="9143194" cy="634944"/>
          </a:xfrm>
          <a:prstGeom prst="rect">
            <a:avLst/>
          </a:prstGeom>
        </p:spPr>
      </p:pic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4681852" y="4837361"/>
            <a:ext cx="3571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90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24</a:t>
            </a:fld>
            <a:endParaRPr lang="pt-BR" altLang="pt-BR" sz="9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E52B163-535B-4476-8ACE-0E878C8776C4}"/>
              </a:ext>
            </a:extLst>
          </p:cNvPr>
          <p:cNvSpPr txBox="1">
            <a:spLocks/>
          </p:cNvSpPr>
          <p:nvPr/>
        </p:nvSpPr>
        <p:spPr bwMode="auto">
          <a:xfrm>
            <a:off x="807" y="0"/>
            <a:ext cx="9143194" cy="11078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Ins="270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2100" b="1" dirty="0">
                <a:latin typeface="Calibri" panose="020F0502020204030204" pitchFamily="34" charset="0"/>
              </a:rPr>
              <a:t>Taxa de cobertura dos planos privados de assistência médica por </a:t>
            </a:r>
          </a:p>
          <a:p>
            <a:pPr algn="ctr"/>
            <a:r>
              <a:rPr lang="pt-BR" altLang="pt-BR" sz="2100" b="1" dirty="0">
                <a:latin typeface="Calibri" panose="020F0502020204030204" pitchFamily="34" charset="0"/>
              </a:rPr>
              <a:t>unidades da federação (Brasil - julho/2023)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655EB8-B608-42AE-A706-C596988E2E48}"/>
              </a:ext>
            </a:extLst>
          </p:cNvPr>
          <p:cNvSpPr txBox="1"/>
          <p:nvPr/>
        </p:nvSpPr>
        <p:spPr>
          <a:xfrm>
            <a:off x="1124552" y="4473062"/>
            <a:ext cx="21693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/>
              <a:t>Fonte: SIB/ANS/MS - 07/2023 e População - IBGE/2012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033E0AF-2109-9409-BE21-ABFFFF54D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081" y="1009476"/>
            <a:ext cx="4435793" cy="413507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7CC6101-67A2-B0D4-35F1-F550D856FB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5081" y="1009475"/>
            <a:ext cx="4435792" cy="4299758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EDEC6D86-840F-4C86-B8A3-FCBCC43C2D39}"/>
              </a:ext>
            </a:extLst>
          </p:cNvPr>
          <p:cNvSpPr/>
          <p:nvPr/>
        </p:nvSpPr>
        <p:spPr>
          <a:xfrm>
            <a:off x="5307037" y="3291840"/>
            <a:ext cx="1899139" cy="9284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8470991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226FCC6-CCF7-47F3-BCC8-9DB2D7B03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92" y="1389936"/>
            <a:ext cx="8598863" cy="33410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BFA12CC-0B68-44F9-8B47-1EE93566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7427168" cy="857250"/>
          </a:xfrm>
        </p:spPr>
        <p:txBody>
          <a:bodyPr/>
          <a:lstStyle/>
          <a:p>
            <a:r>
              <a:rPr lang="pt-BR" sz="1800" dirty="0"/>
              <a:t>VCMH/IESS - Peso de cada item de despesa assistencial na composição em </a:t>
            </a:r>
            <a:r>
              <a:rPr lang="pt-BR" sz="1800" b="1" dirty="0"/>
              <a:t>março de 2022 (a) </a:t>
            </a:r>
            <a:r>
              <a:rPr lang="pt-BR" sz="1800" dirty="0"/>
              <a:t>e </a:t>
            </a:r>
            <a:r>
              <a:rPr lang="pt-BR" sz="1800" b="1" dirty="0"/>
              <a:t>dezembro de 2019 (b).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CB3168DC-1D91-4453-85AB-1926A7269A2B}"/>
              </a:ext>
            </a:extLst>
          </p:cNvPr>
          <p:cNvCxnSpPr>
            <a:cxnSpLocks/>
          </p:cNvCxnSpPr>
          <p:nvPr/>
        </p:nvCxnSpPr>
        <p:spPr>
          <a:xfrm flipH="1">
            <a:off x="3319669" y="1540565"/>
            <a:ext cx="355820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CA848A-2BAD-482B-9510-529970F59DC1}"/>
              </a:ext>
            </a:extLst>
          </p:cNvPr>
          <p:cNvSpPr txBox="1"/>
          <p:nvPr/>
        </p:nvSpPr>
        <p:spPr>
          <a:xfrm>
            <a:off x="728004" y="4262510"/>
            <a:ext cx="5373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50" b="1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8554A7-E2FA-49D5-8D29-767CBFD1EA2A}"/>
              </a:ext>
            </a:extLst>
          </p:cNvPr>
          <p:cNvSpPr txBox="1"/>
          <p:nvPr/>
        </p:nvSpPr>
        <p:spPr>
          <a:xfrm>
            <a:off x="5041514" y="4229096"/>
            <a:ext cx="5373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50" b="1" dirty="0">
                <a:solidFill>
                  <a:schemeClr val="bg1"/>
                </a:solidFill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422501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95E40-C9B5-4CD5-8DCB-0BBE2482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 exemplos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D733EA-D70B-493F-A648-993AB2B4B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3000" dirty="0"/>
              <a:t>Gestão de doentes crônicos</a:t>
            </a:r>
          </a:p>
          <a:p>
            <a:pPr lvl="1"/>
            <a:r>
              <a:rPr lang="pt-BR" sz="2850" dirty="0"/>
              <a:t>Unimed Regional Jau</a:t>
            </a:r>
          </a:p>
          <a:p>
            <a:r>
              <a:rPr lang="pt-BR" sz="3000" dirty="0"/>
              <a:t>Pneumonia em idosos</a:t>
            </a:r>
          </a:p>
          <a:p>
            <a:pPr lvl="1"/>
            <a:r>
              <a:rPr lang="pt-BR" sz="2850" dirty="0"/>
              <a:t>Unimed Regional Jau</a:t>
            </a:r>
          </a:p>
          <a:p>
            <a:r>
              <a:rPr lang="pt-BR" sz="3000" dirty="0"/>
              <a:t>Fratura de fêmur em idoso</a:t>
            </a:r>
          </a:p>
          <a:p>
            <a:pPr lvl="1"/>
            <a:r>
              <a:rPr lang="pt-BR" sz="2850" dirty="0"/>
              <a:t>Unimed Bebedouro</a:t>
            </a:r>
          </a:p>
          <a:p>
            <a:r>
              <a:rPr lang="pt-BR" sz="3000" dirty="0"/>
              <a:t>Remuneração por valor</a:t>
            </a:r>
          </a:p>
          <a:p>
            <a:pPr lvl="1"/>
            <a:r>
              <a:rPr lang="pt-BR" sz="2850" dirty="0"/>
              <a:t>Unimed Ribeirão Preto</a:t>
            </a:r>
          </a:p>
        </p:txBody>
      </p:sp>
    </p:spTree>
    <p:extLst>
      <p:ext uri="{BB962C8B-B14F-4D97-AF65-F5344CB8AC3E}">
        <p14:creationId xmlns:p14="http://schemas.microsoft.com/office/powerpoint/2010/main" val="3924122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5B8CF03-796F-4301-97A2-B27DADA5D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033"/>
            <a:ext cx="9143999" cy="513146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88D42A8-B060-4C96-80E6-B9D2E2F325EF}"/>
              </a:ext>
            </a:extLst>
          </p:cNvPr>
          <p:cNvSpPr txBox="1"/>
          <p:nvPr/>
        </p:nvSpPr>
        <p:spPr>
          <a:xfrm>
            <a:off x="1801504" y="675560"/>
            <a:ext cx="559899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 Pergunta 1 – Temos que mudar algo ?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Resposta - Sim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E598D6B-6C7B-481C-9D66-7C6D9EC241D3}"/>
              </a:ext>
            </a:extLst>
          </p:cNvPr>
          <p:cNvSpPr txBox="1"/>
          <p:nvPr/>
        </p:nvSpPr>
        <p:spPr>
          <a:xfrm>
            <a:off x="1833916" y="1475663"/>
            <a:ext cx="559899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 Pergunta 2 – Sabemos o que fazer ?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Resposta – Sim, mas em parte 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A1291E-D1A6-41A3-BBED-B83AFA9062EF}"/>
              </a:ext>
            </a:extLst>
          </p:cNvPr>
          <p:cNvSpPr txBox="1"/>
          <p:nvPr/>
        </p:nvSpPr>
        <p:spPr>
          <a:xfrm>
            <a:off x="1845856" y="2234823"/>
            <a:ext cx="559899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 Pergunta 3 – Qual a maior dificuldade ?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Resposta – O tempo !!!!!!!!!!!!!!!!!!!!!!</a:t>
            </a:r>
          </a:p>
        </p:txBody>
      </p:sp>
    </p:spTree>
    <p:extLst>
      <p:ext uri="{BB962C8B-B14F-4D97-AF65-F5344CB8AC3E}">
        <p14:creationId xmlns:p14="http://schemas.microsoft.com/office/powerpoint/2010/main" val="5443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7878EAA-47D4-428D-B8EA-4183A9757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858"/>
            <a:ext cx="5851105" cy="390378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5931A0E-DD3E-4DD3-9DF7-F542F62C7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75" y="0"/>
            <a:ext cx="3857625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E7B2BDB-C8BA-4219-A1F3-24B793939853}"/>
              </a:ext>
            </a:extLst>
          </p:cNvPr>
          <p:cNvSpPr txBox="1"/>
          <p:nvPr/>
        </p:nvSpPr>
        <p:spPr>
          <a:xfrm>
            <a:off x="2385392" y="460181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/>
              <a:t>2014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25DF61F-234C-4F3B-83BF-CB97339AA7B3}"/>
              </a:ext>
            </a:extLst>
          </p:cNvPr>
          <p:cNvSpPr txBox="1"/>
          <p:nvPr/>
        </p:nvSpPr>
        <p:spPr>
          <a:xfrm>
            <a:off x="6962363" y="459684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198441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0A9BA7-DC62-4683-9671-4551C1CF4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805" y="0"/>
            <a:ext cx="7715250" cy="512206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3AF53E9-E523-4F76-BA0C-AECD9D160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4420"/>
            <a:ext cx="4663440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83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ED6A2AC-1F45-461E-95E5-B0678E5D7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727" y="0"/>
            <a:ext cx="3857625" cy="51435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DF7D64D-6072-4739-A5DE-5047BB503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7587" y="0"/>
            <a:ext cx="3639686" cy="5143500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AA72D5F9-7C8F-46E1-981B-9C9CF1DC55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72337015-6D21-4ABA-84EE-AF6E7A9A6E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412851D-88FB-438F-8CE6-1705C56BE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2074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50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E28CD-DA76-47C1-9DD7-D77C30CD6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84" y="339538"/>
            <a:ext cx="7161575" cy="1050398"/>
          </a:xfrm>
        </p:spPr>
        <p:txBody>
          <a:bodyPr>
            <a:normAutofit fontScale="90000"/>
          </a:bodyPr>
          <a:lstStyle/>
          <a:p>
            <a:r>
              <a:rPr lang="pt-BR" dirty="0"/>
              <a:t>Desafios e “algumas possibilidades”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4DD8BC-18A9-466F-ADD5-6A3A7E38E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84" y="2139702"/>
            <a:ext cx="7454870" cy="2546598"/>
          </a:xfrm>
        </p:spPr>
        <p:txBody>
          <a:bodyPr>
            <a:normAutofit/>
          </a:bodyPr>
          <a:lstStyle/>
          <a:p>
            <a:r>
              <a:rPr lang="pt-BR" sz="2400" dirty="0"/>
              <a:t>Custos em saúde </a:t>
            </a:r>
            <a:endParaRPr lang="pt-BR" sz="2400" dirty="0">
              <a:solidFill>
                <a:srgbClr val="FF0000"/>
              </a:solidFill>
            </a:endParaRPr>
          </a:p>
          <a:p>
            <a:pPr lvl="1"/>
            <a:r>
              <a:rPr lang="pt-BR" sz="2100" dirty="0">
                <a:solidFill>
                  <a:srgbClr val="FF0000"/>
                </a:solidFill>
              </a:rPr>
              <a:t>Universidades – </a:t>
            </a:r>
            <a:r>
              <a:rPr lang="pt-BR" sz="2100" b="1" dirty="0">
                <a:solidFill>
                  <a:srgbClr val="FF0000"/>
                </a:solidFill>
              </a:rPr>
              <a:t>“Formação profissional”</a:t>
            </a:r>
          </a:p>
          <a:p>
            <a:pPr lvl="1"/>
            <a:r>
              <a:rPr lang="pt-BR" sz="2100" dirty="0"/>
              <a:t>Entidades de classe – “Desperdício”</a:t>
            </a:r>
          </a:p>
          <a:p>
            <a:pPr lvl="1"/>
            <a:r>
              <a:rPr lang="pt-BR" sz="2100" dirty="0"/>
              <a:t>Uso consciente do plano de saúde</a:t>
            </a:r>
          </a:p>
        </p:txBody>
      </p:sp>
    </p:spTree>
    <p:extLst>
      <p:ext uri="{BB962C8B-B14F-4D97-AF65-F5344CB8AC3E}">
        <p14:creationId xmlns:p14="http://schemas.microsoft.com/office/powerpoint/2010/main" val="526215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024DAF9-D3FE-40B9-93C2-66ABAD96C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91" y="0"/>
            <a:ext cx="77384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27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47483B3-C6A4-4FF5-B827-2ACF4379B4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59307072-38FA-4285-B354-2DC1CE0564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4620451B-4F1D-4837-992C-3CA7F26FC2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86300" y="26860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FB9DE73-CD18-4672-8F4C-DA7F8DB74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353" y="-1249974"/>
            <a:ext cx="4795106" cy="6393474"/>
          </a:xfrm>
          <a:prstGeom prst="rect">
            <a:avLst/>
          </a:prstGeo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1D6DA5FA-D2E1-4B8F-975E-D7CA15ACA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84" y="267494"/>
            <a:ext cx="3208186" cy="3699595"/>
          </a:xfrm>
        </p:spPr>
        <p:txBody>
          <a:bodyPr>
            <a:noAutofit/>
          </a:bodyPr>
          <a:lstStyle/>
          <a:p>
            <a:r>
              <a:rPr lang="pt-BR" sz="3200" dirty="0"/>
              <a:t>Mulher 25 anos</a:t>
            </a:r>
            <a:br>
              <a:rPr lang="pt-BR" sz="3200" dirty="0"/>
            </a:br>
            <a:r>
              <a:rPr lang="pt-BR" sz="3200" dirty="0"/>
              <a:t>Assintomática</a:t>
            </a:r>
            <a:br>
              <a:rPr lang="pt-BR" sz="3200" dirty="0"/>
            </a:br>
            <a:r>
              <a:rPr lang="pt-BR" sz="3200" dirty="0"/>
              <a:t>IMC 27</a:t>
            </a:r>
            <a:br>
              <a:rPr lang="pt-BR" sz="3200" dirty="0"/>
            </a:br>
            <a:br>
              <a:rPr lang="pt-BR" sz="3200" dirty="0"/>
            </a:br>
            <a:r>
              <a:rPr lang="pt-BR" sz="3200" dirty="0"/>
              <a:t>Procurou orientação nutricional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1D7D7A2-4049-486C-B05E-50D0872BF139}"/>
              </a:ext>
            </a:extLst>
          </p:cNvPr>
          <p:cNvSpPr txBox="1"/>
          <p:nvPr/>
        </p:nvSpPr>
        <p:spPr>
          <a:xfrm>
            <a:off x="112541" y="4209757"/>
            <a:ext cx="406560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+ 5 exames de imagem</a:t>
            </a:r>
          </a:p>
        </p:txBody>
      </p:sp>
    </p:spTree>
    <p:extLst>
      <p:ext uri="{BB962C8B-B14F-4D97-AF65-F5344CB8AC3E}">
        <p14:creationId xmlns:p14="http://schemas.microsoft.com/office/powerpoint/2010/main" val="53717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3F85455-F0B9-4790-AAAB-E71D8C0FE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287455"/>
            <a:ext cx="2808312" cy="1485900"/>
          </a:xfrm>
        </p:spPr>
        <p:txBody>
          <a:bodyPr>
            <a:noAutofit/>
          </a:bodyPr>
          <a:lstStyle/>
          <a:p>
            <a:r>
              <a:rPr lang="pt-BR" sz="3200" b="1" dirty="0"/>
              <a:t>Case Unimed Regional Jau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2EFF84-3913-484F-9E53-DA7039BBD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18" y="3370146"/>
            <a:ext cx="7518825" cy="1433852"/>
          </a:xfrm>
          <a:ln>
            <a:noFill/>
          </a:ln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30.000 beneficiários</a:t>
            </a:r>
          </a:p>
          <a:p>
            <a:r>
              <a:rPr lang="pt-BR" sz="1600" b="1" dirty="0">
                <a:solidFill>
                  <a:schemeClr val="tx1"/>
                </a:solidFill>
              </a:rPr>
              <a:t>Gestão de doentes crônicos</a:t>
            </a:r>
          </a:p>
          <a:p>
            <a:r>
              <a:rPr lang="pt-BR" sz="1600" b="1" dirty="0">
                <a:solidFill>
                  <a:schemeClr val="tx1"/>
                </a:solidFill>
              </a:rPr>
              <a:t>Estudo de vida real de 8 anos</a:t>
            </a:r>
          </a:p>
          <a:p>
            <a:r>
              <a:rPr lang="pt-BR" sz="1600" b="1" dirty="0">
                <a:solidFill>
                  <a:schemeClr val="tx1"/>
                </a:solidFill>
              </a:rPr>
              <a:t>MA </a:t>
            </a:r>
            <a:r>
              <a:rPr lang="pt-BR" sz="1600" b="1" dirty="0" err="1">
                <a:solidFill>
                  <a:schemeClr val="tx1"/>
                </a:solidFill>
              </a:rPr>
              <a:t>Trim</a:t>
            </a:r>
            <a:r>
              <a:rPr lang="pt-BR" sz="1600" b="1" dirty="0">
                <a:solidFill>
                  <a:schemeClr val="tx1"/>
                </a:solidFill>
              </a:rPr>
              <a:t> 1 2023 - </a:t>
            </a:r>
            <a:r>
              <a:rPr lang="pt-BR" sz="2800" b="1" dirty="0">
                <a:solidFill>
                  <a:schemeClr val="tx1"/>
                </a:solidFill>
              </a:rPr>
              <a:t>0,99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9FD880D-E53A-4734-93BB-2A3C6FDD0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82682"/>
            <a:ext cx="4854531" cy="338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6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5483E2-F896-47D2-A054-36ECFFEAB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4" y="464234"/>
            <a:ext cx="6076192" cy="1012874"/>
          </a:xfrm>
        </p:spPr>
        <p:txBody>
          <a:bodyPr/>
          <a:lstStyle/>
          <a:p>
            <a:r>
              <a:rPr lang="pt-BR" sz="2400" dirty="0"/>
              <a:t>“Regra de Pareto”</a:t>
            </a:r>
            <a:br>
              <a:rPr lang="pt-BR" sz="2400" dirty="0"/>
            </a:br>
            <a:r>
              <a:rPr lang="pt-BR" dirty="0"/>
              <a:t>Nome veio do economista italiano </a:t>
            </a:r>
            <a:r>
              <a:rPr lang="pt-BR" dirty="0" err="1"/>
              <a:t>Vilfredo</a:t>
            </a:r>
            <a:r>
              <a:rPr lang="pt-BR" dirty="0"/>
              <a:t> Pareto</a:t>
            </a:r>
            <a:endParaRPr lang="pt-BR" sz="2400" dirty="0"/>
          </a:p>
        </p:txBody>
      </p:sp>
      <p:pic>
        <p:nvPicPr>
          <p:cNvPr id="2050" name="Picture 2" descr="O que o Princípio de Pareto (a regra 80/20) tem a ver com o seu sucesso? -  Blog do Klist">
            <a:extLst>
              <a:ext uri="{FF2B5EF4-FFF2-40B4-BE49-F238E27FC236}">
                <a16:creationId xmlns:a16="http://schemas.microsoft.com/office/drawing/2014/main" id="{029828B2-D598-428C-862D-1607673714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4895" y="1835834"/>
            <a:ext cx="4412586" cy="294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0F658C-E1C6-4AF9-9FC1-68687E81D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6215" y="1835835"/>
            <a:ext cx="3100874" cy="2682825"/>
          </a:xfrm>
        </p:spPr>
        <p:txBody>
          <a:bodyPr>
            <a:normAutofit/>
          </a:bodyPr>
          <a:lstStyle/>
          <a:p>
            <a:r>
              <a:rPr lang="pt-BR" sz="1800" u="sng" dirty="0"/>
              <a:t>Captação de beneficiários</a:t>
            </a:r>
          </a:p>
          <a:p>
            <a:endParaRPr lang="pt-BR" sz="1800" dirty="0"/>
          </a:p>
          <a:p>
            <a:r>
              <a:rPr lang="pt-BR" sz="1800" b="1" dirty="0"/>
              <a:t>Parceria Hospital/Operadora</a:t>
            </a:r>
          </a:p>
          <a:p>
            <a:endParaRPr lang="pt-BR" sz="1800" dirty="0"/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Relatórios de utilização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Idade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Internados/PS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Programas</a:t>
            </a:r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9218410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6D36CBC-E688-4802-B921-EB182866C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27" y="56674"/>
            <a:ext cx="8289409" cy="498246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CF7E8892-ACAF-4329-B3CE-9BCC79EF3E05}"/>
              </a:ext>
            </a:extLst>
          </p:cNvPr>
          <p:cNvSpPr/>
          <p:nvPr/>
        </p:nvSpPr>
        <p:spPr>
          <a:xfrm>
            <a:off x="1424354" y="3566161"/>
            <a:ext cx="6900203" cy="5697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37627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D7DE25F-95D9-4569-8560-039D22525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84" y="96378"/>
            <a:ext cx="8187397" cy="49211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2D08270-0467-479A-A58B-16EC61F0B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719" y="958602"/>
            <a:ext cx="2274058" cy="151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8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E011B9B-DBD3-4275-816F-52BD439BD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1" y="150234"/>
            <a:ext cx="7997483" cy="4813399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78DD7183-6997-4D66-B47B-FF04E8486023}"/>
              </a:ext>
            </a:extLst>
          </p:cNvPr>
          <p:cNvCxnSpPr/>
          <p:nvPr/>
        </p:nvCxnSpPr>
        <p:spPr>
          <a:xfrm>
            <a:off x="4842803" y="812409"/>
            <a:ext cx="0" cy="12449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50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9E707AD-8959-4EF5-9676-0EADB0BD6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37" y="128087"/>
            <a:ext cx="7896613" cy="474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39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3" y="1014413"/>
            <a:ext cx="65436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9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26" y="132008"/>
            <a:ext cx="7540380" cy="853226"/>
          </a:xfrm>
          <a:prstGeom prst="rect">
            <a:avLst/>
          </a:prstGeom>
        </p:spPr>
      </p:pic>
      <p:cxnSp>
        <p:nvCxnSpPr>
          <p:cNvPr id="3" name="Conector reto 2"/>
          <p:cNvCxnSpPr/>
          <p:nvPr/>
        </p:nvCxnSpPr>
        <p:spPr>
          <a:xfrm>
            <a:off x="3960254" y="656823"/>
            <a:ext cx="1468191" cy="965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66" y="1105926"/>
            <a:ext cx="8322469" cy="393620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DD6CBAC-86D9-4380-B3D4-C0E7C6DBF706}"/>
              </a:ext>
            </a:extLst>
          </p:cNvPr>
          <p:cNvSpPr/>
          <p:nvPr/>
        </p:nvSpPr>
        <p:spPr>
          <a:xfrm>
            <a:off x="286603" y="2855794"/>
            <a:ext cx="8734305" cy="6346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377346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26" y="132008"/>
            <a:ext cx="7540380" cy="853226"/>
          </a:xfrm>
          <a:prstGeom prst="rect">
            <a:avLst/>
          </a:prstGeom>
        </p:spPr>
      </p:pic>
      <p:cxnSp>
        <p:nvCxnSpPr>
          <p:cNvPr id="3" name="Conector reto 2"/>
          <p:cNvCxnSpPr/>
          <p:nvPr/>
        </p:nvCxnSpPr>
        <p:spPr>
          <a:xfrm>
            <a:off x="3960254" y="656823"/>
            <a:ext cx="1468191" cy="965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53" y="1113067"/>
            <a:ext cx="8293894" cy="392191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316FBB7-C1BA-4497-9C4E-B5E9CE740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86" y="2880538"/>
            <a:ext cx="8774429" cy="672143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6C72029-4FCD-41AD-BD81-9FCE2EA9FE5C}"/>
              </a:ext>
            </a:extLst>
          </p:cNvPr>
          <p:cNvCxnSpPr/>
          <p:nvPr/>
        </p:nvCxnSpPr>
        <p:spPr>
          <a:xfrm>
            <a:off x="3962316" y="646884"/>
            <a:ext cx="1468191" cy="965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39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03C624B-CAD0-4AFC-B5C6-4B078B43B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0"/>
            <a:ext cx="74897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34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AFDF2B46-0699-4E30-8797-11E3B6142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6357" y="22990"/>
            <a:ext cx="2017643" cy="271027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C2619E0-E83F-4F42-93BF-DD9E0D411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69" y="159190"/>
            <a:ext cx="6654297" cy="112715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A0ABDD5-C9B0-48B2-BFC8-768D06362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69" y="1481338"/>
            <a:ext cx="3096285" cy="346974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73790F8-5A8F-470A-A2E5-B3FD2965F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333" y="1497841"/>
            <a:ext cx="2471596" cy="347653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30EFFE0-F878-4BC9-93A2-21BEE3076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4130" y="3747053"/>
            <a:ext cx="894523" cy="273951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3AFA7EC-DB1F-4564-A262-46B7829E7D7E}"/>
              </a:ext>
            </a:extLst>
          </p:cNvPr>
          <p:cNvSpPr txBox="1"/>
          <p:nvPr/>
        </p:nvSpPr>
        <p:spPr>
          <a:xfrm>
            <a:off x="7014567" y="3492305"/>
            <a:ext cx="1830932" cy="10618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100" b="1" dirty="0">
                <a:solidFill>
                  <a:srgbClr val="FF0000"/>
                </a:solidFill>
              </a:rPr>
              <a:t>Parceria </a:t>
            </a:r>
          </a:p>
          <a:p>
            <a:pPr algn="ctr"/>
            <a:r>
              <a:rPr lang="pt-BR" sz="2100" b="1" dirty="0">
                <a:solidFill>
                  <a:srgbClr val="FF0000"/>
                </a:solidFill>
              </a:rPr>
              <a:t>Hospital e </a:t>
            </a:r>
          </a:p>
          <a:p>
            <a:pPr algn="ctr"/>
            <a:r>
              <a:rPr lang="pt-BR" sz="2100" b="1" dirty="0">
                <a:solidFill>
                  <a:srgbClr val="FF0000"/>
                </a:solidFill>
              </a:rPr>
              <a:t>Operadora</a:t>
            </a:r>
          </a:p>
        </p:txBody>
      </p:sp>
    </p:spTree>
    <p:extLst>
      <p:ext uri="{BB962C8B-B14F-4D97-AF65-F5344CB8AC3E}">
        <p14:creationId xmlns:p14="http://schemas.microsoft.com/office/powerpoint/2010/main" val="351117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50697"/>
            <a:ext cx="7070582" cy="1050398"/>
          </a:xfrm>
        </p:spPr>
        <p:txBody>
          <a:bodyPr>
            <a:noAutofit/>
          </a:bodyPr>
          <a:lstStyle/>
          <a:p>
            <a:r>
              <a:rPr lang="pt-BR" sz="3200" dirty="0"/>
              <a:t>Penumonia em idosos no Inverno</a:t>
            </a:r>
            <a:br>
              <a:rPr lang="pt-BR" sz="3200" dirty="0"/>
            </a:br>
            <a:r>
              <a:rPr lang="pt-BR" sz="3200" dirty="0"/>
              <a:t>Junho a Setembro - &gt; 60a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770124"/>
              </p:ext>
            </p:extLst>
          </p:nvPr>
        </p:nvGraphicFramePr>
        <p:xfrm>
          <a:off x="1331642" y="1329611"/>
          <a:ext cx="6480719" cy="3240360"/>
        </p:xfrm>
        <a:graphic>
          <a:graphicData uri="http://schemas.openxmlformats.org/drawingml/2006/table">
            <a:tbl>
              <a:tblPr/>
              <a:tblGrid>
                <a:gridCol w="1032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9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2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Ano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Notas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Paciente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Custo com internações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R$                    586.663,00 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R$                    797.443,18 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R$                    521.853,73 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R$                    679.683,90 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R$                    313.392,27 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472894"/>
              </p:ext>
            </p:extLst>
          </p:nvPr>
        </p:nvGraphicFramePr>
        <p:xfrm>
          <a:off x="1385646" y="4743417"/>
          <a:ext cx="6372708" cy="327184"/>
        </p:xfrm>
        <a:graphic>
          <a:graphicData uri="http://schemas.openxmlformats.org/drawingml/2006/table">
            <a:tbl>
              <a:tblPr/>
              <a:tblGrid>
                <a:gridCol w="972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6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13 a 16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61,75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53,25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R$                    646.410,45 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1143000" y="4041632"/>
            <a:ext cx="6858000" cy="1050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ítulo 1"/>
          <p:cNvSpPr>
            <a:spLocks noGrp="1"/>
          </p:cNvSpPr>
          <p:nvPr>
            <p:ph type="ctrTitle"/>
          </p:nvPr>
        </p:nvSpPr>
        <p:spPr bwMode="auto">
          <a:xfrm>
            <a:off x="107504" y="94423"/>
            <a:ext cx="3240360" cy="27653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b" anchorCtr="0" compatLnSpc="1">
            <a:prstTxWarp prst="textNoShape">
              <a:avLst/>
            </a:prstTxWarp>
            <a:noAutofit/>
          </a:bodyPr>
          <a:lstStyle/>
          <a:p>
            <a:r>
              <a:rPr lang="pt-BR" altLang="pt-BR" sz="2000" b="1" u="sng" dirty="0"/>
              <a:t>ANTI-PNEUMOCOCCAL VACCINATION STRATEGY.</a:t>
            </a:r>
            <a:br>
              <a:rPr lang="pt-BR" altLang="pt-BR" sz="2000" b="1" u="sng" dirty="0"/>
            </a:br>
            <a:r>
              <a:rPr lang="pt-BR" altLang="pt-BR" sz="2000" b="1" u="sng" dirty="0"/>
              <a:t> </a:t>
            </a:r>
            <a:br>
              <a:rPr lang="pt-BR" altLang="pt-BR" sz="2000" b="1" u="sng" dirty="0"/>
            </a:br>
            <a:r>
              <a:rPr lang="pt-BR" altLang="pt-BR" sz="2000" b="1" u="sng" dirty="0"/>
              <a:t>STUDY AND PRELIMINARY - DECREASING  GERIATRIC HOSPITAL ADMISSIONS AND CARE COSTS</a:t>
            </a:r>
            <a:endParaRPr lang="pt-BR" altLang="pt-BR" sz="2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59632" y="3602935"/>
            <a:ext cx="3044012" cy="11290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1400" u="sng" dirty="0">
                <a:solidFill>
                  <a:schemeClr val="tx1"/>
                </a:solidFill>
              </a:rPr>
              <a:t>Pneumonia </a:t>
            </a:r>
            <a:r>
              <a:rPr lang="pt-BR" sz="1400" u="sng" dirty="0" err="1">
                <a:solidFill>
                  <a:schemeClr val="tx1"/>
                </a:solidFill>
              </a:rPr>
              <a:t>and</a:t>
            </a:r>
            <a:r>
              <a:rPr lang="pt-BR" sz="1400" u="sng" dirty="0">
                <a:solidFill>
                  <a:schemeClr val="tx1"/>
                </a:solidFill>
              </a:rPr>
              <a:t> P13 </a:t>
            </a:r>
            <a:r>
              <a:rPr lang="pt-BR" sz="1400" u="sng" dirty="0" err="1">
                <a:solidFill>
                  <a:schemeClr val="tx1"/>
                </a:solidFill>
              </a:rPr>
              <a:t>Vaccination</a:t>
            </a:r>
            <a:r>
              <a:rPr lang="pt-BR" sz="1400" u="sng" dirty="0">
                <a:solidFill>
                  <a:schemeClr val="tx1"/>
                </a:solidFill>
              </a:rPr>
              <a:t> </a:t>
            </a:r>
            <a:r>
              <a:rPr lang="pt-BR" sz="1400" u="sng" dirty="0" err="1">
                <a:solidFill>
                  <a:schemeClr val="tx1"/>
                </a:solidFill>
              </a:rPr>
              <a:t>Study</a:t>
            </a:r>
            <a:r>
              <a:rPr lang="pt-BR" sz="1400" u="sng" dirty="0">
                <a:solidFill>
                  <a:schemeClr val="tx1"/>
                </a:solidFill>
              </a:rPr>
              <a:t> in </a:t>
            </a:r>
            <a:r>
              <a:rPr lang="pt-BR" sz="1400" u="sng" dirty="0" err="1">
                <a:solidFill>
                  <a:schemeClr val="tx1"/>
                </a:solidFill>
              </a:rPr>
              <a:t>the</a:t>
            </a:r>
            <a:r>
              <a:rPr lang="pt-BR" sz="1400" u="sng" dirty="0">
                <a:solidFill>
                  <a:schemeClr val="tx1"/>
                </a:solidFill>
              </a:rPr>
              <a:t> </a:t>
            </a:r>
            <a:r>
              <a:rPr lang="pt-BR" sz="1400" u="sng" dirty="0" err="1">
                <a:solidFill>
                  <a:schemeClr val="tx1"/>
                </a:solidFill>
              </a:rPr>
              <a:t>Elderly</a:t>
            </a:r>
            <a:endParaRPr lang="pt-BR" sz="14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pt-BR" sz="1400" u="sng" dirty="0">
                <a:solidFill>
                  <a:schemeClr val="tx1"/>
                </a:solidFill>
              </a:rPr>
              <a:t>Unimed Regional Jaú – </a:t>
            </a:r>
          </a:p>
          <a:p>
            <a:pPr>
              <a:defRPr/>
            </a:pPr>
            <a:r>
              <a:rPr lang="pt-BR" sz="1400" u="sng" dirty="0">
                <a:solidFill>
                  <a:schemeClr val="tx1"/>
                </a:solidFill>
              </a:rPr>
              <a:t>Hernandes </a:t>
            </a:r>
            <a:r>
              <a:rPr lang="pt-BR" sz="1400" u="sng" dirty="0" err="1">
                <a:solidFill>
                  <a:schemeClr val="tx1"/>
                </a:solidFill>
              </a:rPr>
              <a:t>and</a:t>
            </a:r>
            <a:r>
              <a:rPr lang="pt-BR" sz="1400" u="sng" dirty="0">
                <a:solidFill>
                  <a:schemeClr val="tx1"/>
                </a:solidFill>
              </a:rPr>
              <a:t> Mathias Consulting</a:t>
            </a:r>
            <a:endParaRPr lang="pt-BR" sz="1400" dirty="0">
              <a:solidFill>
                <a:schemeClr val="tx1"/>
              </a:solidFill>
            </a:endParaRPr>
          </a:p>
          <a:p>
            <a:pPr>
              <a:defRPr/>
            </a:pPr>
            <a:endParaRPr lang="pt-BR" sz="1100" dirty="0">
              <a:solidFill>
                <a:schemeClr val="tx1"/>
              </a:solidFill>
            </a:endParaRPr>
          </a:p>
        </p:txBody>
      </p:sp>
      <p:pic>
        <p:nvPicPr>
          <p:cNvPr id="52228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645" y="2427734"/>
            <a:ext cx="3358715" cy="25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0716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84A3B58-5DAB-412D-9552-74B8A912E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0945" y="0"/>
            <a:ext cx="6858000" cy="51435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9B49028-2BC9-4383-BA7A-6F1E26810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59227" y="642938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102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B9D6F-7B63-4BE7-B5BE-06BF066C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Relevância da Pneumonia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434F9A4-B687-481C-8026-4D51540796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6727" y="1937084"/>
          <a:ext cx="8494302" cy="2502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3430">
                  <a:extLst>
                    <a:ext uri="{9D8B030D-6E8A-4147-A177-3AD203B41FA5}">
                      <a16:colId xmlns:a16="http://schemas.microsoft.com/office/drawing/2014/main" val="2144943332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2709913999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774762298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3683105493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57960162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3706653432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1238015539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2916747016"/>
                    </a:ext>
                  </a:extLst>
                </a:gridCol>
                <a:gridCol w="872609">
                  <a:extLst>
                    <a:ext uri="{9D8B030D-6E8A-4147-A177-3AD203B41FA5}">
                      <a16:colId xmlns:a16="http://schemas.microsoft.com/office/drawing/2014/main" val="4022748999"/>
                    </a:ext>
                  </a:extLst>
                </a:gridCol>
              </a:tblGrid>
              <a:tr h="5005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 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 dirty="0">
                          <a:effectLst/>
                        </a:rPr>
                        <a:t>2014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 dirty="0">
                          <a:effectLst/>
                        </a:rPr>
                        <a:t>2015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 dirty="0">
                          <a:effectLst/>
                        </a:rPr>
                        <a:t>2016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 dirty="0">
                          <a:effectLst/>
                        </a:rPr>
                        <a:t>2017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>
                          <a:effectLst/>
                        </a:rPr>
                        <a:t>2018</a:t>
                      </a:r>
                      <a:endParaRPr lang="pt-BR" sz="2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>
                          <a:effectLst/>
                        </a:rPr>
                        <a:t>2019</a:t>
                      </a:r>
                      <a:endParaRPr lang="pt-BR" sz="2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>
                          <a:effectLst/>
                        </a:rPr>
                        <a:t>2020</a:t>
                      </a:r>
                      <a:endParaRPr lang="pt-BR" sz="2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 dirty="0">
                          <a:effectLst/>
                        </a:rPr>
                        <a:t>2021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741820161"/>
                  </a:ext>
                </a:extLst>
              </a:tr>
              <a:tr h="5005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Tudo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4942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4859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4904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4647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 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3997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2771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3361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111698264"/>
                  </a:ext>
                </a:extLst>
              </a:tr>
              <a:tr h="5005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Pneumonia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311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240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310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270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 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197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91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101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888600372"/>
                  </a:ext>
                </a:extLst>
              </a:tr>
              <a:tr h="5005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%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6,3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4,9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6,3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5,8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 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4,9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3,3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3,0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763731"/>
                  </a:ext>
                </a:extLst>
              </a:tr>
              <a:tr h="5005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Covid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 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 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 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 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 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 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>
                          <a:effectLst/>
                        </a:rPr>
                        <a:t>87</a:t>
                      </a:r>
                      <a:endParaRPr lang="pt-BR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u="none" strike="noStrike" dirty="0">
                          <a:effectLst/>
                        </a:rPr>
                        <a:t>309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956172133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B2EDF862-4383-4190-B05F-C1540EAC720E}"/>
              </a:ext>
            </a:extLst>
          </p:cNvPr>
          <p:cNvSpPr/>
          <p:nvPr/>
        </p:nvSpPr>
        <p:spPr>
          <a:xfrm>
            <a:off x="1804737" y="3429000"/>
            <a:ext cx="3441032" cy="5173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9896533-EB7B-47BC-8F72-8AE5CD0EED36}"/>
              </a:ext>
            </a:extLst>
          </p:cNvPr>
          <p:cNvSpPr/>
          <p:nvPr/>
        </p:nvSpPr>
        <p:spPr>
          <a:xfrm>
            <a:off x="6148137" y="3447048"/>
            <a:ext cx="2616866" cy="5173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26513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777B2-9FE0-4F03-AF8C-306D90E6A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84" y="280579"/>
            <a:ext cx="5383560" cy="1109357"/>
          </a:xfrm>
        </p:spPr>
        <p:txBody>
          <a:bodyPr/>
          <a:lstStyle/>
          <a:p>
            <a:r>
              <a:rPr lang="pt-BR" dirty="0"/>
              <a:t>Vacinados P 13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C750FC9-0825-45DC-A4D6-706237DC8338}"/>
              </a:ext>
            </a:extLst>
          </p:cNvPr>
          <p:cNvSpPr txBox="1"/>
          <p:nvPr/>
        </p:nvSpPr>
        <p:spPr>
          <a:xfrm>
            <a:off x="5652120" y="165869"/>
            <a:ext cx="2232214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7,7% da carteira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04D117E-04E0-4A06-9F19-D9C8500E1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95550"/>
              </p:ext>
            </p:extLst>
          </p:nvPr>
        </p:nvGraphicFramePr>
        <p:xfrm>
          <a:off x="0" y="1202788"/>
          <a:ext cx="9144001" cy="3660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0292">
                  <a:extLst>
                    <a:ext uri="{9D8B030D-6E8A-4147-A177-3AD203B41FA5}">
                      <a16:colId xmlns:a16="http://schemas.microsoft.com/office/drawing/2014/main" val="1563883786"/>
                    </a:ext>
                  </a:extLst>
                </a:gridCol>
                <a:gridCol w="643597">
                  <a:extLst>
                    <a:ext uri="{9D8B030D-6E8A-4147-A177-3AD203B41FA5}">
                      <a16:colId xmlns:a16="http://schemas.microsoft.com/office/drawing/2014/main" val="4113246197"/>
                    </a:ext>
                  </a:extLst>
                </a:gridCol>
                <a:gridCol w="949570">
                  <a:extLst>
                    <a:ext uri="{9D8B030D-6E8A-4147-A177-3AD203B41FA5}">
                      <a16:colId xmlns:a16="http://schemas.microsoft.com/office/drawing/2014/main" val="1571533664"/>
                    </a:ext>
                  </a:extLst>
                </a:gridCol>
                <a:gridCol w="939018">
                  <a:extLst>
                    <a:ext uri="{9D8B030D-6E8A-4147-A177-3AD203B41FA5}">
                      <a16:colId xmlns:a16="http://schemas.microsoft.com/office/drawing/2014/main" val="4217265014"/>
                    </a:ext>
                  </a:extLst>
                </a:gridCol>
                <a:gridCol w="696351">
                  <a:extLst>
                    <a:ext uri="{9D8B030D-6E8A-4147-A177-3AD203B41FA5}">
                      <a16:colId xmlns:a16="http://schemas.microsoft.com/office/drawing/2014/main" val="417932829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540811248"/>
                    </a:ext>
                  </a:extLst>
                </a:gridCol>
                <a:gridCol w="759656">
                  <a:extLst>
                    <a:ext uri="{9D8B030D-6E8A-4147-A177-3AD203B41FA5}">
                      <a16:colId xmlns:a16="http://schemas.microsoft.com/office/drawing/2014/main" val="3798240123"/>
                    </a:ext>
                  </a:extLst>
                </a:gridCol>
                <a:gridCol w="738554">
                  <a:extLst>
                    <a:ext uri="{9D8B030D-6E8A-4147-A177-3AD203B41FA5}">
                      <a16:colId xmlns:a16="http://schemas.microsoft.com/office/drawing/2014/main" val="645786749"/>
                    </a:ext>
                  </a:extLst>
                </a:gridCol>
                <a:gridCol w="865163">
                  <a:extLst>
                    <a:ext uri="{9D8B030D-6E8A-4147-A177-3AD203B41FA5}">
                      <a16:colId xmlns:a16="http://schemas.microsoft.com/office/drawing/2014/main" val="90587122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89717173"/>
                    </a:ext>
                  </a:extLst>
                </a:gridCol>
                <a:gridCol w="873369">
                  <a:extLst>
                    <a:ext uri="{9D8B030D-6E8A-4147-A177-3AD203B41FA5}">
                      <a16:colId xmlns:a16="http://schemas.microsoft.com/office/drawing/2014/main" val="3938837081"/>
                    </a:ext>
                  </a:extLst>
                </a:gridCol>
                <a:gridCol w="650631">
                  <a:extLst>
                    <a:ext uri="{9D8B030D-6E8A-4147-A177-3AD203B41FA5}">
                      <a16:colId xmlns:a16="http://schemas.microsoft.com/office/drawing/2014/main" val="1215567684"/>
                    </a:ext>
                  </a:extLst>
                </a:gridCol>
              </a:tblGrid>
              <a:tr h="69294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Ano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 dirty="0">
                          <a:effectLst/>
                        </a:rPr>
                        <a:t>GDC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 typeface="Wingdings" panose="05000000000000000000" pitchFamily="2" charset="2"/>
                        <a:buChar char="Ø"/>
                      </a:pPr>
                      <a:r>
                        <a:rPr lang="pt-BR" sz="1500" b="1" u="none" strike="noStrike" dirty="0">
                          <a:effectLst/>
                        </a:rPr>
                        <a:t>76 anos </a:t>
                      </a:r>
                    </a:p>
                    <a:p>
                      <a:pPr marL="0" indent="0" algn="ctr" fontAlgn="ctr">
                        <a:buFont typeface="Wingdings" panose="05000000000000000000" pitchFamily="2" charset="2"/>
                        <a:buNone/>
                      </a:pPr>
                      <a:r>
                        <a:rPr lang="pt-BR" sz="1500" b="1" u="none" strike="noStrike" dirty="0">
                          <a:effectLst/>
                        </a:rPr>
                        <a:t>(</a:t>
                      </a:r>
                      <a:r>
                        <a:rPr lang="pt-BR" sz="1500" b="1" u="none" strike="noStrike" dirty="0" err="1">
                          <a:effectLst/>
                        </a:rPr>
                        <a:t>ñg</a:t>
                      </a:r>
                      <a:r>
                        <a:rPr lang="pt-BR" sz="1500" b="1" u="none" strike="noStrike" dirty="0">
                          <a:effectLst/>
                        </a:rPr>
                        <a:t>)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 dirty="0">
                          <a:effectLst/>
                        </a:rPr>
                        <a:t>Médicos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DRC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TMO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Onco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Osteo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Empresas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Colaborad. Unimed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Reumato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 dirty="0">
                          <a:effectLst/>
                        </a:rPr>
                        <a:t>Total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68689978"/>
                  </a:ext>
                </a:extLst>
              </a:tr>
              <a:tr h="3640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 dirty="0">
                          <a:effectLst/>
                        </a:rPr>
                        <a:t>2016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685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 dirty="0">
                          <a:effectLst/>
                        </a:rPr>
                        <a:t>9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 dirty="0">
                          <a:effectLst/>
                        </a:rPr>
                        <a:t>0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694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93140507"/>
                  </a:ext>
                </a:extLst>
              </a:tr>
              <a:tr h="3640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2017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493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4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497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548767081"/>
                  </a:ext>
                </a:extLst>
              </a:tr>
              <a:tr h="3640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2018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148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148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075250266"/>
                  </a:ext>
                </a:extLst>
              </a:tr>
              <a:tr h="3640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2019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298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9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34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343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68694540"/>
                  </a:ext>
                </a:extLst>
              </a:tr>
              <a:tr h="3640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2020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26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4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4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13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7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54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56551995"/>
                  </a:ext>
                </a:extLst>
              </a:tr>
              <a:tr h="3640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2021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11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145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16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11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100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27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321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988722351"/>
                  </a:ext>
                </a:extLst>
              </a:tr>
              <a:tr h="3640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2022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25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138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11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0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2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178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135388514"/>
                  </a:ext>
                </a:extLst>
              </a:tr>
              <a:tr h="418624"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 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500" b="1" u="none" strike="noStrike">
                          <a:effectLst/>
                        </a:rPr>
                        <a:t>Total</a:t>
                      </a:r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2235</a:t>
                      </a:r>
                      <a:endParaRPr lang="pt-BR" sz="15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43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7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38E2377-931D-485A-9C23-CE4FF4D99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40" y="104467"/>
            <a:ext cx="8209721" cy="4934567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6435CE33-AC9A-4478-B181-78578A7B8407}"/>
              </a:ext>
            </a:extLst>
          </p:cNvPr>
          <p:cNvCxnSpPr/>
          <p:nvPr/>
        </p:nvCxnSpPr>
        <p:spPr>
          <a:xfrm>
            <a:off x="3139237" y="1031178"/>
            <a:ext cx="0" cy="20453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5255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960AB-9DA9-4A1D-B537-9AF2C961A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75210"/>
            <a:ext cx="7772400" cy="560636"/>
          </a:xfrm>
        </p:spPr>
        <p:txBody>
          <a:bodyPr>
            <a:normAutofit fontScale="90000"/>
          </a:bodyPr>
          <a:lstStyle/>
          <a:p>
            <a:r>
              <a:rPr lang="pt-BR" dirty="0"/>
              <a:t>Fratura de Fêmur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56941C-9A6C-4F7B-8D6C-CEEC4843A496}"/>
              </a:ext>
            </a:extLst>
          </p:cNvPr>
          <p:cNvSpPr txBox="1"/>
          <p:nvPr/>
        </p:nvSpPr>
        <p:spPr>
          <a:xfrm>
            <a:off x="5796136" y="3870201"/>
            <a:ext cx="1830932" cy="10618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100" b="1" dirty="0">
                <a:solidFill>
                  <a:srgbClr val="FF0000"/>
                </a:solidFill>
              </a:rPr>
              <a:t>Parceria </a:t>
            </a:r>
          </a:p>
          <a:p>
            <a:pPr algn="ctr"/>
            <a:r>
              <a:rPr lang="pt-BR" sz="2100" b="1" dirty="0">
                <a:solidFill>
                  <a:srgbClr val="FF0000"/>
                </a:solidFill>
              </a:rPr>
              <a:t>Hospital e </a:t>
            </a:r>
          </a:p>
          <a:p>
            <a:pPr algn="ctr"/>
            <a:r>
              <a:rPr lang="pt-BR" sz="2100" b="1" dirty="0">
                <a:solidFill>
                  <a:srgbClr val="FF0000"/>
                </a:solidFill>
              </a:rPr>
              <a:t>Operadora</a:t>
            </a:r>
          </a:p>
        </p:txBody>
      </p:sp>
    </p:spTree>
    <p:extLst>
      <p:ext uri="{BB962C8B-B14F-4D97-AF65-F5344CB8AC3E}">
        <p14:creationId xmlns:p14="http://schemas.microsoft.com/office/powerpoint/2010/main" val="99150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3" y="0"/>
            <a:ext cx="8995595" cy="5143500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 flipV="1">
            <a:off x="6898943" y="1658203"/>
            <a:ext cx="1647968" cy="3070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V="1">
            <a:off x="4084093" y="2857507"/>
            <a:ext cx="4577118" cy="392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1167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485900" y="465516"/>
            <a:ext cx="2959756" cy="597713"/>
          </a:xfrm>
        </p:spPr>
        <p:txBody>
          <a:bodyPr>
            <a:normAutofit fontScale="90000"/>
          </a:bodyPr>
          <a:lstStyle/>
          <a:p>
            <a:r>
              <a:rPr lang="pt-BR" dirty="0"/>
              <a:t>Trajetória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655676" y="2563650"/>
          <a:ext cx="5670630" cy="710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0178">
                <a:tc>
                  <a:txBody>
                    <a:bodyPr/>
                    <a:lstStyle/>
                    <a:p>
                      <a:r>
                        <a:rPr lang="pt-BR" sz="1400" dirty="0"/>
                        <a:t>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70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80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90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Seta para baixo 5"/>
          <p:cNvSpPr/>
          <p:nvPr/>
        </p:nvSpPr>
        <p:spPr>
          <a:xfrm>
            <a:off x="4136518" y="1599642"/>
            <a:ext cx="363474" cy="733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cxnSp>
        <p:nvCxnSpPr>
          <p:cNvPr id="8" name="Conector de seta reta 7"/>
          <p:cNvCxnSpPr/>
          <p:nvPr/>
        </p:nvCxnSpPr>
        <p:spPr>
          <a:xfrm>
            <a:off x="4463988" y="2031693"/>
            <a:ext cx="1339723" cy="154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ta para baixo 14"/>
          <p:cNvSpPr/>
          <p:nvPr/>
        </p:nvSpPr>
        <p:spPr>
          <a:xfrm>
            <a:off x="4445656" y="1499731"/>
            <a:ext cx="216024" cy="45567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6" name="Seta para baixo 15"/>
          <p:cNvSpPr/>
          <p:nvPr/>
        </p:nvSpPr>
        <p:spPr>
          <a:xfrm>
            <a:off x="4626392" y="1491631"/>
            <a:ext cx="216024" cy="45567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>
              <a:solidFill>
                <a:srgbClr val="FF0000"/>
              </a:solidFill>
            </a:endParaRPr>
          </a:p>
        </p:txBody>
      </p:sp>
      <p:sp>
        <p:nvSpPr>
          <p:cNvPr id="17" name="Seta para baixo 16"/>
          <p:cNvSpPr/>
          <p:nvPr/>
        </p:nvSpPr>
        <p:spPr>
          <a:xfrm>
            <a:off x="4871366" y="1491631"/>
            <a:ext cx="216024" cy="4556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8" name="Seta para baixo 17"/>
          <p:cNvSpPr/>
          <p:nvPr/>
        </p:nvSpPr>
        <p:spPr>
          <a:xfrm>
            <a:off x="5075403" y="1491631"/>
            <a:ext cx="216024" cy="455675"/>
          </a:xfrm>
          <a:prstGeom prst="downArrow">
            <a:avLst/>
          </a:prstGeom>
          <a:solidFill>
            <a:srgbClr val="F578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9" name="Seta em curva para cima 18"/>
          <p:cNvSpPr/>
          <p:nvPr/>
        </p:nvSpPr>
        <p:spPr>
          <a:xfrm>
            <a:off x="4136517" y="3380446"/>
            <a:ext cx="2055663" cy="70347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>
              <a:solidFill>
                <a:schemeClr val="tx1"/>
              </a:solidFill>
            </a:endParaRPr>
          </a:p>
        </p:txBody>
      </p:sp>
      <p:sp>
        <p:nvSpPr>
          <p:cNvPr id="20" name="Seta para baixo 19"/>
          <p:cNvSpPr/>
          <p:nvPr/>
        </p:nvSpPr>
        <p:spPr>
          <a:xfrm>
            <a:off x="1709682" y="1599642"/>
            <a:ext cx="108012" cy="733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2" name="CaixaDeTexto 1"/>
          <p:cNvSpPr txBox="1"/>
          <p:nvPr/>
        </p:nvSpPr>
        <p:spPr>
          <a:xfrm>
            <a:off x="1439653" y="1059582"/>
            <a:ext cx="2446504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Osteoporose avisa !!!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739185" y="327547"/>
            <a:ext cx="112639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50" dirty="0"/>
              <a:t>Osteomielite</a:t>
            </a:r>
          </a:p>
          <a:p>
            <a:r>
              <a:rPr lang="pt-BR" sz="1350" dirty="0" err="1"/>
              <a:t>Reoperação</a:t>
            </a:r>
            <a:endParaRPr lang="pt-BR" sz="1350" dirty="0"/>
          </a:p>
          <a:p>
            <a:r>
              <a:rPr lang="pt-BR" sz="1350" dirty="0"/>
              <a:t>Pneumonia</a:t>
            </a:r>
          </a:p>
          <a:p>
            <a:r>
              <a:rPr lang="pt-BR" sz="1350" dirty="0"/>
              <a:t>TVP/EP</a:t>
            </a:r>
          </a:p>
          <a:p>
            <a:r>
              <a:rPr lang="pt-BR" sz="1350" dirty="0"/>
              <a:t>Home </a:t>
            </a:r>
            <a:r>
              <a:rPr lang="pt-BR" sz="1350" dirty="0" err="1"/>
              <a:t>Care</a:t>
            </a:r>
            <a:endParaRPr lang="pt-BR" sz="1350" dirty="0"/>
          </a:p>
        </p:txBody>
      </p:sp>
      <p:sp>
        <p:nvSpPr>
          <p:cNvPr id="7" name="Texto Explicativo 2 6"/>
          <p:cNvSpPr/>
          <p:nvPr/>
        </p:nvSpPr>
        <p:spPr>
          <a:xfrm>
            <a:off x="4673188" y="287223"/>
            <a:ext cx="1410980" cy="1117611"/>
          </a:xfrm>
          <a:prstGeom prst="borderCallout2">
            <a:avLst>
              <a:gd name="adj1" fmla="val 42375"/>
              <a:gd name="adj2" fmla="val 109188"/>
              <a:gd name="adj3" fmla="val 80624"/>
              <a:gd name="adj4" fmla="val 174849"/>
              <a:gd name="adj5" fmla="val 122019"/>
              <a:gd name="adj6" fmla="val 5126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21" name="Seta para baixo 20"/>
          <p:cNvSpPr/>
          <p:nvPr/>
        </p:nvSpPr>
        <p:spPr>
          <a:xfrm>
            <a:off x="5292063" y="1503571"/>
            <a:ext cx="216024" cy="455675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269490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3" grpId="0"/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91FAA2-4CCA-4463-9F35-8D0E91ECB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3" y="74596"/>
            <a:ext cx="8160377" cy="49049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C0A28EB-5E8B-4633-8E73-440F30F2B1E7}"/>
              </a:ext>
            </a:extLst>
          </p:cNvPr>
          <p:cNvSpPr/>
          <p:nvPr/>
        </p:nvSpPr>
        <p:spPr>
          <a:xfrm>
            <a:off x="143302" y="1893627"/>
            <a:ext cx="903446" cy="12078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0141E4-6E27-4E4D-99FE-5904CB19BE23}"/>
              </a:ext>
            </a:extLst>
          </p:cNvPr>
          <p:cNvSpPr txBox="1"/>
          <p:nvPr/>
        </p:nvSpPr>
        <p:spPr>
          <a:xfrm>
            <a:off x="5096021" y="3460652"/>
            <a:ext cx="1399742" cy="55399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3000" b="1" dirty="0">
                <a:solidFill>
                  <a:srgbClr val="FF0000"/>
                </a:solidFill>
              </a:rPr>
              <a:t>Quedas</a:t>
            </a:r>
          </a:p>
        </p:txBody>
      </p:sp>
    </p:spTree>
    <p:extLst>
      <p:ext uri="{BB962C8B-B14F-4D97-AF65-F5344CB8AC3E}">
        <p14:creationId xmlns:p14="http://schemas.microsoft.com/office/powerpoint/2010/main" val="423423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endParaRPr lang="pt-BR"/>
          </a:p>
        </p:txBody>
      </p:sp>
      <p:pic>
        <p:nvPicPr>
          <p:cNvPr id="1026" name="Picture 2" descr="e-valuecombrcasasegu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8326" y="-58975"/>
            <a:ext cx="5594058" cy="520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74802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anheiro adaptado para idosos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1" y="1"/>
            <a:ext cx="8028212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36904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141480"/>
            <a:ext cx="2942946" cy="648072"/>
          </a:xfrm>
        </p:spPr>
        <p:txBody>
          <a:bodyPr>
            <a:normAutofit fontScale="90000"/>
          </a:bodyPr>
          <a:lstStyle/>
          <a:p>
            <a:r>
              <a:rPr lang="pt-BR" dirty="0"/>
              <a:t>Adaptações</a:t>
            </a:r>
          </a:p>
        </p:txBody>
      </p:sp>
      <p:sp>
        <p:nvSpPr>
          <p:cNvPr id="114690" name="AutoShape 2" descr="DSC04063.JPG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sp>
        <p:nvSpPr>
          <p:cNvPr id="114692" name="AutoShape 4" descr="DSC04063.JPG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pic>
        <p:nvPicPr>
          <p:cNvPr id="1146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1" y="756084"/>
            <a:ext cx="2924944" cy="219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1" y="2949792"/>
            <a:ext cx="2924944" cy="219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433437" y="575937"/>
            <a:ext cx="5220072" cy="391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24180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Dell 14R 3060\Downloads\DSC052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00109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DELL14~1\AppData\Local\Temp\Rar$DI13.019\DSC049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12394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 descr="C:\Users\DELL14~1\AppData\Local\Temp\Rar$DI98.095\DSC049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1" y="2"/>
            <a:ext cx="6857999" cy="5143499"/>
          </a:xfrm>
          <a:prstGeom prst="rect">
            <a:avLst/>
          </a:prstGeom>
          <a:noFill/>
        </p:spPr>
      </p:pic>
      <p:pic>
        <p:nvPicPr>
          <p:cNvPr id="74754" name="Picture 2" descr="C:\Users\DELL14~1\AppData\Local\Temp\Rar$DI03.195\DSC052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0"/>
            <a:ext cx="3857625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044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3" descr="C:\Users\DELL14~1\AppData\Local\Temp\Rar$DI98.383\DSC049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1" y="1"/>
            <a:ext cx="6857999" cy="5143499"/>
          </a:xfrm>
          <a:prstGeom prst="rect">
            <a:avLst/>
          </a:prstGeom>
          <a:noFill/>
        </p:spPr>
      </p:pic>
      <p:pic>
        <p:nvPicPr>
          <p:cNvPr id="75778" name="Picture 2" descr="C:\Users\DELL14~1\AppData\Local\Temp\Rar$DI57.764\DSC05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8" y="0"/>
            <a:ext cx="3857625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964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DELL14~1\AppData\Local\Temp\Rar$DI61.691\DSC052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0"/>
            <a:ext cx="3857625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82422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DELL14~1\AppData\Local\Temp\Rar$DI97.887\DSC049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1" y="2"/>
            <a:ext cx="6857999" cy="5143499"/>
          </a:xfrm>
          <a:prstGeom prst="rect">
            <a:avLst/>
          </a:prstGeom>
          <a:noFill/>
        </p:spPr>
      </p:pic>
      <p:pic>
        <p:nvPicPr>
          <p:cNvPr id="77827" name="Picture 3" descr="C:\Users\DELL14~1\AppData\Local\Temp\Rar$DI63.531\DSC052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3778" y="20538"/>
            <a:ext cx="3857625" cy="5089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118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s://mail-attachment.googleusercontent.com/attachment/?ui=2&amp;ik=e2aed087b0&amp;view=att&amp;th=136602babf04735e&amp;attid=0.1&amp;disp=inline&amp;safe=1&amp;zw&amp;saduie=AG9B_P9kvZK4lYpPHB_zJcTdHjKq&amp;sadet=1333066690719&amp;sads=TV_auOq_4qYZiZyP02TD57C1E2E&amp;sadssc=1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51570"/>
            <a:ext cx="434710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0102" y="951570"/>
            <a:ext cx="2537901" cy="338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Inadequações</a:t>
            </a:r>
          </a:p>
        </p:txBody>
      </p:sp>
    </p:spTree>
    <p:extLst>
      <p:ext uri="{BB962C8B-B14F-4D97-AF65-F5344CB8AC3E}">
        <p14:creationId xmlns:p14="http://schemas.microsoft.com/office/powerpoint/2010/main" val="37115964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39866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ELL14~1\AppData\Local\Temp\Rar$DI00.648\DSC05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56" y="0"/>
            <a:ext cx="3857625" cy="5143500"/>
          </a:xfrm>
          <a:prstGeom prst="rect">
            <a:avLst/>
          </a:prstGeom>
          <a:noFill/>
        </p:spPr>
      </p:pic>
      <p:pic>
        <p:nvPicPr>
          <p:cNvPr id="7171" name="Picture 3" descr="C:\Users\DELL14~1\AppData\Local\Temp\Rar$DI01.551\DSC053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3988" y="0"/>
            <a:ext cx="3857625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48103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2667637" y="4515967"/>
            <a:ext cx="2941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Piso escorregadio e cortante,</a:t>
            </a:r>
          </a:p>
          <a:p>
            <a:r>
              <a:rPr lang="pt-BR" b="1" dirty="0">
                <a:solidFill>
                  <a:schemeClr val="bg1"/>
                </a:solidFill>
              </a:rPr>
              <a:t> com meio degrau na virada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166067" y="2679763"/>
            <a:ext cx="1853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Falta de corrimão</a:t>
            </a:r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245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8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369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3AA07BD-3407-4CB1-BC75-1B0A39427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18" y="116415"/>
            <a:ext cx="8156946" cy="490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040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311D391-82BC-450D-9FE5-2CD1EFB31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83" y="80570"/>
            <a:ext cx="8084294" cy="485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581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0FC27CD-A1AD-4ACB-9C06-78ABB09C2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09" y="176156"/>
            <a:ext cx="7991060" cy="480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85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75F97-6D26-47DC-BCAD-AE0713C9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Refratura</a:t>
            </a:r>
            <a:r>
              <a:rPr lang="pt-BR" dirty="0"/>
              <a:t> e custos – 19 pacientes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67EF0E6-109F-42DE-896A-B69AEAD4D45D}"/>
              </a:ext>
            </a:extLst>
          </p:cNvPr>
          <p:cNvGraphicFramePr>
            <a:graphicFrameLocks noGrp="1"/>
          </p:cNvGraphicFramePr>
          <p:nvPr/>
        </p:nvGraphicFramePr>
        <p:xfrm>
          <a:off x="484584" y="1828800"/>
          <a:ext cx="7053542" cy="14055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3491">
                  <a:extLst>
                    <a:ext uri="{9D8B030D-6E8A-4147-A177-3AD203B41FA5}">
                      <a16:colId xmlns:a16="http://schemas.microsoft.com/office/drawing/2014/main" val="1192735137"/>
                    </a:ext>
                  </a:extLst>
                </a:gridCol>
                <a:gridCol w="3700052">
                  <a:extLst>
                    <a:ext uri="{9D8B030D-6E8A-4147-A177-3AD203B41FA5}">
                      <a16:colId xmlns:a16="http://schemas.microsoft.com/office/drawing/2014/main" val="1506104686"/>
                    </a:ext>
                  </a:extLst>
                </a:gridCol>
              </a:tblGrid>
              <a:tr h="7027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0" b="1" u="none" strike="noStrike">
                          <a:effectLst/>
                        </a:rPr>
                        <a:t>Fratura 1</a:t>
                      </a:r>
                      <a:endParaRPr lang="pt-BR" sz="3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0" b="1" u="none" strike="noStrike" dirty="0">
                          <a:effectLst/>
                        </a:rPr>
                        <a:t>R$ 197.096,25</a:t>
                      </a:r>
                      <a:endParaRPr lang="pt-BR" sz="3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299286"/>
                  </a:ext>
                </a:extLst>
              </a:tr>
              <a:tr h="7027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0" b="1" u="none" strike="noStrike">
                          <a:effectLst/>
                        </a:rPr>
                        <a:t>Fratura 2</a:t>
                      </a:r>
                      <a:endParaRPr lang="pt-BR" sz="3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0" b="1" u="none" strike="noStrike" dirty="0">
                          <a:effectLst/>
                        </a:rPr>
                        <a:t>R$ 472.849,49</a:t>
                      </a:r>
                      <a:endParaRPr lang="pt-BR" sz="3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384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0748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1CC9735-5699-4430-9247-008D7C563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96" y="128363"/>
            <a:ext cx="8021318" cy="482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937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7CD53-F3DD-4875-872A-06FD796FE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16" y="2265412"/>
            <a:ext cx="6619244" cy="1314450"/>
          </a:xfrm>
        </p:spPr>
        <p:txBody>
          <a:bodyPr>
            <a:normAutofit/>
          </a:bodyPr>
          <a:lstStyle/>
          <a:p>
            <a:r>
              <a:rPr lang="pt-BR" sz="3300" b="1" dirty="0"/>
              <a:t>Como iniciar e desenvolver</a:t>
            </a:r>
            <a:br>
              <a:rPr lang="pt-BR" sz="3300" b="1" dirty="0"/>
            </a:br>
            <a:r>
              <a:rPr lang="pt-BR" sz="3300" b="1" dirty="0"/>
              <a:t> </a:t>
            </a:r>
            <a:r>
              <a:rPr lang="pt-BR" sz="3300" b="1" dirty="0" err="1"/>
              <a:t>Fracture</a:t>
            </a:r>
            <a:r>
              <a:rPr lang="pt-BR" sz="3300" b="1" dirty="0"/>
              <a:t> </a:t>
            </a:r>
            <a:r>
              <a:rPr lang="pt-BR" sz="3300" b="1" dirty="0" err="1"/>
              <a:t>Liaison</a:t>
            </a:r>
            <a:r>
              <a:rPr lang="pt-BR" sz="3300" b="1" dirty="0"/>
              <a:t> Services (FLS). </a:t>
            </a:r>
            <a:endParaRPr lang="pt-BR" sz="33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65DDED8-C62A-479E-BE28-77582A47C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49588"/>
            <a:ext cx="6400800" cy="1314450"/>
          </a:xfrm>
        </p:spPr>
        <p:txBody>
          <a:bodyPr>
            <a:normAutofit/>
          </a:bodyPr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Recomendações da IOF Capture </a:t>
            </a:r>
            <a:r>
              <a:rPr lang="pt-BR" sz="2000" b="1" dirty="0" err="1">
                <a:solidFill>
                  <a:schemeClr val="tx1"/>
                </a:solidFill>
              </a:rPr>
              <a:t>the</a:t>
            </a:r>
            <a:r>
              <a:rPr lang="pt-BR" sz="2000" b="1" dirty="0">
                <a:solidFill>
                  <a:schemeClr val="tx1"/>
                </a:solidFill>
              </a:rPr>
              <a:t> </a:t>
            </a:r>
            <a:r>
              <a:rPr lang="pt-BR" sz="2000" b="1" dirty="0" err="1">
                <a:solidFill>
                  <a:schemeClr val="tx1"/>
                </a:solidFill>
              </a:rPr>
              <a:t>Fracture</a:t>
            </a:r>
            <a:r>
              <a:rPr lang="pt-BR" sz="2000" b="1" dirty="0">
                <a:solidFill>
                  <a:schemeClr val="tx1"/>
                </a:solidFill>
              </a:rPr>
              <a:t>® FLS Mentores no Brasil – Abril de 2022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BE25DA-E1C5-498B-B5B6-0F901D23FB08}"/>
              </a:ext>
            </a:extLst>
          </p:cNvPr>
          <p:cNvSpPr txBox="1"/>
          <p:nvPr/>
        </p:nvSpPr>
        <p:spPr>
          <a:xfrm>
            <a:off x="4055166" y="4591879"/>
            <a:ext cx="339432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Archives of Osteoporosis (2022) 17:63</a:t>
            </a:r>
          </a:p>
          <a:p>
            <a:r>
              <a:rPr lang="pt-BR" sz="1350" dirty="0"/>
              <a:t>https://doi.org/10.1007/s11657-022-01108-7</a:t>
            </a:r>
          </a:p>
        </p:txBody>
      </p:sp>
    </p:spTree>
    <p:extLst>
      <p:ext uri="{BB962C8B-B14F-4D97-AF65-F5344CB8AC3E}">
        <p14:creationId xmlns:p14="http://schemas.microsoft.com/office/powerpoint/2010/main" val="14032281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3F85455-F0B9-4790-AAAB-E71D8C0FE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141" y="287455"/>
            <a:ext cx="2547683" cy="1485900"/>
          </a:xfrm>
        </p:spPr>
        <p:txBody>
          <a:bodyPr>
            <a:noAutofit/>
          </a:bodyPr>
          <a:lstStyle/>
          <a:p>
            <a:r>
              <a:rPr lang="pt-BR" sz="4000" b="1" dirty="0"/>
              <a:t>Case Unimed Bebedouro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2EFF84-3913-484F-9E53-DA7039BBD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18" y="3651870"/>
            <a:ext cx="7518826" cy="1204175"/>
          </a:xfrm>
        </p:spPr>
        <p:txBody>
          <a:bodyPr>
            <a:noAutofit/>
          </a:bodyPr>
          <a:lstStyle/>
          <a:p>
            <a:r>
              <a:rPr lang="pt-BR" sz="1800" b="1" dirty="0">
                <a:solidFill>
                  <a:schemeClr val="tx1"/>
                </a:solidFill>
              </a:rPr>
              <a:t>41.000 beneficiários</a:t>
            </a:r>
          </a:p>
          <a:p>
            <a:r>
              <a:rPr lang="pt-BR" sz="1800" b="1" dirty="0">
                <a:solidFill>
                  <a:schemeClr val="tx1"/>
                </a:solidFill>
              </a:rPr>
              <a:t>FLS – Prevenção de </a:t>
            </a:r>
            <a:r>
              <a:rPr lang="pt-BR" sz="1800" b="1" dirty="0" err="1">
                <a:solidFill>
                  <a:schemeClr val="tx1"/>
                </a:solidFill>
              </a:rPr>
              <a:t>Refratura</a:t>
            </a:r>
            <a:r>
              <a:rPr lang="pt-BR" sz="1800" b="1" dirty="0">
                <a:solidFill>
                  <a:schemeClr val="tx1"/>
                </a:solidFill>
              </a:rPr>
              <a:t> de Fêmur</a:t>
            </a:r>
          </a:p>
          <a:p>
            <a:r>
              <a:rPr lang="pt-BR" sz="1800" b="1" dirty="0">
                <a:solidFill>
                  <a:schemeClr val="tx1"/>
                </a:solidFill>
              </a:rPr>
              <a:t>MA </a:t>
            </a:r>
            <a:r>
              <a:rPr lang="pt-BR" sz="1800" b="1" dirty="0" err="1">
                <a:solidFill>
                  <a:schemeClr val="tx1"/>
                </a:solidFill>
              </a:rPr>
              <a:t>Trim</a:t>
            </a:r>
            <a:r>
              <a:rPr lang="pt-BR" sz="1800" b="1" dirty="0">
                <a:solidFill>
                  <a:schemeClr val="tx1"/>
                </a:solidFill>
              </a:rPr>
              <a:t> 1 2023 - </a:t>
            </a:r>
            <a:r>
              <a:rPr lang="pt-BR" sz="3000" b="1" dirty="0">
                <a:solidFill>
                  <a:schemeClr val="tx1"/>
                </a:solidFill>
              </a:rPr>
              <a:t>0,98</a:t>
            </a:r>
            <a:endParaRPr lang="pt-BR" sz="1800" b="1" dirty="0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09B142-EAA2-49D0-B1DE-5DC690884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420" y="2568355"/>
            <a:ext cx="27161" cy="67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DAF28EB-BB36-47E6-8B39-25CCCEE8D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720" y="2682655"/>
            <a:ext cx="27161" cy="679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506822D-1F00-47B9-AC1F-B9152716F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086" y="287455"/>
            <a:ext cx="5617699" cy="315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3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8253E0-E72B-40FF-BA8D-6667D7503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868525-6330-4D77-9C5A-6BC540BF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867743"/>
          </a:xfrm>
        </p:spPr>
        <p:txBody>
          <a:bodyPr>
            <a:normAutofit fontScale="90000"/>
          </a:bodyPr>
          <a:lstStyle/>
          <a:p>
            <a:r>
              <a:rPr lang="en-US" sz="2100" b="1" dirty="0"/>
              <a:t>Map of Best Practice</a:t>
            </a:r>
            <a:br>
              <a:rPr lang="en-US" sz="2100" b="1" dirty="0"/>
            </a:br>
            <a:r>
              <a:rPr lang="en-US" sz="2100" dirty="0"/>
              <a:t>THE MAP OF BEST PRACTICE CURRENTLY DISPLAYS </a:t>
            </a:r>
            <a:br>
              <a:rPr lang="en-US" sz="2100" dirty="0"/>
            </a:br>
            <a:r>
              <a:rPr lang="en-US" sz="2100" b="1" dirty="0"/>
              <a:t>750 FLS</a:t>
            </a:r>
            <a:r>
              <a:rPr lang="en-US" sz="2100" dirty="0"/>
              <a:t> FROM </a:t>
            </a:r>
            <a:r>
              <a:rPr lang="en-US" sz="2100" b="1" dirty="0"/>
              <a:t>50 COUNTRIES</a:t>
            </a:r>
            <a:br>
              <a:rPr lang="en-US" sz="2100" dirty="0"/>
            </a:br>
            <a:endParaRPr lang="pt-BR" sz="2100" dirty="0"/>
          </a:p>
        </p:txBody>
      </p:sp>
    </p:spTree>
    <p:extLst>
      <p:ext uri="{BB962C8B-B14F-4D97-AF65-F5344CB8AC3E}">
        <p14:creationId xmlns:p14="http://schemas.microsoft.com/office/powerpoint/2010/main" val="33873503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393D703-0C9F-4989-904F-7DBE74843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774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E63AF22-79FF-433B-BFC2-D87A765B8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274" y="0"/>
            <a:ext cx="3540727" cy="5143500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BC366A-554B-4E9C-8640-672787B70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3858" y="2743200"/>
            <a:ext cx="3813734" cy="1028700"/>
          </a:xfrm>
        </p:spPr>
        <p:txBody>
          <a:bodyPr>
            <a:normAutofit/>
          </a:bodyPr>
          <a:lstStyle/>
          <a:p>
            <a:r>
              <a:rPr lang="pt-BR" sz="2400" dirty="0"/>
              <a:t>228 pacientes captados</a:t>
            </a:r>
          </a:p>
        </p:txBody>
      </p:sp>
    </p:spTree>
    <p:extLst>
      <p:ext uri="{BB962C8B-B14F-4D97-AF65-F5344CB8AC3E}">
        <p14:creationId xmlns:p14="http://schemas.microsoft.com/office/powerpoint/2010/main" val="8332169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3F85455-F0B9-4790-AAAB-E71D8C0FE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141" y="287455"/>
            <a:ext cx="2763707" cy="1485900"/>
          </a:xfrm>
        </p:spPr>
        <p:txBody>
          <a:bodyPr>
            <a:noAutofit/>
          </a:bodyPr>
          <a:lstStyle/>
          <a:p>
            <a:r>
              <a:rPr lang="pt-BR" sz="3600" b="1" dirty="0"/>
              <a:t>Case Unimed </a:t>
            </a:r>
            <a:br>
              <a:rPr lang="pt-BR" sz="3600" b="1" dirty="0"/>
            </a:br>
            <a:r>
              <a:rPr lang="pt-BR" sz="3600" b="1" dirty="0"/>
              <a:t>Ribeirão Preto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2EFF84-3913-484F-9E53-DA7039BBD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18" y="2732704"/>
            <a:ext cx="3553802" cy="1274885"/>
          </a:xfrm>
        </p:spPr>
        <p:txBody>
          <a:bodyPr>
            <a:noAutofit/>
          </a:bodyPr>
          <a:lstStyle/>
          <a:p>
            <a:r>
              <a:rPr lang="pt-BR" sz="1800" b="1" dirty="0">
                <a:solidFill>
                  <a:schemeClr val="tx1"/>
                </a:solidFill>
              </a:rPr>
              <a:t>165.000 beneficiários</a:t>
            </a:r>
          </a:p>
          <a:p>
            <a:r>
              <a:rPr lang="pt-BR" sz="1800" b="1" dirty="0">
                <a:solidFill>
                  <a:schemeClr val="tx1"/>
                </a:solidFill>
              </a:rPr>
              <a:t>Remuneração por valor</a:t>
            </a:r>
          </a:p>
          <a:p>
            <a:r>
              <a:rPr lang="pt-BR" sz="1800" b="1" dirty="0">
                <a:solidFill>
                  <a:schemeClr val="tx1"/>
                </a:solidFill>
              </a:rPr>
              <a:t>IDSS 2022 - </a:t>
            </a:r>
            <a:r>
              <a:rPr lang="pt-BR" sz="3000" b="1" dirty="0">
                <a:solidFill>
                  <a:schemeClr val="tx1"/>
                </a:solidFill>
              </a:rPr>
              <a:t>1</a:t>
            </a:r>
            <a:endParaRPr lang="pt-BR" sz="1800" b="1" dirty="0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09B142-EAA2-49D0-B1DE-5DC690884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420" y="2568355"/>
            <a:ext cx="27161" cy="67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DAF28EB-BB36-47E6-8B39-25CCCEE8D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720" y="2682655"/>
            <a:ext cx="27161" cy="6790"/>
          </a:xfrm>
          <a:prstGeom prst="rect">
            <a:avLst/>
          </a:prstGeom>
        </p:spPr>
      </p:pic>
      <p:pic>
        <p:nvPicPr>
          <p:cNvPr id="1026" name="Picture 2" descr="Serviços Próprios - Unimed Ribeirão Preto - FESP">
            <a:extLst>
              <a:ext uri="{FF2B5EF4-FFF2-40B4-BE49-F238E27FC236}">
                <a16:creationId xmlns:a16="http://schemas.microsoft.com/office/drawing/2014/main" id="{FDD669A5-FAF5-4309-9D48-26A44B6DA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420" y="2427734"/>
            <a:ext cx="3770560" cy="243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CB6F711-D488-490C-A4FD-CE852D2E1C9C}"/>
              </a:ext>
            </a:extLst>
          </p:cNvPr>
          <p:cNvSpPr txBox="1"/>
          <p:nvPr/>
        </p:nvSpPr>
        <p:spPr>
          <a:xfrm>
            <a:off x="5676314" y="387410"/>
            <a:ext cx="2566600" cy="60016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t-BR" sz="3300" b="1" dirty="0">
                <a:solidFill>
                  <a:srgbClr val="FF0000"/>
                </a:solidFill>
              </a:rPr>
              <a:t>Protocolos !!!</a:t>
            </a:r>
          </a:p>
        </p:txBody>
      </p:sp>
    </p:spTree>
    <p:extLst>
      <p:ext uri="{BB962C8B-B14F-4D97-AF65-F5344CB8AC3E}">
        <p14:creationId xmlns:p14="http://schemas.microsoft.com/office/powerpoint/2010/main" val="416719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Valor em saúde - Assistência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Para o Instituto Coalizão Saúde ICOS ( representantes da cadeia produtiva ), valor em saúde é o equilíbrio entre três aspectos : </a:t>
            </a:r>
          </a:p>
          <a:p>
            <a:pPr lvl="1"/>
            <a:r>
              <a:rPr lang="pt-BR" b="1" dirty="0"/>
              <a:t>I. Experiência assistencial do paciente; </a:t>
            </a:r>
          </a:p>
          <a:p>
            <a:pPr lvl="1"/>
            <a:r>
              <a:rPr lang="pt-BR" b="1" dirty="0"/>
              <a:t>II. Desfechos clínicos de alta qualidade;  </a:t>
            </a:r>
          </a:p>
          <a:p>
            <a:pPr lvl="1"/>
            <a:r>
              <a:rPr lang="pt-BR" b="1" dirty="0"/>
              <a:t>III. Custos adequados em todo o ciclo de cuidado com vistas à sustentabilidade do sistema de saúde</a:t>
            </a:r>
            <a:r>
              <a:rPr lang="pt-BR" dirty="0"/>
              <a:t>. </a:t>
            </a:r>
          </a:p>
          <a:p>
            <a:r>
              <a:rPr lang="pt-BR" dirty="0"/>
              <a:t>Para Porter e </a:t>
            </a:r>
            <a:r>
              <a:rPr lang="pt-BR" dirty="0" err="1"/>
              <a:t>Teisberg</a:t>
            </a:r>
            <a:r>
              <a:rPr lang="pt-BR" dirty="0"/>
              <a:t> (2007), o conceito se resume : </a:t>
            </a:r>
          </a:p>
          <a:p>
            <a:pPr lvl="1"/>
            <a:r>
              <a:rPr lang="pt-BR" b="1" dirty="0"/>
              <a:t>Valor = desfechos/custos. </a:t>
            </a:r>
          </a:p>
          <a:p>
            <a:pPr lvl="1"/>
            <a:r>
              <a:rPr lang="pt-BR" b="1" dirty="0"/>
              <a:t>Relação entre os resultados que importam para os pacientes (desfechos clínicos) e o custo para atingir esses resultados </a:t>
            </a:r>
          </a:p>
        </p:txBody>
      </p:sp>
    </p:spTree>
    <p:extLst>
      <p:ext uri="{BB962C8B-B14F-4D97-AF65-F5344CB8AC3E}">
        <p14:creationId xmlns:p14="http://schemas.microsoft.com/office/powerpoint/2010/main" val="155031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F289-C14C-4C84-A9DA-60EFDE38F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100" dirty="0"/>
              <a:t>DIRETRIZES BRASILEIRAS PARA O RASTREAMENTO </a:t>
            </a:r>
            <a:br>
              <a:rPr lang="pt-BR" sz="2100" dirty="0"/>
            </a:br>
            <a:r>
              <a:rPr lang="pt-BR" sz="2100" dirty="0"/>
              <a:t>DO CÂNCER DO COLO DO ÚTERO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1BC7BC-F68C-4BD3-9DA2-558A6A38A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379" y="1539689"/>
            <a:ext cx="6341012" cy="3146611"/>
          </a:xfrm>
        </p:spPr>
        <p:txBody>
          <a:bodyPr>
            <a:normAutofit fontScale="62500" lnSpcReduction="20000"/>
          </a:bodyPr>
          <a:lstStyle/>
          <a:p>
            <a:r>
              <a:rPr lang="pt-BR" dirty="0"/>
              <a:t>Recomendações atuais para rastreamento</a:t>
            </a:r>
          </a:p>
          <a:p>
            <a:r>
              <a:rPr lang="pt-BR" b="1" dirty="0"/>
              <a:t>Iniciar - 25 anos com atividade sexual</a:t>
            </a:r>
            <a:r>
              <a:rPr lang="pt-BR" dirty="0"/>
              <a:t>. </a:t>
            </a:r>
          </a:p>
          <a:p>
            <a:r>
              <a:rPr lang="pt-BR" b="1" dirty="0"/>
              <a:t>Após 2 exames negativos </a:t>
            </a:r>
            <a:r>
              <a:rPr lang="pt-BR" dirty="0"/>
              <a:t>em um ano, realizar </a:t>
            </a:r>
            <a:r>
              <a:rPr lang="pt-BR" b="1" dirty="0"/>
              <a:t>a cada 3 anos</a:t>
            </a:r>
            <a:r>
              <a:rPr lang="pt-BR" dirty="0"/>
              <a:t>. </a:t>
            </a:r>
          </a:p>
          <a:p>
            <a:r>
              <a:rPr lang="pt-BR" b="1" dirty="0"/>
              <a:t>Evitar o diagnóstico e tratamento de lesões precursoras assintomáticas por rastreamento com idade inferior a 25 anos</a:t>
            </a:r>
            <a:r>
              <a:rPr lang="pt-BR" dirty="0"/>
              <a:t>. </a:t>
            </a:r>
          </a:p>
          <a:p>
            <a:r>
              <a:rPr lang="pt-BR" b="1" dirty="0"/>
              <a:t>Interrompido aos 64 anos em mulheres com pelo menos dois exames negativos</a:t>
            </a:r>
            <a:r>
              <a:rPr lang="pt-BR" dirty="0"/>
              <a:t> consecutivos nos últimos cinco anos e sem antecedentes de patologia cervical. </a:t>
            </a:r>
          </a:p>
          <a:p>
            <a:r>
              <a:rPr lang="pt-BR" u="sng" dirty="0" err="1"/>
              <a:t>Esgregaço</a:t>
            </a:r>
            <a:r>
              <a:rPr lang="pt-BR" u="sng" dirty="0"/>
              <a:t> x meio líquido – não há diferença de acurácia</a:t>
            </a:r>
            <a:r>
              <a:rPr lang="pt-BR" dirty="0"/>
              <a:t>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A34D2E-35C1-4A18-A251-AB03D7EC3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325" y="37144"/>
            <a:ext cx="1654922" cy="249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NCÊR DE COLO DO ÚTERO">
            <a:extLst>
              <a:ext uri="{FF2B5EF4-FFF2-40B4-BE49-F238E27FC236}">
                <a16:creationId xmlns:a16="http://schemas.microsoft.com/office/drawing/2014/main" id="{3EFBEA41-6F53-43D9-A0CD-6E0E4A7EC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325" y="2621995"/>
            <a:ext cx="1654922" cy="226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0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DD76E-259E-4EE1-A355-73BAFF49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83" y="339538"/>
            <a:ext cx="7713365" cy="1675658"/>
          </a:xfrm>
        </p:spPr>
        <p:txBody>
          <a:bodyPr>
            <a:normAutofit fontScale="90000"/>
          </a:bodyPr>
          <a:lstStyle/>
          <a:p>
            <a:r>
              <a:rPr lang="pt-BR" dirty="0"/>
              <a:t>Quadro geral 2022 GO</a:t>
            </a:r>
            <a:br>
              <a:rPr lang="pt-BR" dirty="0"/>
            </a:br>
            <a:br>
              <a:rPr lang="pt-BR" dirty="0"/>
            </a:br>
            <a:r>
              <a:rPr lang="pt-BR" dirty="0"/>
              <a:t>Quanto custa a minha consulta ???</a:t>
            </a:r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A26FFB19-F1FB-483D-B78E-06FBD7508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770508"/>
              </p:ext>
            </p:extLst>
          </p:nvPr>
        </p:nvGraphicFramePr>
        <p:xfrm>
          <a:off x="367747" y="2785404"/>
          <a:ext cx="8579306" cy="990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732">
                  <a:extLst>
                    <a:ext uri="{9D8B030D-6E8A-4147-A177-3AD203B41FA5}">
                      <a16:colId xmlns:a16="http://schemas.microsoft.com/office/drawing/2014/main" val="2973199280"/>
                    </a:ext>
                  </a:extLst>
                </a:gridCol>
                <a:gridCol w="1975840">
                  <a:extLst>
                    <a:ext uri="{9D8B030D-6E8A-4147-A177-3AD203B41FA5}">
                      <a16:colId xmlns:a16="http://schemas.microsoft.com/office/drawing/2014/main" val="159505401"/>
                    </a:ext>
                  </a:extLst>
                </a:gridCol>
                <a:gridCol w="1840651">
                  <a:extLst>
                    <a:ext uri="{9D8B030D-6E8A-4147-A177-3AD203B41FA5}">
                      <a16:colId xmlns:a16="http://schemas.microsoft.com/office/drawing/2014/main" val="3041997607"/>
                    </a:ext>
                  </a:extLst>
                </a:gridCol>
                <a:gridCol w="1851050">
                  <a:extLst>
                    <a:ext uri="{9D8B030D-6E8A-4147-A177-3AD203B41FA5}">
                      <a16:colId xmlns:a16="http://schemas.microsoft.com/office/drawing/2014/main" val="2640316536"/>
                    </a:ext>
                  </a:extLst>
                </a:gridCol>
                <a:gridCol w="2059033">
                  <a:extLst>
                    <a:ext uri="{9D8B030D-6E8A-4147-A177-3AD203B41FA5}">
                      <a16:colId xmlns:a16="http://schemas.microsoft.com/office/drawing/2014/main" val="551344962"/>
                    </a:ext>
                  </a:extLst>
                </a:gridCol>
              </a:tblGrid>
              <a:tr h="617600">
                <a:tc>
                  <a:txBody>
                    <a:bodyPr/>
                    <a:lstStyle/>
                    <a:p>
                      <a:pPr algn="ctr"/>
                      <a:endParaRPr lang="pt-BR" sz="20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Consultas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Vr</a:t>
                      </a:r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exames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Qtde</a:t>
                      </a:r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exames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Valor médio/</a:t>
                      </a:r>
                      <a:r>
                        <a:rPr lang="pt-BR" sz="20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cons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99005613"/>
                  </a:ext>
                </a:extLst>
              </a:tr>
              <a:tr h="34311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2022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79.840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R$ 10.854.457,51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356.722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R$ 135,95</a:t>
                      </a:r>
                    </a:p>
                  </a:txBody>
                  <a:tcPr marL="68580" marR="68580" marT="34290" marB="3429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543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50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C836A-68FF-48C6-A2E7-6F1DED579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"/>
            <a:ext cx="7762057" cy="1389936"/>
          </a:xfrm>
        </p:spPr>
        <p:txBody>
          <a:bodyPr>
            <a:noAutofit/>
          </a:bodyPr>
          <a:lstStyle/>
          <a:p>
            <a:r>
              <a:rPr lang="pt-BR" sz="2400" dirty="0"/>
              <a:t>Colegas avaliados 2022 </a:t>
            </a:r>
            <a:br>
              <a:rPr lang="pt-BR" sz="2400" dirty="0"/>
            </a:br>
            <a:r>
              <a:rPr lang="pt-BR" sz="2400" dirty="0"/>
              <a:t>Média anual de custo por consulta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F013F86-3575-44D5-A8A9-4404921589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934350"/>
              </p:ext>
            </p:extLst>
          </p:nvPr>
        </p:nvGraphicFramePr>
        <p:xfrm>
          <a:off x="1" y="1135435"/>
          <a:ext cx="9143999" cy="3750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18031455-4B14-41D6-8CFF-74360D697E3E}"/>
              </a:ext>
            </a:extLst>
          </p:cNvPr>
          <p:cNvSpPr txBox="1"/>
          <p:nvPr/>
        </p:nvSpPr>
        <p:spPr>
          <a:xfrm>
            <a:off x="5159327" y="1883391"/>
            <a:ext cx="3984673" cy="30008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350" b="1" dirty="0">
                <a:solidFill>
                  <a:srgbClr val="FF0000"/>
                </a:solidFill>
              </a:rPr>
              <a:t>15 colegas com custo de consulta &lt; R$ 100,00</a:t>
            </a:r>
          </a:p>
        </p:txBody>
      </p:sp>
    </p:spTree>
    <p:extLst>
      <p:ext uri="{BB962C8B-B14F-4D97-AF65-F5344CB8AC3E}">
        <p14:creationId xmlns:p14="http://schemas.microsoft.com/office/powerpoint/2010/main" val="33810889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096CE01-DDD3-4345-A618-834FB76AE1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161880"/>
              </p:ext>
            </p:extLst>
          </p:nvPr>
        </p:nvGraphicFramePr>
        <p:xfrm>
          <a:off x="1" y="1087037"/>
          <a:ext cx="9143999" cy="386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89CB1FEB-90F6-4B0E-B1FF-8DD83D5957FC}"/>
              </a:ext>
            </a:extLst>
          </p:cNvPr>
          <p:cNvCxnSpPr>
            <a:cxnSpLocks/>
          </p:cNvCxnSpPr>
          <p:nvPr/>
        </p:nvCxnSpPr>
        <p:spPr>
          <a:xfrm flipV="1">
            <a:off x="622496" y="3723877"/>
            <a:ext cx="8271803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>
            <a:extLst>
              <a:ext uri="{FF2B5EF4-FFF2-40B4-BE49-F238E27FC236}">
                <a16:creationId xmlns:a16="http://schemas.microsoft.com/office/drawing/2014/main" id="{6DACD50B-CDD7-4645-AF51-568AFC27E7B4}"/>
              </a:ext>
            </a:extLst>
          </p:cNvPr>
          <p:cNvSpPr txBox="1">
            <a:spLocks/>
          </p:cNvSpPr>
          <p:nvPr/>
        </p:nvSpPr>
        <p:spPr>
          <a:xfrm>
            <a:off x="484584" y="116060"/>
            <a:ext cx="7745017" cy="97097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800" dirty="0">
                <a:solidFill>
                  <a:schemeClr val="tx1"/>
                </a:solidFill>
              </a:rPr>
              <a:t>Colegas avaliados 04/23 </a:t>
            </a:r>
            <a:br>
              <a:rPr lang="pt-BR" sz="2800" dirty="0">
                <a:solidFill>
                  <a:schemeClr val="tx1"/>
                </a:solidFill>
              </a:rPr>
            </a:br>
            <a:r>
              <a:rPr lang="pt-BR" sz="2800" dirty="0">
                <a:solidFill>
                  <a:schemeClr val="tx1"/>
                </a:solidFill>
              </a:rPr>
              <a:t>Custo por consulta</a:t>
            </a:r>
          </a:p>
        </p:txBody>
      </p:sp>
    </p:spTree>
    <p:extLst>
      <p:ext uri="{BB962C8B-B14F-4D97-AF65-F5344CB8AC3E}">
        <p14:creationId xmlns:p14="http://schemas.microsoft.com/office/powerpoint/2010/main" val="1622277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C2364AA-BA0F-44F2-A3BB-E7937E57EB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1450773"/>
              </p:ext>
            </p:extLst>
          </p:nvPr>
        </p:nvGraphicFramePr>
        <p:xfrm>
          <a:off x="0" y="1202788"/>
          <a:ext cx="9144000" cy="3940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38A19BA-65A5-4176-926D-E08A3375824F}"/>
              </a:ext>
            </a:extLst>
          </p:cNvPr>
          <p:cNvCxnSpPr>
            <a:cxnSpLocks/>
          </p:cNvCxnSpPr>
          <p:nvPr/>
        </p:nvCxnSpPr>
        <p:spPr>
          <a:xfrm flipV="1">
            <a:off x="633047" y="3935443"/>
            <a:ext cx="8303455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4">
            <a:extLst>
              <a:ext uri="{FF2B5EF4-FFF2-40B4-BE49-F238E27FC236}">
                <a16:creationId xmlns:a16="http://schemas.microsoft.com/office/drawing/2014/main" id="{5672A9CF-61AB-4826-945E-4E03587130F9}"/>
              </a:ext>
            </a:extLst>
          </p:cNvPr>
          <p:cNvSpPr txBox="1"/>
          <p:nvPr/>
        </p:nvSpPr>
        <p:spPr>
          <a:xfrm>
            <a:off x="4283968" y="1684154"/>
            <a:ext cx="4348324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dirty="0">
                <a:solidFill>
                  <a:srgbClr val="FF0000"/>
                </a:solidFill>
              </a:rPr>
              <a:t>25 colegas com custo de consulta &lt; R$ 100,00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BE316D7F-446E-4F9F-9A35-E9FDA55C2745}"/>
              </a:ext>
            </a:extLst>
          </p:cNvPr>
          <p:cNvSpPr txBox="1">
            <a:spLocks/>
          </p:cNvSpPr>
          <p:nvPr/>
        </p:nvSpPr>
        <p:spPr>
          <a:xfrm>
            <a:off x="484584" y="116059"/>
            <a:ext cx="7745017" cy="12738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3150" dirty="0">
                <a:solidFill>
                  <a:schemeClr val="tx1"/>
                </a:solidFill>
              </a:rPr>
              <a:t>Colegas avaliados segundo </a:t>
            </a:r>
            <a:r>
              <a:rPr lang="pt-BR" sz="3150" dirty="0" err="1">
                <a:solidFill>
                  <a:schemeClr val="tx1"/>
                </a:solidFill>
              </a:rPr>
              <a:t>trim</a:t>
            </a:r>
            <a:r>
              <a:rPr lang="pt-BR" sz="3150" dirty="0">
                <a:solidFill>
                  <a:schemeClr val="tx1"/>
                </a:solidFill>
              </a:rPr>
              <a:t>/23 </a:t>
            </a:r>
            <a:br>
              <a:rPr lang="pt-BR" sz="3150" dirty="0">
                <a:solidFill>
                  <a:schemeClr val="tx1"/>
                </a:solidFill>
              </a:rPr>
            </a:br>
            <a:r>
              <a:rPr lang="pt-BR" sz="3150" dirty="0">
                <a:solidFill>
                  <a:schemeClr val="tx1"/>
                </a:solidFill>
              </a:rPr>
              <a:t>Custo por consulta</a:t>
            </a:r>
          </a:p>
        </p:txBody>
      </p:sp>
    </p:spTree>
    <p:extLst>
      <p:ext uri="{BB962C8B-B14F-4D97-AF65-F5344CB8AC3E}">
        <p14:creationId xmlns:p14="http://schemas.microsoft.com/office/powerpoint/2010/main" val="34057867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F26A29-D059-4F96-A03D-7B40DC832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Partilha – Detalhe férias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CABEA267-CF79-48EA-8DA3-0C4E67B078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279459"/>
              </p:ext>
            </p:extLst>
          </p:nvPr>
        </p:nvGraphicFramePr>
        <p:xfrm>
          <a:off x="556592" y="2186609"/>
          <a:ext cx="7663071" cy="1566957"/>
        </p:xfrm>
        <a:graphic>
          <a:graphicData uri="http://schemas.openxmlformats.org/drawingml/2006/table">
            <a:tbl>
              <a:tblPr/>
              <a:tblGrid>
                <a:gridCol w="2362609">
                  <a:extLst>
                    <a:ext uri="{9D8B030D-6E8A-4147-A177-3AD203B41FA5}">
                      <a16:colId xmlns:a16="http://schemas.microsoft.com/office/drawing/2014/main" val="3840467201"/>
                    </a:ext>
                  </a:extLst>
                </a:gridCol>
                <a:gridCol w="2937853">
                  <a:extLst>
                    <a:ext uri="{9D8B030D-6E8A-4147-A177-3AD203B41FA5}">
                      <a16:colId xmlns:a16="http://schemas.microsoft.com/office/drawing/2014/main" val="2540531644"/>
                    </a:ext>
                  </a:extLst>
                </a:gridCol>
                <a:gridCol w="2362609">
                  <a:extLst>
                    <a:ext uri="{9D8B030D-6E8A-4147-A177-3AD203B41FA5}">
                      <a16:colId xmlns:a16="http://schemas.microsoft.com/office/drawing/2014/main" val="184405523"/>
                    </a:ext>
                  </a:extLst>
                </a:gridCol>
              </a:tblGrid>
              <a:tr h="10446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Economia Total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Gasto a maior de colegas que subiram a média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Economia real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007253"/>
                  </a:ext>
                </a:extLst>
              </a:tr>
              <a:tr h="5223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R$ 206.753,89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R$ 131.470,89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R$ 75.282,99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74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5368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E169E-E173-4BE8-A2A9-08A921D9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Colegas bonificados no Bimestre – regra 5%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5EADEDC3-0E0B-4C4F-9A77-CD645E86BCE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7485" y="1212574"/>
          <a:ext cx="7024428" cy="3438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3054">
                  <a:extLst>
                    <a:ext uri="{9D8B030D-6E8A-4147-A177-3AD203B41FA5}">
                      <a16:colId xmlns:a16="http://schemas.microsoft.com/office/drawing/2014/main" val="4109964232"/>
                    </a:ext>
                  </a:extLst>
                </a:gridCol>
                <a:gridCol w="3041374">
                  <a:extLst>
                    <a:ext uri="{9D8B030D-6E8A-4147-A177-3AD203B41FA5}">
                      <a16:colId xmlns:a16="http://schemas.microsoft.com/office/drawing/2014/main" val="4203831021"/>
                    </a:ext>
                  </a:extLst>
                </a:gridCol>
              </a:tblGrid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Bônus na </a:t>
                      </a:r>
                      <a:r>
                        <a:rPr lang="pt-BR" sz="1500" b="1"/>
                        <a:t>produção pessoal em R$</a:t>
                      </a:r>
                      <a:endParaRPr lang="pt-BR" sz="15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N de </a:t>
                      </a:r>
                      <a:r>
                        <a:rPr lang="pt-BR" sz="1500" b="1" dirty="0" err="1"/>
                        <a:t>nolegas</a:t>
                      </a:r>
                      <a:endParaRPr lang="pt-BR" sz="15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79441670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Até 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46697816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501 a 1000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79494219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1001 a 1500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0573907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1501 a 2000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9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93867915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2001 a 2500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77876118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2501 a 3000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2079837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3001 a 3500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48704263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3501 a 4000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4384872"/>
                  </a:ext>
                </a:extLst>
              </a:tr>
              <a:tr h="34389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&gt; De 4.001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63789089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F09E18D3-8A5C-478C-B25B-7234A58923ED}"/>
              </a:ext>
            </a:extLst>
          </p:cNvPr>
          <p:cNvSpPr txBox="1"/>
          <p:nvPr/>
        </p:nvSpPr>
        <p:spPr>
          <a:xfrm>
            <a:off x="7020272" y="4659982"/>
            <a:ext cx="160217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Reflexões !!!!!!</a:t>
            </a:r>
          </a:p>
        </p:txBody>
      </p:sp>
    </p:spTree>
    <p:extLst>
      <p:ext uri="{BB962C8B-B14F-4D97-AF65-F5344CB8AC3E}">
        <p14:creationId xmlns:p14="http://schemas.microsoft.com/office/powerpoint/2010/main" val="88063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69343-07F6-4F7A-9D97-7369BDBED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700" dirty="0"/>
              <a:t>Banqueta e a “Liberdade”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BCB2EFB-748A-4F34-B309-A65649D98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032" y="339502"/>
            <a:ext cx="4065919" cy="2153447"/>
          </a:xfrm>
        </p:spPr>
        <p:txBody>
          <a:bodyPr>
            <a:noAutofit/>
          </a:bodyPr>
          <a:lstStyle/>
          <a:p>
            <a:r>
              <a:rPr lang="pt-BR" sz="1600" dirty="0"/>
              <a:t>aumento dos custos em saúde; </a:t>
            </a:r>
          </a:p>
          <a:p>
            <a:pPr lvl="1"/>
            <a:r>
              <a:rPr lang="pt-BR" sz="1400" dirty="0"/>
              <a:t>Instabilidade regulatória; </a:t>
            </a:r>
          </a:p>
          <a:p>
            <a:pPr lvl="1"/>
            <a:r>
              <a:rPr lang="pt-BR" sz="1400" dirty="0"/>
              <a:t>medidas legislativas; </a:t>
            </a:r>
          </a:p>
          <a:p>
            <a:pPr lvl="1"/>
            <a:r>
              <a:rPr lang="pt-BR" sz="1400" dirty="0"/>
              <a:t>aumento das fraudes e </a:t>
            </a:r>
          </a:p>
          <a:p>
            <a:pPr lvl="1"/>
            <a:r>
              <a:rPr lang="pt-BR" sz="1400" dirty="0"/>
              <a:t>Judicialização. </a:t>
            </a:r>
          </a:p>
          <a:p>
            <a:r>
              <a:rPr lang="pt-BR" sz="1600" dirty="0"/>
              <a:t>Clara ameaça a centenas de operadoras e o atendimento de parte expressiva de brasileiros que hoje contam com planos de saúde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90DDB68B-5C66-413A-95EC-E08B5DACE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469240C-641A-4B10-981D-4A27833BF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87" y="1083932"/>
            <a:ext cx="2973767" cy="35718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C01AA2D-B882-4D6F-A29B-AF7887C57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574" y="2728498"/>
            <a:ext cx="4000500" cy="225028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27926D-2E0C-4A4E-A622-055B0B996A68}"/>
              </a:ext>
            </a:extLst>
          </p:cNvPr>
          <p:cNvSpPr txBox="1"/>
          <p:nvPr/>
        </p:nvSpPr>
        <p:spPr>
          <a:xfrm>
            <a:off x="851298" y="333644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PS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9FE268A-2141-485E-BA21-78733EB5009F}"/>
              </a:ext>
            </a:extLst>
          </p:cNvPr>
          <p:cNvSpPr txBox="1"/>
          <p:nvPr/>
        </p:nvSpPr>
        <p:spPr>
          <a:xfrm>
            <a:off x="3265229" y="3387633"/>
            <a:ext cx="559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IES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623D6CC-8897-441E-AE94-FFDDD5E111FA}"/>
              </a:ext>
            </a:extLst>
          </p:cNvPr>
          <p:cNvSpPr txBox="1"/>
          <p:nvPr/>
        </p:nvSpPr>
        <p:spPr>
          <a:xfrm>
            <a:off x="2535073" y="425532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id="{CD2DD4C1-5AEB-4855-A5BB-9771F514613D}"/>
              </a:ext>
            </a:extLst>
          </p:cNvPr>
          <p:cNvSpPr/>
          <p:nvPr/>
        </p:nvSpPr>
        <p:spPr>
          <a:xfrm>
            <a:off x="3603740" y="1558515"/>
            <a:ext cx="1055576" cy="36347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244591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  <p:bldP spid="7" grpId="0"/>
      <p:bldP spid="8" grpId="0"/>
      <p:bldP spid="1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4F7C7-A159-408B-977E-3039FDE2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50" dirty="0"/>
              <a:t>Definição de Ética e Moral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CBC4A2-24B4-40C5-827D-8F41282D8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700" dirty="0"/>
              <a:t>Moral = </a:t>
            </a:r>
            <a:r>
              <a:rPr lang="pt-BR" sz="2700" b="1" dirty="0">
                <a:solidFill>
                  <a:srgbClr val="FF0000"/>
                </a:solidFill>
              </a:rPr>
              <a:t>Certo ou Errado</a:t>
            </a:r>
          </a:p>
          <a:p>
            <a:pPr lvl="1"/>
            <a:r>
              <a:rPr lang="pt-BR" sz="2400" dirty="0"/>
              <a:t>Depende da cultura local</a:t>
            </a:r>
          </a:p>
          <a:p>
            <a:r>
              <a:rPr lang="pt-BR" sz="2700" dirty="0"/>
              <a:t>Ética = </a:t>
            </a:r>
            <a:r>
              <a:rPr lang="pt-BR" sz="2700" b="1" dirty="0">
                <a:solidFill>
                  <a:srgbClr val="FF0000"/>
                </a:solidFill>
              </a:rPr>
              <a:t>Bom ou Mau</a:t>
            </a:r>
          </a:p>
          <a:p>
            <a:pPr lvl="1"/>
            <a:r>
              <a:rPr lang="pt-BR" sz="2400" dirty="0"/>
              <a:t>Obediência ao que não é obrigatório</a:t>
            </a:r>
          </a:p>
          <a:p>
            <a:pPr lvl="1"/>
            <a:r>
              <a:rPr lang="pt-BR" sz="2400" dirty="0"/>
              <a:t>Coloca o coletivo sobre o individual</a:t>
            </a:r>
          </a:p>
          <a:p>
            <a:endParaRPr lang="pt-BR" sz="2700" dirty="0"/>
          </a:p>
        </p:txBody>
      </p:sp>
    </p:spTree>
    <p:extLst>
      <p:ext uri="{BB962C8B-B14F-4D97-AF65-F5344CB8AC3E}">
        <p14:creationId xmlns:p14="http://schemas.microsoft.com/office/powerpoint/2010/main" val="34072181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AA65964-A90C-4BAB-81A2-C6A87F22E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3" y="-870045"/>
            <a:ext cx="9736498" cy="6335973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0D8D33B-B23E-48E8-B0A4-982EAF493650}"/>
              </a:ext>
            </a:extLst>
          </p:cNvPr>
          <p:cNvSpPr/>
          <p:nvPr/>
        </p:nvSpPr>
        <p:spPr>
          <a:xfrm>
            <a:off x="7973704" y="1545610"/>
            <a:ext cx="941696" cy="3275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A62D657-A8AC-49A3-8D0A-A501B9C0E7C4}"/>
              </a:ext>
            </a:extLst>
          </p:cNvPr>
          <p:cNvSpPr/>
          <p:nvPr/>
        </p:nvSpPr>
        <p:spPr>
          <a:xfrm>
            <a:off x="3655881" y="1578021"/>
            <a:ext cx="941696" cy="3070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D0B7622-3D37-4708-ADC5-F2E6445BE9D1}"/>
              </a:ext>
            </a:extLst>
          </p:cNvPr>
          <p:cNvSpPr/>
          <p:nvPr/>
        </p:nvSpPr>
        <p:spPr>
          <a:xfrm>
            <a:off x="4955833" y="1578021"/>
            <a:ext cx="941696" cy="3070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57D998-31D3-4154-B464-BB972C3AB44F}"/>
              </a:ext>
            </a:extLst>
          </p:cNvPr>
          <p:cNvSpPr/>
          <p:nvPr/>
        </p:nvSpPr>
        <p:spPr>
          <a:xfrm>
            <a:off x="6540688" y="1566081"/>
            <a:ext cx="941696" cy="3070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7409CE2-61EE-4D90-A48C-95EF6B36BFEF}"/>
              </a:ext>
            </a:extLst>
          </p:cNvPr>
          <p:cNvSpPr txBox="1"/>
          <p:nvPr/>
        </p:nvSpPr>
        <p:spPr>
          <a:xfrm>
            <a:off x="3111690" y="3204128"/>
            <a:ext cx="2306593" cy="5078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700" b="1" i="1" dirty="0">
                <a:solidFill>
                  <a:srgbClr val="FF0000"/>
                </a:solidFill>
              </a:rPr>
              <a:t>Fee For Service</a:t>
            </a:r>
            <a:endParaRPr lang="pt-BR" sz="2700" b="1" dirty="0">
              <a:solidFill>
                <a:srgbClr val="FF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FECCA71-B871-4691-8D7F-93BDF0D5E5E5}"/>
              </a:ext>
            </a:extLst>
          </p:cNvPr>
          <p:cNvSpPr txBox="1"/>
          <p:nvPr/>
        </p:nvSpPr>
        <p:spPr>
          <a:xfrm>
            <a:off x="1052531" y="4067532"/>
            <a:ext cx="6773264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Prazo</a:t>
            </a:r>
            <a:r>
              <a:rPr lang="pt-BR" sz="1350" b="1" dirty="0">
                <a:solidFill>
                  <a:srgbClr val="FF0000"/>
                </a:solidFill>
              </a:rPr>
              <a:t> </a:t>
            </a:r>
            <a:r>
              <a:rPr lang="pt-BR" sz="2400" b="1" dirty="0">
                <a:solidFill>
                  <a:srgbClr val="FF0000"/>
                </a:solidFill>
              </a:rPr>
              <a:t>máximo para atendimento 7/15 dias + custeio</a:t>
            </a:r>
            <a:endParaRPr lang="pt-BR" sz="2700" b="1" dirty="0">
              <a:solidFill>
                <a:srgbClr val="FF0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EF8566-DF6A-4B17-8271-F7B7292B3105}"/>
              </a:ext>
            </a:extLst>
          </p:cNvPr>
          <p:cNvSpPr txBox="1"/>
          <p:nvPr/>
        </p:nvSpPr>
        <p:spPr>
          <a:xfrm>
            <a:off x="126609" y="63298"/>
            <a:ext cx="5031307" cy="55399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rgbClr val="FF0000"/>
                </a:solidFill>
              </a:rPr>
              <a:t>Tratamento desigual</a:t>
            </a:r>
          </a:p>
        </p:txBody>
      </p:sp>
    </p:spTree>
    <p:extLst>
      <p:ext uri="{BB962C8B-B14F-4D97-AF65-F5344CB8AC3E}">
        <p14:creationId xmlns:p14="http://schemas.microsoft.com/office/powerpoint/2010/main" val="165716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4E5D4-F0AE-43EE-8EA2-AC7AECEFF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5194920" cy="857250"/>
          </a:xfrm>
        </p:spPr>
        <p:txBody>
          <a:bodyPr>
            <a:noAutofit/>
          </a:bodyPr>
          <a:lstStyle/>
          <a:p>
            <a:pPr fontAlgn="base"/>
            <a:r>
              <a:rPr lang="pt-BR" sz="3200" b="1" dirty="0"/>
              <a:t>Sistema de saúde na Suécia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FD3441-764C-417D-9B0A-3C413FB26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3637"/>
            <a:ext cx="8229600" cy="3030985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pt-BR" sz="3600" b="1" dirty="0"/>
              <a:t>Multa para quem falta !</a:t>
            </a:r>
          </a:p>
          <a:p>
            <a:pPr fontAlgn="base"/>
            <a:endParaRPr lang="pt-BR" sz="5100" b="1" dirty="0"/>
          </a:p>
          <a:p>
            <a:pPr fontAlgn="base"/>
            <a:r>
              <a:rPr lang="pt-BR" dirty="0"/>
              <a:t>Quem marca alguma consulta, exame ou algum outro </a:t>
            </a:r>
            <a:r>
              <a:rPr lang="pt-BR" dirty="0" err="1"/>
              <a:t>prodecimento</a:t>
            </a:r>
            <a:r>
              <a:rPr lang="pt-BR" dirty="0"/>
              <a:t> </a:t>
            </a:r>
            <a:r>
              <a:rPr lang="pt-BR" b="1" dirty="0">
                <a:solidFill>
                  <a:srgbClr val="FF0000"/>
                </a:solidFill>
              </a:rPr>
              <a:t>mas não comparece </a:t>
            </a:r>
            <a:r>
              <a:rPr lang="pt-BR" dirty="0">
                <a:solidFill>
                  <a:srgbClr val="FF0000"/>
                </a:solidFill>
              </a:rPr>
              <a:t>tem que </a:t>
            </a:r>
            <a:r>
              <a:rPr lang="pt-BR" b="1" dirty="0">
                <a:solidFill>
                  <a:srgbClr val="FF0000"/>
                </a:solidFill>
              </a:rPr>
              <a:t>pagar o valor correspondente ao serviço mais uma taxa de 50kr </a:t>
            </a:r>
            <a:r>
              <a:rPr lang="pt-BR" dirty="0">
                <a:solidFill>
                  <a:srgbClr val="FF0000"/>
                </a:solidFill>
              </a:rPr>
              <a:t>(R$25,00).</a:t>
            </a:r>
            <a:br>
              <a:rPr lang="pt-BR" dirty="0">
                <a:solidFill>
                  <a:srgbClr val="FF0000"/>
                </a:solidFill>
              </a:rPr>
            </a:br>
            <a:endParaRPr lang="pt-BR" dirty="0">
              <a:solidFill>
                <a:srgbClr val="FF0000"/>
              </a:solidFill>
            </a:endParaRPr>
          </a:p>
          <a:p>
            <a:pPr fontAlgn="base"/>
            <a:r>
              <a:rPr lang="pt-BR" dirty="0"/>
              <a:t>Crianças e jovens de até 19 anos não precisam pagar para receber tratamento médico, porém eles (ou a pessoa responsável por eles) também terão que </a:t>
            </a:r>
            <a:r>
              <a:rPr lang="pt-BR" b="1" dirty="0">
                <a:solidFill>
                  <a:srgbClr val="FF0000"/>
                </a:solidFill>
              </a:rPr>
              <a:t>pagar pelo serviço e a multa caso não </a:t>
            </a:r>
            <a:r>
              <a:rPr lang="pt-BR" b="1" dirty="0" err="1">
                <a:solidFill>
                  <a:srgbClr val="FF0000"/>
                </a:solidFill>
              </a:rPr>
              <a:t>aparecam</a:t>
            </a:r>
            <a:r>
              <a:rPr lang="pt-BR" b="1" dirty="0">
                <a:solidFill>
                  <a:srgbClr val="FF0000"/>
                </a:solidFill>
              </a:rPr>
              <a:t> no dia e no horário marcado</a:t>
            </a:r>
            <a:r>
              <a:rPr lang="pt-BR" dirty="0">
                <a:solidFill>
                  <a:srgbClr val="FF0000"/>
                </a:solidFill>
              </a:rPr>
              <a:t>.</a:t>
            </a:r>
            <a:br>
              <a:rPr lang="pt-BR" dirty="0"/>
            </a:br>
            <a:endParaRPr lang="pt-BR" dirty="0"/>
          </a:p>
          <a:p>
            <a:pPr fontAlgn="base"/>
            <a:r>
              <a:rPr lang="pt-BR" dirty="0"/>
              <a:t>Não precisa pagar caso </a:t>
            </a:r>
            <a:r>
              <a:rPr lang="pt-BR" b="1" dirty="0">
                <a:solidFill>
                  <a:srgbClr val="FF0000"/>
                </a:solidFill>
              </a:rPr>
              <a:t>desmarquem com no mínimo 24 horas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de antecedência.</a:t>
            </a:r>
          </a:p>
          <a:p>
            <a:endParaRPr lang="pt-BR" dirty="0"/>
          </a:p>
        </p:txBody>
      </p:sp>
      <p:pic>
        <p:nvPicPr>
          <p:cNvPr id="14338" name="Picture 2" descr="Coroa Sueca">
            <a:extLst>
              <a:ext uri="{FF2B5EF4-FFF2-40B4-BE49-F238E27FC236}">
                <a16:creationId xmlns:a16="http://schemas.microsoft.com/office/drawing/2014/main" id="{ACE12FEE-86E1-4D23-B1D6-AC9E1FEC5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0"/>
            <a:ext cx="3131840" cy="208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7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330892-D241-4F10-A919-B7CAA991F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Precificação de planos - </a:t>
            </a:r>
            <a:r>
              <a:rPr lang="pt-BR" dirty="0" err="1"/>
              <a:t>resumão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1397FC-B0EB-4970-A274-1322DDECE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 Individuais – Reajuste por valores de teto já estabelecidos</a:t>
            </a:r>
          </a:p>
          <a:p>
            <a:pPr lvl="1"/>
            <a:r>
              <a:rPr lang="pt-BR" dirty="0"/>
              <a:t>Faixa etária até 60</a:t>
            </a:r>
          </a:p>
          <a:p>
            <a:pPr lvl="1"/>
            <a:r>
              <a:rPr lang="pt-BR" b="1" dirty="0">
                <a:solidFill>
                  <a:srgbClr val="FF0000"/>
                </a:solidFill>
              </a:rPr>
              <a:t>R$ 400,00 a R$ 4.000,00</a:t>
            </a:r>
            <a:endParaRPr lang="pt-BR" dirty="0">
              <a:solidFill>
                <a:srgbClr val="FF0000"/>
              </a:solidFill>
            </a:endParaRPr>
          </a:p>
          <a:p>
            <a:pPr lvl="1"/>
            <a:r>
              <a:rPr lang="pt-BR" dirty="0"/>
              <a:t>Tipo de acomodação</a:t>
            </a:r>
          </a:p>
          <a:p>
            <a:r>
              <a:rPr lang="pt-BR" dirty="0"/>
              <a:t>Coletivos – pactuação contratual </a:t>
            </a:r>
          </a:p>
          <a:p>
            <a:pPr lvl="1"/>
            <a:r>
              <a:rPr lang="pt-BR" b="1" dirty="0">
                <a:solidFill>
                  <a:srgbClr val="FF0000"/>
                </a:solidFill>
              </a:rPr>
              <a:t>R$ 300,00 a R$ 3.600,00</a:t>
            </a:r>
          </a:p>
          <a:p>
            <a:endParaRPr lang="pt-BR" dirty="0"/>
          </a:p>
          <a:p>
            <a:r>
              <a:rPr lang="pt-BR" dirty="0" err="1"/>
              <a:t>Co-participação</a:t>
            </a:r>
            <a:r>
              <a:rPr lang="pt-BR" dirty="0"/>
              <a:t> variável</a:t>
            </a:r>
          </a:p>
          <a:p>
            <a:endParaRPr lang="pt-BR" dirty="0"/>
          </a:p>
          <a:p>
            <a:endParaRPr lang="pt-BR" dirty="0"/>
          </a:p>
          <a:p>
            <a:r>
              <a:rPr lang="pt-BR" sz="4500" b="1" dirty="0">
                <a:solidFill>
                  <a:srgbClr val="FF0000"/>
                </a:solidFill>
              </a:rPr>
              <a:t>Escolhas – “Estilo de vida” – variáveis</a:t>
            </a:r>
            <a:endParaRPr lang="pt-B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98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33E4F-D351-45D7-A59D-48127CA35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4481"/>
            <a:ext cx="7560840" cy="839338"/>
          </a:xfrm>
        </p:spPr>
        <p:txBody>
          <a:bodyPr>
            <a:normAutofit fontScale="90000"/>
          </a:bodyPr>
          <a:lstStyle/>
          <a:p>
            <a:r>
              <a:rPr lang="pt-BR" dirty="0"/>
              <a:t>Alcoolismo e direção – </a:t>
            </a:r>
            <a:r>
              <a:rPr lang="pt-BR" dirty="0" err="1"/>
              <a:t>Vigitel</a:t>
            </a:r>
            <a:r>
              <a:rPr lang="pt-BR" dirty="0"/>
              <a:t> 2018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D9114DD-F756-4EDE-A204-1E2FFB11D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2" y="1115705"/>
            <a:ext cx="4350225" cy="326266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C5A3DAE-7421-4868-83FE-406F943D2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646" y="1115705"/>
            <a:ext cx="4350224" cy="3233722"/>
          </a:xfrm>
          <a:prstGeom prst="rect">
            <a:avLst/>
          </a:prstGeom>
        </p:spPr>
      </p:pic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75E62BA6-A713-4424-B927-9EC0D5387046}"/>
              </a:ext>
            </a:extLst>
          </p:cNvPr>
          <p:cNvSpPr/>
          <p:nvPr/>
        </p:nvSpPr>
        <p:spPr>
          <a:xfrm>
            <a:off x="1687974" y="2355726"/>
            <a:ext cx="219730" cy="373334"/>
          </a:xfrm>
          <a:prstGeom prst="downArrow">
            <a:avLst>
              <a:gd name="adj1" fmla="val 4419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EF7034A6-BA56-4161-9117-049159D4737B}"/>
              </a:ext>
            </a:extLst>
          </p:cNvPr>
          <p:cNvSpPr/>
          <p:nvPr/>
        </p:nvSpPr>
        <p:spPr>
          <a:xfrm>
            <a:off x="6588224" y="2918496"/>
            <a:ext cx="216024" cy="373334"/>
          </a:xfrm>
          <a:prstGeom prst="downArrow">
            <a:avLst>
              <a:gd name="adj1" fmla="val 4419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39254496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Álcool está entre as principais causas de morte no Brasil - Metro - Diário  do Nordeste">
            <a:extLst>
              <a:ext uri="{FF2B5EF4-FFF2-40B4-BE49-F238E27FC236}">
                <a16:creationId xmlns:a16="http://schemas.microsoft.com/office/drawing/2014/main" id="{25617AE7-DF2F-4BC6-A2D4-67AFD1E96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19" y="116752"/>
            <a:ext cx="3950840" cy="26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A9015C3-5ABB-482F-87F6-92A530E7A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575" y="126988"/>
            <a:ext cx="4120345" cy="26264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E286089-C8D5-45ED-A568-4959C062D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15" y="2855794"/>
            <a:ext cx="3899744" cy="208816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D8FE02A-FE89-4ECD-8C85-1FB663F0C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3323" y="2855794"/>
            <a:ext cx="3159768" cy="208816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257E4CA-A9D1-4D71-A583-749E1E399B72}"/>
              </a:ext>
            </a:extLst>
          </p:cNvPr>
          <p:cNvSpPr txBox="1"/>
          <p:nvPr/>
        </p:nvSpPr>
        <p:spPr>
          <a:xfrm>
            <a:off x="7902054" y="3469943"/>
            <a:ext cx="82910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667652D-0030-494A-AE4D-BEF984490D7B}"/>
              </a:ext>
            </a:extLst>
          </p:cNvPr>
          <p:cNvSpPr txBox="1"/>
          <p:nvPr/>
        </p:nvSpPr>
        <p:spPr>
          <a:xfrm>
            <a:off x="485336" y="633046"/>
            <a:ext cx="7960223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Esferas</a:t>
            </a:r>
          </a:p>
          <a:p>
            <a:endParaRPr lang="pt-BR" b="1" dirty="0">
              <a:solidFill>
                <a:srgbClr val="FF0000"/>
              </a:solidFill>
            </a:endParaRPr>
          </a:p>
          <a:p>
            <a:pPr marL="257175" indent="-257175">
              <a:buAutoNum type="arabicPeriod"/>
            </a:pPr>
            <a:r>
              <a:rPr lang="pt-BR" b="1" dirty="0">
                <a:solidFill>
                  <a:srgbClr val="FF0000"/>
                </a:solidFill>
              </a:rPr>
              <a:t>Judicial – Crime doloso e pena agravada</a:t>
            </a:r>
          </a:p>
          <a:p>
            <a:pPr marL="257175" indent="-257175">
              <a:buAutoNum type="arabicPeriod"/>
            </a:pPr>
            <a:r>
              <a:rPr lang="pt-BR" b="1" dirty="0">
                <a:solidFill>
                  <a:srgbClr val="FF0000"/>
                </a:solidFill>
              </a:rPr>
              <a:t>Securitária – Sem direito a pagamento do seguro dele e de terceiros</a:t>
            </a:r>
          </a:p>
          <a:p>
            <a:pPr marL="257175" indent="-257175">
              <a:buAutoNum type="arabicPeriod"/>
            </a:pPr>
            <a:r>
              <a:rPr lang="pt-BR" b="1" dirty="0">
                <a:solidFill>
                  <a:srgbClr val="FF0000"/>
                </a:solidFill>
              </a:rPr>
              <a:t>Saúde – </a:t>
            </a:r>
            <a:r>
              <a:rPr lang="pt-BR" b="1" dirty="0" err="1">
                <a:solidFill>
                  <a:srgbClr val="FF0000"/>
                </a:solidFill>
              </a:rPr>
              <a:t>Operdora</a:t>
            </a:r>
            <a:r>
              <a:rPr lang="pt-BR" b="1" dirty="0">
                <a:solidFill>
                  <a:srgbClr val="FF0000"/>
                </a:solidFill>
              </a:rPr>
              <a:t> paga a conta</a:t>
            </a:r>
          </a:p>
        </p:txBody>
      </p:sp>
    </p:spTree>
    <p:extLst>
      <p:ext uri="{BB962C8B-B14F-4D97-AF65-F5344CB8AC3E}">
        <p14:creationId xmlns:p14="http://schemas.microsoft.com/office/powerpoint/2010/main" val="364475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A4DFCBE-F591-49DC-A9D1-346741A5B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84" y="94957"/>
            <a:ext cx="7053542" cy="793571"/>
          </a:xfrm>
        </p:spPr>
        <p:txBody>
          <a:bodyPr/>
          <a:lstStyle/>
          <a:p>
            <a:r>
              <a:rPr lang="pt-BR" b="1" dirty="0"/>
              <a:t>Tabagismo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4672E57-DC6F-4F66-909A-3055BCCF0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84" y="888528"/>
            <a:ext cx="7958708" cy="1596255"/>
          </a:xfrm>
        </p:spPr>
        <p:txBody>
          <a:bodyPr>
            <a:normAutofit/>
          </a:bodyPr>
          <a:lstStyle/>
          <a:p>
            <a:r>
              <a:rPr lang="pt-BR" sz="1800" dirty="0"/>
              <a:t>O tabagismo e a exposição passiva são importantes fatores de risco para </a:t>
            </a:r>
          </a:p>
          <a:p>
            <a:pPr lvl="1"/>
            <a:r>
              <a:rPr lang="pt-BR" sz="1600" dirty="0"/>
              <a:t>Câncer, doenças pulmonares e doenças cardiovasculares,</a:t>
            </a:r>
          </a:p>
          <a:p>
            <a:pPr lvl="1"/>
            <a:r>
              <a:rPr lang="pt-BR" sz="1600" dirty="0"/>
              <a:t>Líder global entre as causas de mortes evitáveis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3A595A5-0D82-4AB4-A653-D2DC2ADB9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7" y="1828800"/>
            <a:ext cx="4493755" cy="33147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D659EBA-1312-45A8-B20D-4FC7548E2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766" y="1828801"/>
            <a:ext cx="4606870" cy="3314699"/>
          </a:xfrm>
          <a:prstGeom prst="rect">
            <a:avLst/>
          </a:prstGeom>
        </p:spPr>
      </p:pic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F9260FA5-6AED-4E3C-94E8-C9EC0ABDBEBB}"/>
              </a:ext>
            </a:extLst>
          </p:cNvPr>
          <p:cNvSpPr/>
          <p:nvPr/>
        </p:nvSpPr>
        <p:spPr>
          <a:xfrm>
            <a:off x="2616574" y="2829347"/>
            <a:ext cx="147722" cy="373334"/>
          </a:xfrm>
          <a:prstGeom prst="downArrow">
            <a:avLst>
              <a:gd name="adj1" fmla="val 4419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B4428BE1-DAEE-43D1-999B-11BF5AD08E7E}"/>
              </a:ext>
            </a:extLst>
          </p:cNvPr>
          <p:cNvSpPr/>
          <p:nvPr/>
        </p:nvSpPr>
        <p:spPr>
          <a:xfrm>
            <a:off x="7795245" y="3186319"/>
            <a:ext cx="147722" cy="373334"/>
          </a:xfrm>
          <a:prstGeom prst="downArrow">
            <a:avLst>
              <a:gd name="adj1" fmla="val 4419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8799998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2.bp.blogspot.com/_PdvIMPw7f1w/SwmKMyVbP3I/AAAAAAAAAIk/IYqWDpdH0BA/s1600/pulmo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-102393"/>
            <a:ext cx="5874738" cy="2813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4" descr="http://jc3.uol.com.br/blogs/repositorio/cigar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599" y="2807148"/>
            <a:ext cx="3965714" cy="1997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9524A4F-92F5-4BDB-8E72-D56A6E20D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901" y="2807148"/>
            <a:ext cx="4080821" cy="2102783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3FCDF8F-DF83-4B8C-BE9E-716D84F80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" y="109330"/>
            <a:ext cx="9142616" cy="492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023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3DDD691-3702-4CAC-82D1-C0602BC36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93219" cy="51435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2435A42-AF56-4A49-8CEA-1A7077E0C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0" y="-174088"/>
            <a:ext cx="10063089" cy="566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493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B35F6-5A2E-4F59-BAC4-6DBE954EC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1128053"/>
            <a:ext cx="7488832" cy="2111033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Obrigado !</a:t>
            </a:r>
            <a:br>
              <a:rPr lang="pt-BR" dirty="0"/>
            </a:br>
            <a:endParaRPr lang="pt-BR" sz="21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AD4B43-267D-4142-86B6-3E1E4E837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07854"/>
            <a:ext cx="6400800" cy="721246"/>
          </a:xfrm>
        </p:spPr>
        <p:txBody>
          <a:bodyPr>
            <a:normAutofit fontScale="92500" lnSpcReduction="10000"/>
          </a:bodyPr>
          <a:lstStyle/>
          <a:p>
            <a:r>
              <a:rPr lang="pt-BR" sz="2400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ramiroconsultoria@gmail.com</a:t>
            </a:r>
            <a:br>
              <a:rPr lang="pt-BR" sz="2400" b="1" dirty="0">
                <a:solidFill>
                  <a:schemeClr val="tx1"/>
                </a:solidFill>
              </a:rPr>
            </a:br>
            <a:r>
              <a:rPr lang="pt-BR" sz="2400" b="1" dirty="0">
                <a:solidFill>
                  <a:schemeClr val="tx1"/>
                </a:solidFill>
              </a:rPr>
              <a:t>(16) 99118 1236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50ED250-23D0-4D0B-9CF3-3442C2308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976" y="4347760"/>
            <a:ext cx="3024554" cy="63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90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2370</Words>
  <Application>Microsoft Office PowerPoint</Application>
  <PresentationFormat>Apresentação na tela (16:9)</PresentationFormat>
  <Paragraphs>559</Paragraphs>
  <Slides>99</Slides>
  <Notes>5</Notes>
  <HiddenSlides>2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99</vt:i4>
      </vt:variant>
    </vt:vector>
  </HeadingPairs>
  <TitlesOfParts>
    <vt:vector size="105" baseType="lpstr">
      <vt:lpstr>Arial</vt:lpstr>
      <vt:lpstr>Calibri</vt:lpstr>
      <vt:lpstr>rawline</vt:lpstr>
      <vt:lpstr>Trebuchet MS</vt:lpstr>
      <vt:lpstr>Wingdings</vt:lpstr>
      <vt:lpstr>Tema do Office</vt:lpstr>
      <vt:lpstr> “PESSOAS FELIZES, PRÁTICAS INOVADORAS, EMPRESAS SUSTENTÁVEIS”  Gestão de Risco Integrado Operadora/Hospital,  uma necessidade real e urgente </vt:lpstr>
      <vt:lpstr>Apresentação do PowerPoint</vt:lpstr>
      <vt:lpstr>Apresentação do PowerPoint</vt:lpstr>
      <vt:lpstr>Cooperativas – Trim 2 2023</vt:lpstr>
      <vt:lpstr>Planos de saúde têm dívidas de R$ 2,3 bi com hospitais privados do país - 15 out 2023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Decisão obriga plano de saúde a custear remédio mais caro do mundo - 21/07/2023  </vt:lpstr>
      <vt:lpstr>Apresentação do PowerPoint</vt:lpstr>
      <vt:lpstr>Apresentação do PowerPoint</vt:lpstr>
      <vt:lpstr> Instituto Brasileiro de Atuária e Judiciário</vt:lpstr>
      <vt:lpstr>Apresentação do PowerPoint</vt:lpstr>
      <vt:lpstr>Apresentação do PowerPoint</vt:lpstr>
      <vt:lpstr>Apresentação do PowerPoint</vt:lpstr>
      <vt:lpstr>VCMH/IESS - Peso de cada item de despesa assistencial na composição em março de 2022 (a) e dezembro de 2019 (b).</vt:lpstr>
      <vt:lpstr>4 exemplos</vt:lpstr>
      <vt:lpstr>Apresentação do PowerPoint</vt:lpstr>
      <vt:lpstr>Apresentação do PowerPoint</vt:lpstr>
      <vt:lpstr>Apresentação do PowerPoint</vt:lpstr>
      <vt:lpstr>Apresentação do PowerPoint</vt:lpstr>
      <vt:lpstr>Desafios e “algumas possibilidades” </vt:lpstr>
      <vt:lpstr>Apresentação do PowerPoint</vt:lpstr>
      <vt:lpstr>Mulher 25 anos Assintomática IMC 27  Procurou orientação nutricional</vt:lpstr>
      <vt:lpstr>Case Unimed Regional Jau</vt:lpstr>
      <vt:lpstr>“Regra de Pareto” Nome veio do economista italiano Vilfredo Pareto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Penumonia em idosos no Inverno Junho a Setembro - &gt; 60a</vt:lpstr>
      <vt:lpstr>ANTI-PNEUMOCOCCAL VACCINATION STRATEGY.   STUDY AND PRELIMINARY - DECREASING  GERIATRIC HOSPITAL ADMISSIONS AND CARE COSTS</vt:lpstr>
      <vt:lpstr>Apresentação do PowerPoint</vt:lpstr>
      <vt:lpstr>Relevância da Pneumonia</vt:lpstr>
      <vt:lpstr>Vacinados P 13</vt:lpstr>
      <vt:lpstr>Apresentação do PowerPoint</vt:lpstr>
      <vt:lpstr>Fratura de Fêmur</vt:lpstr>
      <vt:lpstr>Apresentação do PowerPoint</vt:lpstr>
      <vt:lpstr>Trajetória</vt:lpstr>
      <vt:lpstr>Apresentação do PowerPoint</vt:lpstr>
      <vt:lpstr>Apresentação do PowerPoint</vt:lpstr>
      <vt:lpstr>Apresentação do PowerPoint</vt:lpstr>
      <vt:lpstr>Adaptações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Inadequações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Refratura e custos – 19 pacientes</vt:lpstr>
      <vt:lpstr>Apresentação do PowerPoint</vt:lpstr>
      <vt:lpstr>Como iniciar e desenvolver  Fracture Liaison Services (FLS). </vt:lpstr>
      <vt:lpstr>Case Unimed Bebedouro</vt:lpstr>
      <vt:lpstr>Map of Best Practice THE MAP OF BEST PRACTICE CURRENTLY DISPLAYS  750 FLS FROM 50 COUNTRIES </vt:lpstr>
      <vt:lpstr>Apresentação do PowerPoint</vt:lpstr>
      <vt:lpstr>Apresentação do PowerPoint</vt:lpstr>
      <vt:lpstr>Case Unimed  Ribeirão Preto</vt:lpstr>
      <vt:lpstr>Valor em saúde - Assistência </vt:lpstr>
      <vt:lpstr>DIRETRIZES BRASILEIRAS PARA O RASTREAMENTO  DO CÂNCER DO COLO DO ÚTERO</vt:lpstr>
      <vt:lpstr>Quadro geral 2022 GO  Quanto custa a minha consulta ???</vt:lpstr>
      <vt:lpstr>Colegas avaliados 2022  Média anual de custo por consulta</vt:lpstr>
      <vt:lpstr>Apresentação do PowerPoint</vt:lpstr>
      <vt:lpstr>Apresentação do PowerPoint</vt:lpstr>
      <vt:lpstr>Partilha – Detalhe férias</vt:lpstr>
      <vt:lpstr>Colegas bonificados no Bimestre – regra 5%</vt:lpstr>
      <vt:lpstr>Banqueta e a “Liberdade”</vt:lpstr>
      <vt:lpstr>Definição de Ética e Moral</vt:lpstr>
      <vt:lpstr>Apresentação do PowerPoint</vt:lpstr>
      <vt:lpstr>Sistema de saúde na Suécia </vt:lpstr>
      <vt:lpstr>Precificação de planos - resumão</vt:lpstr>
      <vt:lpstr>Alcoolismo e direção – Vigitel 2018</vt:lpstr>
      <vt:lpstr>Apresentação do PowerPoint</vt:lpstr>
      <vt:lpstr>Tabagismo</vt:lpstr>
      <vt:lpstr>Apresentação do PowerPoint</vt:lpstr>
      <vt:lpstr>Apresentação do PowerPoint</vt:lpstr>
      <vt:lpstr>Apresentação do PowerPoint</vt:lpstr>
      <vt:lpstr>Obrigado ! 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Criação</dc:creator>
  <cp:lastModifiedBy>Ramiro</cp:lastModifiedBy>
  <cp:revision>5</cp:revision>
  <dcterms:created xsi:type="dcterms:W3CDTF">2023-02-13T18:57:57Z</dcterms:created>
  <dcterms:modified xsi:type="dcterms:W3CDTF">2023-10-20T02:11:52Z</dcterms:modified>
</cp:coreProperties>
</file>