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  <p:sldId id="260" r:id="rId7"/>
    <p:sldId id="258" r:id="rId8"/>
    <p:sldId id="259" r:id="rId9"/>
    <p:sldId id="261" r:id="rId10"/>
    <p:sldId id="274" r:id="rId11"/>
    <p:sldId id="273" r:id="rId12"/>
    <p:sldId id="286" r:id="rId13"/>
    <p:sldId id="262" r:id="rId14"/>
    <p:sldId id="263" r:id="rId15"/>
    <p:sldId id="264" r:id="rId16"/>
    <p:sldId id="265" r:id="rId17"/>
    <p:sldId id="275" r:id="rId18"/>
    <p:sldId id="276" r:id="rId19"/>
    <p:sldId id="277" r:id="rId20"/>
    <p:sldId id="278" r:id="rId21"/>
    <p:sldId id="279" r:id="rId22"/>
    <p:sldId id="280" r:id="rId23"/>
    <p:sldId id="281" r:id="rId24"/>
    <p:sldId id="282" r:id="rId25"/>
    <p:sldId id="283" r:id="rId26"/>
    <p:sldId id="284" r:id="rId27"/>
    <p:sldId id="285" r:id="rId28"/>
    <p:sldId id="287" r:id="rId29"/>
    <p:sldId id="288" r:id="rId30"/>
    <p:sldId id="289" r:id="rId31"/>
    <p:sldId id="290" r:id="rId32"/>
    <p:sldId id="291" r:id="rId33"/>
    <p:sldId id="266" r:id="rId34"/>
    <p:sldId id="267" r:id="rId35"/>
    <p:sldId id="292" r:id="rId36"/>
    <p:sldId id="268" r:id="rId37"/>
    <p:sldId id="293" r:id="rId38"/>
  </p:sldIdLst>
  <p:sldSz cx="9144000" cy="5143500" type="screen16x9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80"/>
    <a:srgbClr val="028465"/>
    <a:srgbClr val="275C9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249" autoAdjust="0"/>
  </p:normalViewPr>
  <p:slideViewPr>
    <p:cSldViewPr>
      <p:cViewPr varScale="1">
        <p:scale>
          <a:sx n="95" d="100"/>
          <a:sy n="95" d="100"/>
        </p:scale>
        <p:origin x="666" y="8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EC9AF31-81E2-449B-99D4-2F3558593766}" type="doc">
      <dgm:prSet loTypeId="urn:microsoft.com/office/officeart/2005/8/layout/cycle8" loCatId="cycle" qsTypeId="urn:microsoft.com/office/officeart/2005/8/quickstyle/simple1" qsCatId="simple" csTypeId="urn:microsoft.com/office/officeart/2005/8/colors/accent1_2" csCatId="accent1" phldr="1"/>
      <dgm:spPr/>
    </dgm:pt>
    <dgm:pt modelId="{51EDC6D2-CCFE-43F2-A5B7-54C937799C5F}">
      <dgm:prSet phldrT="[Texto]"/>
      <dgm:spPr>
        <a:solidFill>
          <a:srgbClr val="C00000"/>
        </a:solidFill>
      </dgm:spPr>
      <dgm:t>
        <a:bodyPr/>
        <a:lstStyle/>
        <a:p>
          <a:r>
            <a:rPr lang="pt-BR" dirty="0"/>
            <a:t>Custos</a:t>
          </a:r>
        </a:p>
      </dgm:t>
    </dgm:pt>
    <dgm:pt modelId="{CD672339-E403-4385-80C7-5BD2C87CAD8A}" type="parTrans" cxnId="{582DEC76-041D-45A8-961B-F722EC6718B9}">
      <dgm:prSet/>
      <dgm:spPr/>
      <dgm:t>
        <a:bodyPr/>
        <a:lstStyle/>
        <a:p>
          <a:endParaRPr lang="pt-BR"/>
        </a:p>
      </dgm:t>
    </dgm:pt>
    <dgm:pt modelId="{910B393B-0B29-4F59-B94B-BFD0FCA767D3}" type="sibTrans" cxnId="{582DEC76-041D-45A8-961B-F722EC6718B9}">
      <dgm:prSet/>
      <dgm:spPr/>
      <dgm:t>
        <a:bodyPr/>
        <a:lstStyle/>
        <a:p>
          <a:endParaRPr lang="pt-BR"/>
        </a:p>
      </dgm:t>
    </dgm:pt>
    <dgm:pt modelId="{B67D08AB-8DE4-41B4-BD96-856EE8588459}">
      <dgm:prSet phldrT="[Texto]"/>
      <dgm:spPr>
        <a:solidFill>
          <a:srgbClr val="002060"/>
        </a:solidFill>
      </dgm:spPr>
      <dgm:t>
        <a:bodyPr/>
        <a:lstStyle/>
        <a:p>
          <a:r>
            <a:rPr lang="pt-BR" dirty="0"/>
            <a:t>Margem</a:t>
          </a:r>
        </a:p>
      </dgm:t>
    </dgm:pt>
    <dgm:pt modelId="{4CEAB03C-7A04-46C6-9E5B-9B825B5EF023}" type="parTrans" cxnId="{37934377-C239-4D1B-BAED-18C4C9FDD5E1}">
      <dgm:prSet/>
      <dgm:spPr/>
      <dgm:t>
        <a:bodyPr/>
        <a:lstStyle/>
        <a:p>
          <a:endParaRPr lang="pt-BR"/>
        </a:p>
      </dgm:t>
    </dgm:pt>
    <dgm:pt modelId="{0B93FAC4-E0F0-4F14-B049-29ED882A6BDD}" type="sibTrans" cxnId="{37934377-C239-4D1B-BAED-18C4C9FDD5E1}">
      <dgm:prSet/>
      <dgm:spPr/>
      <dgm:t>
        <a:bodyPr/>
        <a:lstStyle/>
        <a:p>
          <a:endParaRPr lang="pt-BR"/>
        </a:p>
      </dgm:t>
    </dgm:pt>
    <dgm:pt modelId="{718E9D29-ADA0-4841-8ACC-DAB530BB205C}">
      <dgm:prSet phldrT="[Texto]"/>
      <dgm:spPr>
        <a:solidFill>
          <a:schemeClr val="accent3">
            <a:lumMod val="50000"/>
          </a:schemeClr>
        </a:solidFill>
      </dgm:spPr>
      <dgm:t>
        <a:bodyPr/>
        <a:lstStyle/>
        <a:p>
          <a:r>
            <a:rPr lang="pt-BR" dirty="0"/>
            <a:t>Receitas</a:t>
          </a:r>
        </a:p>
      </dgm:t>
    </dgm:pt>
    <dgm:pt modelId="{2FC0817F-2903-4FBA-8970-842049B8C90A}" type="parTrans" cxnId="{22840839-C988-44FC-A3FB-DF4274F921A5}">
      <dgm:prSet/>
      <dgm:spPr/>
      <dgm:t>
        <a:bodyPr/>
        <a:lstStyle/>
        <a:p>
          <a:endParaRPr lang="pt-BR"/>
        </a:p>
      </dgm:t>
    </dgm:pt>
    <dgm:pt modelId="{AACB7374-7B59-47FA-BD9B-B08EE1B9D60C}" type="sibTrans" cxnId="{22840839-C988-44FC-A3FB-DF4274F921A5}">
      <dgm:prSet/>
      <dgm:spPr/>
      <dgm:t>
        <a:bodyPr/>
        <a:lstStyle/>
        <a:p>
          <a:endParaRPr lang="pt-BR"/>
        </a:p>
      </dgm:t>
    </dgm:pt>
    <dgm:pt modelId="{CD5DD64F-3D90-4CE8-BDA6-2220375D5D61}" type="pres">
      <dgm:prSet presAssocID="{EEC9AF31-81E2-449B-99D4-2F3558593766}" presName="compositeShape" presStyleCnt="0">
        <dgm:presLayoutVars>
          <dgm:chMax val="7"/>
          <dgm:dir/>
          <dgm:resizeHandles val="exact"/>
        </dgm:presLayoutVars>
      </dgm:prSet>
      <dgm:spPr/>
    </dgm:pt>
    <dgm:pt modelId="{1962E67D-F548-4E0C-8038-A0456D26832C}" type="pres">
      <dgm:prSet presAssocID="{EEC9AF31-81E2-449B-99D4-2F3558593766}" presName="wedge1" presStyleLbl="node1" presStyleIdx="0" presStyleCnt="3"/>
      <dgm:spPr/>
    </dgm:pt>
    <dgm:pt modelId="{201CE706-5B1D-4ECB-BD94-42EDFE4D2B5D}" type="pres">
      <dgm:prSet presAssocID="{EEC9AF31-81E2-449B-99D4-2F3558593766}" presName="dummy1a" presStyleCnt="0"/>
      <dgm:spPr/>
    </dgm:pt>
    <dgm:pt modelId="{865E367B-FBA3-45FD-ADEF-B4F1E349BD50}" type="pres">
      <dgm:prSet presAssocID="{EEC9AF31-81E2-449B-99D4-2F3558593766}" presName="dummy1b" presStyleCnt="0"/>
      <dgm:spPr/>
    </dgm:pt>
    <dgm:pt modelId="{AEE45094-166E-4746-8EF0-6F9E65EF1CE4}" type="pres">
      <dgm:prSet presAssocID="{EEC9AF31-81E2-449B-99D4-2F3558593766}" presName="wedge1Tx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00E02E3F-902F-4059-A8BE-A53F33AFBC4F}" type="pres">
      <dgm:prSet presAssocID="{EEC9AF31-81E2-449B-99D4-2F3558593766}" presName="wedge2" presStyleLbl="node1" presStyleIdx="1" presStyleCnt="3"/>
      <dgm:spPr/>
    </dgm:pt>
    <dgm:pt modelId="{49AB478A-A800-4BB4-9C21-CABBDEE2DAAF}" type="pres">
      <dgm:prSet presAssocID="{EEC9AF31-81E2-449B-99D4-2F3558593766}" presName="dummy2a" presStyleCnt="0"/>
      <dgm:spPr/>
    </dgm:pt>
    <dgm:pt modelId="{F31D3BA6-C3EE-4676-AE55-F2F2F1C6553E}" type="pres">
      <dgm:prSet presAssocID="{EEC9AF31-81E2-449B-99D4-2F3558593766}" presName="dummy2b" presStyleCnt="0"/>
      <dgm:spPr/>
    </dgm:pt>
    <dgm:pt modelId="{75EF7B45-3F6B-4B8F-9E47-3674067D1D52}" type="pres">
      <dgm:prSet presAssocID="{EEC9AF31-81E2-449B-99D4-2F3558593766}" presName="wedge2Tx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6AC3B161-5356-4A45-807D-810D4FDE238A}" type="pres">
      <dgm:prSet presAssocID="{EEC9AF31-81E2-449B-99D4-2F3558593766}" presName="wedge3" presStyleLbl="node1" presStyleIdx="2" presStyleCnt="3"/>
      <dgm:spPr/>
    </dgm:pt>
    <dgm:pt modelId="{2F308674-63E4-4909-9B6A-245AE9111D4D}" type="pres">
      <dgm:prSet presAssocID="{EEC9AF31-81E2-449B-99D4-2F3558593766}" presName="dummy3a" presStyleCnt="0"/>
      <dgm:spPr/>
    </dgm:pt>
    <dgm:pt modelId="{54CC92D6-F666-44C0-A8C3-34E282DCEFF0}" type="pres">
      <dgm:prSet presAssocID="{EEC9AF31-81E2-449B-99D4-2F3558593766}" presName="dummy3b" presStyleCnt="0"/>
      <dgm:spPr/>
    </dgm:pt>
    <dgm:pt modelId="{B1714575-4C79-4A83-8B11-A5B86342FDFC}" type="pres">
      <dgm:prSet presAssocID="{EEC9AF31-81E2-449B-99D4-2F3558593766}" presName="wedge3Tx" presStyleLbl="node1" presStyleIdx="2" presStyleCnt="3">
        <dgm:presLayoutVars>
          <dgm:chMax val="0"/>
          <dgm:chPref val="0"/>
          <dgm:bulletEnabled val="1"/>
        </dgm:presLayoutVars>
      </dgm:prSet>
      <dgm:spPr/>
    </dgm:pt>
    <dgm:pt modelId="{43FB37C5-8093-409F-8317-B48D6068E55D}" type="pres">
      <dgm:prSet presAssocID="{910B393B-0B29-4F59-B94B-BFD0FCA767D3}" presName="arrowWedge1" presStyleLbl="fgSibTrans2D1" presStyleIdx="0" presStyleCnt="3"/>
      <dgm:spPr/>
    </dgm:pt>
    <dgm:pt modelId="{1918FC6C-57B3-4F98-9984-A58AE8915BF1}" type="pres">
      <dgm:prSet presAssocID="{0B93FAC4-E0F0-4F14-B049-29ED882A6BDD}" presName="arrowWedge2" presStyleLbl="fgSibTrans2D1" presStyleIdx="1" presStyleCnt="3"/>
      <dgm:spPr/>
    </dgm:pt>
    <dgm:pt modelId="{BD0C3DE2-EE04-4360-8E10-5E3031C92E6B}" type="pres">
      <dgm:prSet presAssocID="{AACB7374-7B59-47FA-BD9B-B08EE1B9D60C}" presName="arrowWedge3" presStyleLbl="fgSibTrans2D1" presStyleIdx="2" presStyleCnt="3"/>
      <dgm:spPr/>
    </dgm:pt>
  </dgm:ptLst>
  <dgm:cxnLst>
    <dgm:cxn modelId="{9791CF04-95D7-4474-A616-5A1B2420A9E9}" type="presOf" srcId="{51EDC6D2-CCFE-43F2-A5B7-54C937799C5F}" destId="{1962E67D-F548-4E0C-8038-A0456D26832C}" srcOrd="0" destOrd="0" presId="urn:microsoft.com/office/officeart/2005/8/layout/cycle8"/>
    <dgm:cxn modelId="{613CE50C-D328-4FC3-88F8-7C74F681B84F}" type="presOf" srcId="{EEC9AF31-81E2-449B-99D4-2F3558593766}" destId="{CD5DD64F-3D90-4CE8-BDA6-2220375D5D61}" srcOrd="0" destOrd="0" presId="urn:microsoft.com/office/officeart/2005/8/layout/cycle8"/>
    <dgm:cxn modelId="{28D20722-50D0-413C-A2E2-A31F4C955E59}" type="presOf" srcId="{B67D08AB-8DE4-41B4-BD96-856EE8588459}" destId="{00E02E3F-902F-4059-A8BE-A53F33AFBC4F}" srcOrd="0" destOrd="0" presId="urn:microsoft.com/office/officeart/2005/8/layout/cycle8"/>
    <dgm:cxn modelId="{22840839-C988-44FC-A3FB-DF4274F921A5}" srcId="{EEC9AF31-81E2-449B-99D4-2F3558593766}" destId="{718E9D29-ADA0-4841-8ACC-DAB530BB205C}" srcOrd="2" destOrd="0" parTransId="{2FC0817F-2903-4FBA-8970-842049B8C90A}" sibTransId="{AACB7374-7B59-47FA-BD9B-B08EE1B9D60C}"/>
    <dgm:cxn modelId="{582DEC76-041D-45A8-961B-F722EC6718B9}" srcId="{EEC9AF31-81E2-449B-99D4-2F3558593766}" destId="{51EDC6D2-CCFE-43F2-A5B7-54C937799C5F}" srcOrd="0" destOrd="0" parTransId="{CD672339-E403-4385-80C7-5BD2C87CAD8A}" sibTransId="{910B393B-0B29-4F59-B94B-BFD0FCA767D3}"/>
    <dgm:cxn modelId="{37934377-C239-4D1B-BAED-18C4C9FDD5E1}" srcId="{EEC9AF31-81E2-449B-99D4-2F3558593766}" destId="{B67D08AB-8DE4-41B4-BD96-856EE8588459}" srcOrd="1" destOrd="0" parTransId="{4CEAB03C-7A04-46C6-9E5B-9B825B5EF023}" sibTransId="{0B93FAC4-E0F0-4F14-B049-29ED882A6BDD}"/>
    <dgm:cxn modelId="{7C6A34CD-A31B-458D-960A-6EFCF9BB290E}" type="presOf" srcId="{718E9D29-ADA0-4841-8ACC-DAB530BB205C}" destId="{6AC3B161-5356-4A45-807D-810D4FDE238A}" srcOrd="0" destOrd="0" presId="urn:microsoft.com/office/officeart/2005/8/layout/cycle8"/>
    <dgm:cxn modelId="{FAAAB2D0-16C4-479E-AA40-9F894D3B8937}" type="presOf" srcId="{51EDC6D2-CCFE-43F2-A5B7-54C937799C5F}" destId="{AEE45094-166E-4746-8EF0-6F9E65EF1CE4}" srcOrd="1" destOrd="0" presId="urn:microsoft.com/office/officeart/2005/8/layout/cycle8"/>
    <dgm:cxn modelId="{86C0D0D8-5C7B-4857-B632-1DCF4B07EB30}" type="presOf" srcId="{718E9D29-ADA0-4841-8ACC-DAB530BB205C}" destId="{B1714575-4C79-4A83-8B11-A5B86342FDFC}" srcOrd="1" destOrd="0" presId="urn:microsoft.com/office/officeart/2005/8/layout/cycle8"/>
    <dgm:cxn modelId="{65646FDC-9517-4075-B471-04E95B213DC4}" type="presOf" srcId="{B67D08AB-8DE4-41B4-BD96-856EE8588459}" destId="{75EF7B45-3F6B-4B8F-9E47-3674067D1D52}" srcOrd="1" destOrd="0" presId="urn:microsoft.com/office/officeart/2005/8/layout/cycle8"/>
    <dgm:cxn modelId="{1548755B-4A2B-4CC1-AD67-10BECEDDE555}" type="presParOf" srcId="{CD5DD64F-3D90-4CE8-BDA6-2220375D5D61}" destId="{1962E67D-F548-4E0C-8038-A0456D26832C}" srcOrd="0" destOrd="0" presId="urn:microsoft.com/office/officeart/2005/8/layout/cycle8"/>
    <dgm:cxn modelId="{050C96C7-E574-42DC-94D4-E7A6C722D695}" type="presParOf" srcId="{CD5DD64F-3D90-4CE8-BDA6-2220375D5D61}" destId="{201CE706-5B1D-4ECB-BD94-42EDFE4D2B5D}" srcOrd="1" destOrd="0" presId="urn:microsoft.com/office/officeart/2005/8/layout/cycle8"/>
    <dgm:cxn modelId="{F0148F4A-5469-460B-B4F7-F80484772049}" type="presParOf" srcId="{CD5DD64F-3D90-4CE8-BDA6-2220375D5D61}" destId="{865E367B-FBA3-45FD-ADEF-B4F1E349BD50}" srcOrd="2" destOrd="0" presId="urn:microsoft.com/office/officeart/2005/8/layout/cycle8"/>
    <dgm:cxn modelId="{5108D59D-3E05-49D0-8C93-4911FEF34B2A}" type="presParOf" srcId="{CD5DD64F-3D90-4CE8-BDA6-2220375D5D61}" destId="{AEE45094-166E-4746-8EF0-6F9E65EF1CE4}" srcOrd="3" destOrd="0" presId="urn:microsoft.com/office/officeart/2005/8/layout/cycle8"/>
    <dgm:cxn modelId="{91B6D2F9-786D-43B3-8475-8532A20E4DAA}" type="presParOf" srcId="{CD5DD64F-3D90-4CE8-BDA6-2220375D5D61}" destId="{00E02E3F-902F-4059-A8BE-A53F33AFBC4F}" srcOrd="4" destOrd="0" presId="urn:microsoft.com/office/officeart/2005/8/layout/cycle8"/>
    <dgm:cxn modelId="{155E3D8B-EE1B-4EBE-A77B-5E11A80D6C83}" type="presParOf" srcId="{CD5DD64F-3D90-4CE8-BDA6-2220375D5D61}" destId="{49AB478A-A800-4BB4-9C21-CABBDEE2DAAF}" srcOrd="5" destOrd="0" presId="urn:microsoft.com/office/officeart/2005/8/layout/cycle8"/>
    <dgm:cxn modelId="{1DF457DE-F0B5-4B67-AD80-477B5AF17DDB}" type="presParOf" srcId="{CD5DD64F-3D90-4CE8-BDA6-2220375D5D61}" destId="{F31D3BA6-C3EE-4676-AE55-F2F2F1C6553E}" srcOrd="6" destOrd="0" presId="urn:microsoft.com/office/officeart/2005/8/layout/cycle8"/>
    <dgm:cxn modelId="{051CAFF2-58CA-4532-99C3-BCEE0EA1A612}" type="presParOf" srcId="{CD5DD64F-3D90-4CE8-BDA6-2220375D5D61}" destId="{75EF7B45-3F6B-4B8F-9E47-3674067D1D52}" srcOrd="7" destOrd="0" presId="urn:microsoft.com/office/officeart/2005/8/layout/cycle8"/>
    <dgm:cxn modelId="{88B142A8-56E2-4B8C-91CE-F2415209BDE8}" type="presParOf" srcId="{CD5DD64F-3D90-4CE8-BDA6-2220375D5D61}" destId="{6AC3B161-5356-4A45-807D-810D4FDE238A}" srcOrd="8" destOrd="0" presId="urn:microsoft.com/office/officeart/2005/8/layout/cycle8"/>
    <dgm:cxn modelId="{98923059-4BEF-43F2-A384-C5739B5E954E}" type="presParOf" srcId="{CD5DD64F-3D90-4CE8-BDA6-2220375D5D61}" destId="{2F308674-63E4-4909-9B6A-245AE9111D4D}" srcOrd="9" destOrd="0" presId="urn:microsoft.com/office/officeart/2005/8/layout/cycle8"/>
    <dgm:cxn modelId="{DAD815B0-3449-433E-8616-995E3D253CE4}" type="presParOf" srcId="{CD5DD64F-3D90-4CE8-BDA6-2220375D5D61}" destId="{54CC92D6-F666-44C0-A8C3-34E282DCEFF0}" srcOrd="10" destOrd="0" presId="urn:microsoft.com/office/officeart/2005/8/layout/cycle8"/>
    <dgm:cxn modelId="{8BC82C74-AA8B-4617-A325-D5D63BB58DBF}" type="presParOf" srcId="{CD5DD64F-3D90-4CE8-BDA6-2220375D5D61}" destId="{B1714575-4C79-4A83-8B11-A5B86342FDFC}" srcOrd="11" destOrd="0" presId="urn:microsoft.com/office/officeart/2005/8/layout/cycle8"/>
    <dgm:cxn modelId="{6E660BE8-3F1D-4742-8FD3-385A2BB47E50}" type="presParOf" srcId="{CD5DD64F-3D90-4CE8-BDA6-2220375D5D61}" destId="{43FB37C5-8093-409F-8317-B48D6068E55D}" srcOrd="12" destOrd="0" presId="urn:microsoft.com/office/officeart/2005/8/layout/cycle8"/>
    <dgm:cxn modelId="{DF4D3D2A-ABD0-495B-BE76-E04B2FBDB71F}" type="presParOf" srcId="{CD5DD64F-3D90-4CE8-BDA6-2220375D5D61}" destId="{1918FC6C-57B3-4F98-9984-A58AE8915BF1}" srcOrd="13" destOrd="0" presId="urn:microsoft.com/office/officeart/2005/8/layout/cycle8"/>
    <dgm:cxn modelId="{EA14320B-578A-4268-A1E7-8BD66A1437EF}" type="presParOf" srcId="{CD5DD64F-3D90-4CE8-BDA6-2220375D5D61}" destId="{BD0C3DE2-EE04-4360-8E10-5E3031C92E6B}" srcOrd="14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6D50FDF-A358-485F-B0DA-99D94D7F709F}" type="doc">
      <dgm:prSet loTypeId="urn:microsoft.com/office/officeart/2005/8/layout/cycle1" loCatId="cycle" qsTypeId="urn:microsoft.com/office/officeart/2005/8/quickstyle/simple5" qsCatId="simple" csTypeId="urn:microsoft.com/office/officeart/2005/8/colors/colorful1" csCatId="colorful" phldr="1"/>
      <dgm:spPr/>
      <dgm:t>
        <a:bodyPr/>
        <a:lstStyle/>
        <a:p>
          <a:endParaRPr lang="pt-BR"/>
        </a:p>
      </dgm:t>
    </dgm:pt>
    <dgm:pt modelId="{3E356D2D-4365-4914-BC4B-F93C00AA450D}">
      <dgm:prSet phldrT="[Texto]" custT="1"/>
      <dgm:spPr/>
      <dgm:t>
        <a:bodyPr/>
        <a:lstStyle/>
        <a:p>
          <a:r>
            <a:rPr lang="pt-BR" sz="1000" dirty="0"/>
            <a:t>Comercial</a:t>
          </a:r>
        </a:p>
      </dgm:t>
    </dgm:pt>
    <dgm:pt modelId="{304DB0DE-8DBC-42FC-9BE9-0760FF140623}" type="parTrans" cxnId="{8C8E4E47-9174-4296-BFB4-A21EC913EEBB}">
      <dgm:prSet/>
      <dgm:spPr/>
      <dgm:t>
        <a:bodyPr/>
        <a:lstStyle/>
        <a:p>
          <a:endParaRPr lang="pt-BR" sz="2800"/>
        </a:p>
      </dgm:t>
    </dgm:pt>
    <dgm:pt modelId="{CC8DEA47-3979-47DA-8787-A3A9027496A7}" type="sibTrans" cxnId="{8C8E4E47-9174-4296-BFB4-A21EC913EEBB}">
      <dgm:prSet/>
      <dgm:spPr/>
      <dgm:t>
        <a:bodyPr/>
        <a:lstStyle/>
        <a:p>
          <a:endParaRPr lang="pt-BR" sz="2800"/>
        </a:p>
      </dgm:t>
    </dgm:pt>
    <dgm:pt modelId="{9D176ACC-6A36-4088-9089-F78BEB6B99DA}">
      <dgm:prSet phldrT="[Texto]" custT="1"/>
      <dgm:spPr/>
      <dgm:t>
        <a:bodyPr/>
        <a:lstStyle/>
        <a:p>
          <a:r>
            <a:rPr lang="pt-BR" sz="1000" dirty="0"/>
            <a:t>Administrativo</a:t>
          </a:r>
        </a:p>
      </dgm:t>
    </dgm:pt>
    <dgm:pt modelId="{20C9577A-58B8-4BFF-A683-FDD037680E8C}" type="parTrans" cxnId="{ED7E1374-8146-4D01-951D-371B93E1D18F}">
      <dgm:prSet/>
      <dgm:spPr/>
      <dgm:t>
        <a:bodyPr/>
        <a:lstStyle/>
        <a:p>
          <a:endParaRPr lang="pt-BR" sz="2800"/>
        </a:p>
      </dgm:t>
    </dgm:pt>
    <dgm:pt modelId="{F571B8FF-4587-4996-990C-0A9A9373D681}" type="sibTrans" cxnId="{ED7E1374-8146-4D01-951D-371B93E1D18F}">
      <dgm:prSet/>
      <dgm:spPr/>
      <dgm:t>
        <a:bodyPr/>
        <a:lstStyle/>
        <a:p>
          <a:endParaRPr lang="pt-BR" sz="2800"/>
        </a:p>
      </dgm:t>
    </dgm:pt>
    <dgm:pt modelId="{D78BF35F-4F0A-468D-BF30-5D887CB96A6F}">
      <dgm:prSet phldrT="[Texto]" custT="1"/>
      <dgm:spPr/>
      <dgm:t>
        <a:bodyPr/>
        <a:lstStyle/>
        <a:p>
          <a:r>
            <a:rPr lang="pt-BR" sz="1000" dirty="0"/>
            <a:t>Assistência</a:t>
          </a:r>
        </a:p>
      </dgm:t>
    </dgm:pt>
    <dgm:pt modelId="{2C96BC92-5171-43DA-8B76-5CBAA8D2D338}" type="parTrans" cxnId="{36726FF1-A0B6-4D3E-B1E0-E02332B22915}">
      <dgm:prSet/>
      <dgm:spPr/>
      <dgm:t>
        <a:bodyPr/>
        <a:lstStyle/>
        <a:p>
          <a:endParaRPr lang="pt-BR" sz="2800"/>
        </a:p>
      </dgm:t>
    </dgm:pt>
    <dgm:pt modelId="{C7BD2B97-844C-4F9B-9298-B80399F737B1}" type="sibTrans" cxnId="{36726FF1-A0B6-4D3E-B1E0-E02332B22915}">
      <dgm:prSet/>
      <dgm:spPr/>
      <dgm:t>
        <a:bodyPr/>
        <a:lstStyle/>
        <a:p>
          <a:endParaRPr lang="pt-BR" sz="2800"/>
        </a:p>
      </dgm:t>
    </dgm:pt>
    <dgm:pt modelId="{2939E94F-266B-4662-BB12-11B1415395E4}">
      <dgm:prSet phldrT="[Texto]" custT="1"/>
      <dgm:spPr/>
      <dgm:t>
        <a:bodyPr/>
        <a:lstStyle/>
        <a:p>
          <a:r>
            <a:rPr lang="pt-BR" sz="1000" dirty="0"/>
            <a:t>Farmácia</a:t>
          </a:r>
        </a:p>
      </dgm:t>
    </dgm:pt>
    <dgm:pt modelId="{1AE4A112-0086-4B02-834B-2ECC09435E7E}" type="parTrans" cxnId="{6AF38046-B135-4A6C-92F3-010D73940B8B}">
      <dgm:prSet/>
      <dgm:spPr/>
      <dgm:t>
        <a:bodyPr/>
        <a:lstStyle/>
        <a:p>
          <a:endParaRPr lang="pt-BR" sz="2800"/>
        </a:p>
      </dgm:t>
    </dgm:pt>
    <dgm:pt modelId="{57D1804E-D8BE-4AF2-9B7C-46589745240F}" type="sibTrans" cxnId="{6AF38046-B135-4A6C-92F3-010D73940B8B}">
      <dgm:prSet/>
      <dgm:spPr/>
      <dgm:t>
        <a:bodyPr/>
        <a:lstStyle/>
        <a:p>
          <a:endParaRPr lang="pt-BR" sz="2800"/>
        </a:p>
      </dgm:t>
    </dgm:pt>
    <dgm:pt modelId="{0036A5D7-968C-4F94-A8E0-24C81E896C1E}">
      <dgm:prSet phldrT="[Texto]" custT="1"/>
      <dgm:spPr/>
      <dgm:t>
        <a:bodyPr/>
        <a:lstStyle/>
        <a:p>
          <a:r>
            <a:rPr lang="pt-BR" sz="1000" dirty="0"/>
            <a:t>Faturamento</a:t>
          </a:r>
        </a:p>
      </dgm:t>
    </dgm:pt>
    <dgm:pt modelId="{BC0C4395-1579-4D2B-894D-FB46D6FFB6D6}" type="parTrans" cxnId="{1D92CFFB-9DC9-4093-9813-A5E41F97C91B}">
      <dgm:prSet/>
      <dgm:spPr/>
      <dgm:t>
        <a:bodyPr/>
        <a:lstStyle/>
        <a:p>
          <a:endParaRPr lang="pt-BR" sz="2800"/>
        </a:p>
      </dgm:t>
    </dgm:pt>
    <dgm:pt modelId="{4FF0EA0A-B66D-4DBB-8C4B-676A38C7CC9B}" type="sibTrans" cxnId="{1D92CFFB-9DC9-4093-9813-A5E41F97C91B}">
      <dgm:prSet/>
      <dgm:spPr/>
      <dgm:t>
        <a:bodyPr/>
        <a:lstStyle/>
        <a:p>
          <a:endParaRPr lang="pt-BR" sz="2800"/>
        </a:p>
      </dgm:t>
    </dgm:pt>
    <dgm:pt modelId="{CBCA222A-5D39-430F-9514-2131D16B2AD4}">
      <dgm:prSet phldrT="[Texto]" custT="1"/>
      <dgm:spPr/>
      <dgm:t>
        <a:bodyPr/>
        <a:lstStyle/>
        <a:p>
          <a:r>
            <a:rPr lang="pt-BR" sz="1000" dirty="0"/>
            <a:t>Tecnologia</a:t>
          </a:r>
        </a:p>
      </dgm:t>
    </dgm:pt>
    <dgm:pt modelId="{3D5A06A5-892D-4D14-899B-6A7FF5383E8A}" type="parTrans" cxnId="{2EF3271E-0006-419F-B022-853FDF7EE112}">
      <dgm:prSet/>
      <dgm:spPr/>
      <dgm:t>
        <a:bodyPr/>
        <a:lstStyle/>
        <a:p>
          <a:endParaRPr lang="pt-BR" sz="2800"/>
        </a:p>
      </dgm:t>
    </dgm:pt>
    <dgm:pt modelId="{F77B81C3-4934-4946-9613-DEA5E1D8D1DD}" type="sibTrans" cxnId="{2EF3271E-0006-419F-B022-853FDF7EE112}">
      <dgm:prSet/>
      <dgm:spPr/>
      <dgm:t>
        <a:bodyPr/>
        <a:lstStyle/>
        <a:p>
          <a:endParaRPr lang="pt-BR" sz="2800"/>
        </a:p>
      </dgm:t>
    </dgm:pt>
    <dgm:pt modelId="{E47E1A3B-43A4-4282-84BB-64FBCFAC49C6}">
      <dgm:prSet phldrT="[Texto]" custT="1"/>
      <dgm:spPr/>
      <dgm:t>
        <a:bodyPr/>
        <a:lstStyle/>
        <a:p>
          <a:r>
            <a:rPr lang="pt-BR" sz="1000" dirty="0"/>
            <a:t>Financeiro</a:t>
          </a:r>
        </a:p>
      </dgm:t>
    </dgm:pt>
    <dgm:pt modelId="{C24DA5EC-D0E2-484B-AC66-8F3608CC703C}" type="parTrans" cxnId="{9663C1DB-798F-4443-A302-D4C4789D4705}">
      <dgm:prSet/>
      <dgm:spPr/>
      <dgm:t>
        <a:bodyPr/>
        <a:lstStyle/>
        <a:p>
          <a:endParaRPr lang="pt-BR" sz="2800"/>
        </a:p>
      </dgm:t>
    </dgm:pt>
    <dgm:pt modelId="{D438C7EC-6BCE-480E-B31E-87064B924D81}" type="sibTrans" cxnId="{9663C1DB-798F-4443-A302-D4C4789D4705}">
      <dgm:prSet/>
      <dgm:spPr/>
      <dgm:t>
        <a:bodyPr/>
        <a:lstStyle/>
        <a:p>
          <a:endParaRPr lang="pt-BR" sz="2800"/>
        </a:p>
      </dgm:t>
    </dgm:pt>
    <dgm:pt modelId="{5E1E971E-4036-4D26-90D4-28269467DE55}" type="pres">
      <dgm:prSet presAssocID="{E6D50FDF-A358-485F-B0DA-99D94D7F709F}" presName="cycle" presStyleCnt="0">
        <dgm:presLayoutVars>
          <dgm:dir/>
          <dgm:resizeHandles val="exact"/>
        </dgm:presLayoutVars>
      </dgm:prSet>
      <dgm:spPr/>
    </dgm:pt>
    <dgm:pt modelId="{D479BC2A-F39F-484C-A259-966B9E2470E4}" type="pres">
      <dgm:prSet presAssocID="{3E356D2D-4365-4914-BC4B-F93C00AA450D}" presName="dummy" presStyleCnt="0"/>
      <dgm:spPr/>
    </dgm:pt>
    <dgm:pt modelId="{A620FA83-0BBA-47DD-A74A-DDD2BDE38297}" type="pres">
      <dgm:prSet presAssocID="{3E356D2D-4365-4914-BC4B-F93C00AA450D}" presName="node" presStyleLbl="revTx" presStyleIdx="0" presStyleCnt="7">
        <dgm:presLayoutVars>
          <dgm:bulletEnabled val="1"/>
        </dgm:presLayoutVars>
      </dgm:prSet>
      <dgm:spPr/>
    </dgm:pt>
    <dgm:pt modelId="{A361B1EB-2BBB-4F93-B5E7-389FE15A3799}" type="pres">
      <dgm:prSet presAssocID="{CC8DEA47-3979-47DA-8787-A3A9027496A7}" presName="sibTrans" presStyleLbl="node1" presStyleIdx="0" presStyleCnt="7"/>
      <dgm:spPr/>
    </dgm:pt>
    <dgm:pt modelId="{9F3AC382-095A-4BF3-842E-F9724C571ED5}" type="pres">
      <dgm:prSet presAssocID="{9D176ACC-6A36-4088-9089-F78BEB6B99DA}" presName="dummy" presStyleCnt="0"/>
      <dgm:spPr/>
    </dgm:pt>
    <dgm:pt modelId="{90B71DF7-DEE5-4DFF-A759-F41B5F7273EB}" type="pres">
      <dgm:prSet presAssocID="{9D176ACC-6A36-4088-9089-F78BEB6B99DA}" presName="node" presStyleLbl="revTx" presStyleIdx="1" presStyleCnt="7" custScaleX="158970">
        <dgm:presLayoutVars>
          <dgm:bulletEnabled val="1"/>
        </dgm:presLayoutVars>
      </dgm:prSet>
      <dgm:spPr/>
    </dgm:pt>
    <dgm:pt modelId="{87F4D46F-B710-44F9-8EA6-002F41AFC30C}" type="pres">
      <dgm:prSet presAssocID="{F571B8FF-4587-4996-990C-0A9A9373D681}" presName="sibTrans" presStyleLbl="node1" presStyleIdx="1" presStyleCnt="7"/>
      <dgm:spPr/>
    </dgm:pt>
    <dgm:pt modelId="{AB4B70C8-66F6-4451-A923-40368E0BB71C}" type="pres">
      <dgm:prSet presAssocID="{D78BF35F-4F0A-468D-BF30-5D887CB96A6F}" presName="dummy" presStyleCnt="0"/>
      <dgm:spPr/>
    </dgm:pt>
    <dgm:pt modelId="{7143ED57-4F5A-4286-B1B7-DD4E12E96343}" type="pres">
      <dgm:prSet presAssocID="{D78BF35F-4F0A-468D-BF30-5D887CB96A6F}" presName="node" presStyleLbl="revTx" presStyleIdx="2" presStyleCnt="7" custScaleX="142236">
        <dgm:presLayoutVars>
          <dgm:bulletEnabled val="1"/>
        </dgm:presLayoutVars>
      </dgm:prSet>
      <dgm:spPr/>
    </dgm:pt>
    <dgm:pt modelId="{58C6DCB1-153D-4D35-9F47-2C5D8C57A3FF}" type="pres">
      <dgm:prSet presAssocID="{C7BD2B97-844C-4F9B-9298-B80399F737B1}" presName="sibTrans" presStyleLbl="node1" presStyleIdx="2" presStyleCnt="7"/>
      <dgm:spPr/>
    </dgm:pt>
    <dgm:pt modelId="{FD0572B5-76BF-4381-A8BE-E2F88C4260C7}" type="pres">
      <dgm:prSet presAssocID="{2939E94F-266B-4662-BB12-11B1415395E4}" presName="dummy" presStyleCnt="0"/>
      <dgm:spPr/>
    </dgm:pt>
    <dgm:pt modelId="{D574D7FF-7E5B-492E-9B88-F71B2DB779CE}" type="pres">
      <dgm:prSet presAssocID="{2939E94F-266B-4662-BB12-11B1415395E4}" presName="node" presStyleLbl="revTx" presStyleIdx="3" presStyleCnt="7">
        <dgm:presLayoutVars>
          <dgm:bulletEnabled val="1"/>
        </dgm:presLayoutVars>
      </dgm:prSet>
      <dgm:spPr/>
    </dgm:pt>
    <dgm:pt modelId="{94704235-D735-4570-8860-5C26E7162B77}" type="pres">
      <dgm:prSet presAssocID="{57D1804E-D8BE-4AF2-9B7C-46589745240F}" presName="sibTrans" presStyleLbl="node1" presStyleIdx="3" presStyleCnt="7"/>
      <dgm:spPr/>
    </dgm:pt>
    <dgm:pt modelId="{A0FA373C-159C-4227-8B0C-90D76164EBC9}" type="pres">
      <dgm:prSet presAssocID="{0036A5D7-968C-4F94-A8E0-24C81E896C1E}" presName="dummy" presStyleCnt="0"/>
      <dgm:spPr/>
    </dgm:pt>
    <dgm:pt modelId="{E05623C3-7B7E-40D5-A4B3-7921386E03D0}" type="pres">
      <dgm:prSet presAssocID="{0036A5D7-968C-4F94-A8E0-24C81E896C1E}" presName="node" presStyleLbl="revTx" presStyleIdx="4" presStyleCnt="7" custScaleX="166222">
        <dgm:presLayoutVars>
          <dgm:bulletEnabled val="1"/>
        </dgm:presLayoutVars>
      </dgm:prSet>
      <dgm:spPr/>
    </dgm:pt>
    <dgm:pt modelId="{D5E94574-F5C4-4D85-8202-4BA54F072D6B}" type="pres">
      <dgm:prSet presAssocID="{4FF0EA0A-B66D-4DBB-8C4B-676A38C7CC9B}" presName="sibTrans" presStyleLbl="node1" presStyleIdx="4" presStyleCnt="7"/>
      <dgm:spPr/>
    </dgm:pt>
    <dgm:pt modelId="{1ADBFCC5-C85F-409D-A254-874E64A78D74}" type="pres">
      <dgm:prSet presAssocID="{CBCA222A-5D39-430F-9514-2131D16B2AD4}" presName="dummy" presStyleCnt="0"/>
      <dgm:spPr/>
    </dgm:pt>
    <dgm:pt modelId="{BB23DBC3-8D62-4724-AA12-6CE5E7A2A6D2}" type="pres">
      <dgm:prSet presAssocID="{CBCA222A-5D39-430F-9514-2131D16B2AD4}" presName="node" presStyleLbl="revTx" presStyleIdx="5" presStyleCnt="7" custScaleX="151524">
        <dgm:presLayoutVars>
          <dgm:bulletEnabled val="1"/>
        </dgm:presLayoutVars>
      </dgm:prSet>
      <dgm:spPr/>
    </dgm:pt>
    <dgm:pt modelId="{B106FDC3-D7A6-4C06-ADED-5D29BE8582D0}" type="pres">
      <dgm:prSet presAssocID="{F77B81C3-4934-4946-9613-DEA5E1D8D1DD}" presName="sibTrans" presStyleLbl="node1" presStyleIdx="5" presStyleCnt="7"/>
      <dgm:spPr/>
    </dgm:pt>
    <dgm:pt modelId="{9F3CEB79-6660-45C6-AD7D-41C35647D871}" type="pres">
      <dgm:prSet presAssocID="{E47E1A3B-43A4-4282-84BB-64FBCFAC49C6}" presName="dummy" presStyleCnt="0"/>
      <dgm:spPr/>
    </dgm:pt>
    <dgm:pt modelId="{9956C498-BF69-41CD-AC23-B3B08CC61DAE}" type="pres">
      <dgm:prSet presAssocID="{E47E1A3B-43A4-4282-84BB-64FBCFAC49C6}" presName="node" presStyleLbl="revTx" presStyleIdx="6" presStyleCnt="7" custScaleX="129259">
        <dgm:presLayoutVars>
          <dgm:bulletEnabled val="1"/>
        </dgm:presLayoutVars>
      </dgm:prSet>
      <dgm:spPr/>
    </dgm:pt>
    <dgm:pt modelId="{18331F88-6C52-403B-9228-A442A8EA4A58}" type="pres">
      <dgm:prSet presAssocID="{D438C7EC-6BCE-480E-B31E-87064B924D81}" presName="sibTrans" presStyleLbl="node1" presStyleIdx="6" presStyleCnt="7"/>
      <dgm:spPr/>
    </dgm:pt>
  </dgm:ptLst>
  <dgm:cxnLst>
    <dgm:cxn modelId="{39360700-6837-4E92-91F1-A098FE20450B}" type="presOf" srcId="{CC8DEA47-3979-47DA-8787-A3A9027496A7}" destId="{A361B1EB-2BBB-4F93-B5E7-389FE15A3799}" srcOrd="0" destOrd="0" presId="urn:microsoft.com/office/officeart/2005/8/layout/cycle1"/>
    <dgm:cxn modelId="{90A6B100-1956-4580-A77F-C38268822DFC}" type="presOf" srcId="{3E356D2D-4365-4914-BC4B-F93C00AA450D}" destId="{A620FA83-0BBA-47DD-A74A-DDD2BDE38297}" srcOrd="0" destOrd="0" presId="urn:microsoft.com/office/officeart/2005/8/layout/cycle1"/>
    <dgm:cxn modelId="{4F6DD008-F223-4D0C-B230-6EABFD379690}" type="presOf" srcId="{F77B81C3-4934-4946-9613-DEA5E1D8D1DD}" destId="{B106FDC3-D7A6-4C06-ADED-5D29BE8582D0}" srcOrd="0" destOrd="0" presId="urn:microsoft.com/office/officeart/2005/8/layout/cycle1"/>
    <dgm:cxn modelId="{A6230B11-DFDA-46CE-A8F2-8442F8101050}" type="presOf" srcId="{CBCA222A-5D39-430F-9514-2131D16B2AD4}" destId="{BB23DBC3-8D62-4724-AA12-6CE5E7A2A6D2}" srcOrd="0" destOrd="0" presId="urn:microsoft.com/office/officeart/2005/8/layout/cycle1"/>
    <dgm:cxn modelId="{2EF3271E-0006-419F-B022-853FDF7EE112}" srcId="{E6D50FDF-A358-485F-B0DA-99D94D7F709F}" destId="{CBCA222A-5D39-430F-9514-2131D16B2AD4}" srcOrd="5" destOrd="0" parTransId="{3D5A06A5-892D-4D14-899B-6A7FF5383E8A}" sibTransId="{F77B81C3-4934-4946-9613-DEA5E1D8D1DD}"/>
    <dgm:cxn modelId="{98B3A95E-A0D3-4A0D-B1FE-DCD26B138B20}" type="presOf" srcId="{D438C7EC-6BCE-480E-B31E-87064B924D81}" destId="{18331F88-6C52-403B-9228-A442A8EA4A58}" srcOrd="0" destOrd="0" presId="urn:microsoft.com/office/officeart/2005/8/layout/cycle1"/>
    <dgm:cxn modelId="{BB5F3144-0265-4ADD-8770-54E64D8226C9}" type="presOf" srcId="{2939E94F-266B-4662-BB12-11B1415395E4}" destId="{D574D7FF-7E5B-492E-9B88-F71B2DB779CE}" srcOrd="0" destOrd="0" presId="urn:microsoft.com/office/officeart/2005/8/layout/cycle1"/>
    <dgm:cxn modelId="{6AF38046-B135-4A6C-92F3-010D73940B8B}" srcId="{E6D50FDF-A358-485F-B0DA-99D94D7F709F}" destId="{2939E94F-266B-4662-BB12-11B1415395E4}" srcOrd="3" destOrd="0" parTransId="{1AE4A112-0086-4B02-834B-2ECC09435E7E}" sibTransId="{57D1804E-D8BE-4AF2-9B7C-46589745240F}"/>
    <dgm:cxn modelId="{8C8E4E47-9174-4296-BFB4-A21EC913EEBB}" srcId="{E6D50FDF-A358-485F-B0DA-99D94D7F709F}" destId="{3E356D2D-4365-4914-BC4B-F93C00AA450D}" srcOrd="0" destOrd="0" parTransId="{304DB0DE-8DBC-42FC-9BE9-0760FF140623}" sibTransId="{CC8DEA47-3979-47DA-8787-A3A9027496A7}"/>
    <dgm:cxn modelId="{1D268B4C-181F-4883-962F-75F0A5EFFDBA}" type="presOf" srcId="{9D176ACC-6A36-4088-9089-F78BEB6B99DA}" destId="{90B71DF7-DEE5-4DFF-A759-F41B5F7273EB}" srcOrd="0" destOrd="0" presId="urn:microsoft.com/office/officeart/2005/8/layout/cycle1"/>
    <dgm:cxn modelId="{ED7E1374-8146-4D01-951D-371B93E1D18F}" srcId="{E6D50FDF-A358-485F-B0DA-99D94D7F709F}" destId="{9D176ACC-6A36-4088-9089-F78BEB6B99DA}" srcOrd="1" destOrd="0" parTransId="{20C9577A-58B8-4BFF-A683-FDD037680E8C}" sibTransId="{F571B8FF-4587-4996-990C-0A9A9373D681}"/>
    <dgm:cxn modelId="{CE14857C-A105-423C-8B18-DBD4A288C887}" type="presOf" srcId="{57D1804E-D8BE-4AF2-9B7C-46589745240F}" destId="{94704235-D735-4570-8860-5C26E7162B77}" srcOrd="0" destOrd="0" presId="urn:microsoft.com/office/officeart/2005/8/layout/cycle1"/>
    <dgm:cxn modelId="{03509797-710A-4706-86BA-352F899DD63E}" type="presOf" srcId="{D78BF35F-4F0A-468D-BF30-5D887CB96A6F}" destId="{7143ED57-4F5A-4286-B1B7-DD4E12E96343}" srcOrd="0" destOrd="0" presId="urn:microsoft.com/office/officeart/2005/8/layout/cycle1"/>
    <dgm:cxn modelId="{4CC37E9C-599B-4D13-9F20-7B84E8318FCB}" type="presOf" srcId="{E47E1A3B-43A4-4282-84BB-64FBCFAC49C6}" destId="{9956C498-BF69-41CD-AC23-B3B08CC61DAE}" srcOrd="0" destOrd="0" presId="urn:microsoft.com/office/officeart/2005/8/layout/cycle1"/>
    <dgm:cxn modelId="{468CD79C-9030-4487-84A5-259B1294E6CC}" type="presOf" srcId="{0036A5D7-968C-4F94-A8E0-24C81E896C1E}" destId="{E05623C3-7B7E-40D5-A4B3-7921386E03D0}" srcOrd="0" destOrd="0" presId="urn:microsoft.com/office/officeart/2005/8/layout/cycle1"/>
    <dgm:cxn modelId="{05F932A5-2B19-4E49-B770-F8CECC07C27B}" type="presOf" srcId="{4FF0EA0A-B66D-4DBB-8C4B-676A38C7CC9B}" destId="{D5E94574-F5C4-4D85-8202-4BA54F072D6B}" srcOrd="0" destOrd="0" presId="urn:microsoft.com/office/officeart/2005/8/layout/cycle1"/>
    <dgm:cxn modelId="{40EE11B4-8CDF-4921-B28E-7AB7C9F23195}" type="presOf" srcId="{F571B8FF-4587-4996-990C-0A9A9373D681}" destId="{87F4D46F-B710-44F9-8EA6-002F41AFC30C}" srcOrd="0" destOrd="0" presId="urn:microsoft.com/office/officeart/2005/8/layout/cycle1"/>
    <dgm:cxn modelId="{9663C1DB-798F-4443-A302-D4C4789D4705}" srcId="{E6D50FDF-A358-485F-B0DA-99D94D7F709F}" destId="{E47E1A3B-43A4-4282-84BB-64FBCFAC49C6}" srcOrd="6" destOrd="0" parTransId="{C24DA5EC-D0E2-484B-AC66-8F3608CC703C}" sibTransId="{D438C7EC-6BCE-480E-B31E-87064B924D81}"/>
    <dgm:cxn modelId="{A9FA24E7-FB73-40BD-A79D-97E6670A41F6}" type="presOf" srcId="{C7BD2B97-844C-4F9B-9298-B80399F737B1}" destId="{58C6DCB1-153D-4D35-9F47-2C5D8C57A3FF}" srcOrd="0" destOrd="0" presId="urn:microsoft.com/office/officeart/2005/8/layout/cycle1"/>
    <dgm:cxn modelId="{36726FF1-A0B6-4D3E-B1E0-E02332B22915}" srcId="{E6D50FDF-A358-485F-B0DA-99D94D7F709F}" destId="{D78BF35F-4F0A-468D-BF30-5D887CB96A6F}" srcOrd="2" destOrd="0" parTransId="{2C96BC92-5171-43DA-8B76-5CBAA8D2D338}" sibTransId="{C7BD2B97-844C-4F9B-9298-B80399F737B1}"/>
    <dgm:cxn modelId="{7713F4F9-FB35-4B78-B112-08DAB871471A}" type="presOf" srcId="{E6D50FDF-A358-485F-B0DA-99D94D7F709F}" destId="{5E1E971E-4036-4D26-90D4-28269467DE55}" srcOrd="0" destOrd="0" presId="urn:microsoft.com/office/officeart/2005/8/layout/cycle1"/>
    <dgm:cxn modelId="{1D92CFFB-9DC9-4093-9813-A5E41F97C91B}" srcId="{E6D50FDF-A358-485F-B0DA-99D94D7F709F}" destId="{0036A5D7-968C-4F94-A8E0-24C81E896C1E}" srcOrd="4" destOrd="0" parTransId="{BC0C4395-1579-4D2B-894D-FB46D6FFB6D6}" sibTransId="{4FF0EA0A-B66D-4DBB-8C4B-676A38C7CC9B}"/>
    <dgm:cxn modelId="{A0EBC694-A9E8-48F5-96D8-8DBAC8403F06}" type="presParOf" srcId="{5E1E971E-4036-4D26-90D4-28269467DE55}" destId="{D479BC2A-F39F-484C-A259-966B9E2470E4}" srcOrd="0" destOrd="0" presId="urn:microsoft.com/office/officeart/2005/8/layout/cycle1"/>
    <dgm:cxn modelId="{1B8F74A8-89AB-4146-B144-A9955F66C976}" type="presParOf" srcId="{5E1E971E-4036-4D26-90D4-28269467DE55}" destId="{A620FA83-0BBA-47DD-A74A-DDD2BDE38297}" srcOrd="1" destOrd="0" presId="urn:microsoft.com/office/officeart/2005/8/layout/cycle1"/>
    <dgm:cxn modelId="{32B643C2-7C64-45A2-BF00-8261207095F9}" type="presParOf" srcId="{5E1E971E-4036-4D26-90D4-28269467DE55}" destId="{A361B1EB-2BBB-4F93-B5E7-389FE15A3799}" srcOrd="2" destOrd="0" presId="urn:microsoft.com/office/officeart/2005/8/layout/cycle1"/>
    <dgm:cxn modelId="{069AE18B-F7DE-484D-8A1A-EA2C0C164D09}" type="presParOf" srcId="{5E1E971E-4036-4D26-90D4-28269467DE55}" destId="{9F3AC382-095A-4BF3-842E-F9724C571ED5}" srcOrd="3" destOrd="0" presId="urn:microsoft.com/office/officeart/2005/8/layout/cycle1"/>
    <dgm:cxn modelId="{577581BD-27BB-46A4-BFA3-8C29519929C2}" type="presParOf" srcId="{5E1E971E-4036-4D26-90D4-28269467DE55}" destId="{90B71DF7-DEE5-4DFF-A759-F41B5F7273EB}" srcOrd="4" destOrd="0" presId="urn:microsoft.com/office/officeart/2005/8/layout/cycle1"/>
    <dgm:cxn modelId="{50BDAF54-23EC-4EAF-8F8A-1A6170F4EA54}" type="presParOf" srcId="{5E1E971E-4036-4D26-90D4-28269467DE55}" destId="{87F4D46F-B710-44F9-8EA6-002F41AFC30C}" srcOrd="5" destOrd="0" presId="urn:microsoft.com/office/officeart/2005/8/layout/cycle1"/>
    <dgm:cxn modelId="{7319B39E-8D32-48E3-ACFD-55670FB32C30}" type="presParOf" srcId="{5E1E971E-4036-4D26-90D4-28269467DE55}" destId="{AB4B70C8-66F6-4451-A923-40368E0BB71C}" srcOrd="6" destOrd="0" presId="urn:microsoft.com/office/officeart/2005/8/layout/cycle1"/>
    <dgm:cxn modelId="{4BAA372E-C22A-441A-A21A-573723CE466D}" type="presParOf" srcId="{5E1E971E-4036-4D26-90D4-28269467DE55}" destId="{7143ED57-4F5A-4286-B1B7-DD4E12E96343}" srcOrd="7" destOrd="0" presId="urn:microsoft.com/office/officeart/2005/8/layout/cycle1"/>
    <dgm:cxn modelId="{ED60F174-945E-434A-A24B-3D3DACE24BAE}" type="presParOf" srcId="{5E1E971E-4036-4D26-90D4-28269467DE55}" destId="{58C6DCB1-153D-4D35-9F47-2C5D8C57A3FF}" srcOrd="8" destOrd="0" presId="urn:microsoft.com/office/officeart/2005/8/layout/cycle1"/>
    <dgm:cxn modelId="{8CB19055-4657-405F-B452-46526C53254B}" type="presParOf" srcId="{5E1E971E-4036-4D26-90D4-28269467DE55}" destId="{FD0572B5-76BF-4381-A8BE-E2F88C4260C7}" srcOrd="9" destOrd="0" presId="urn:microsoft.com/office/officeart/2005/8/layout/cycle1"/>
    <dgm:cxn modelId="{3B6E69EE-0DFD-4E39-AD39-213D65BF3DC7}" type="presParOf" srcId="{5E1E971E-4036-4D26-90D4-28269467DE55}" destId="{D574D7FF-7E5B-492E-9B88-F71B2DB779CE}" srcOrd="10" destOrd="0" presId="urn:microsoft.com/office/officeart/2005/8/layout/cycle1"/>
    <dgm:cxn modelId="{9258E6A1-766D-4149-9D7A-F415D3D3990D}" type="presParOf" srcId="{5E1E971E-4036-4D26-90D4-28269467DE55}" destId="{94704235-D735-4570-8860-5C26E7162B77}" srcOrd="11" destOrd="0" presId="urn:microsoft.com/office/officeart/2005/8/layout/cycle1"/>
    <dgm:cxn modelId="{6CF0B51B-2E8D-423C-9F5C-65631427C99A}" type="presParOf" srcId="{5E1E971E-4036-4D26-90D4-28269467DE55}" destId="{A0FA373C-159C-4227-8B0C-90D76164EBC9}" srcOrd="12" destOrd="0" presId="urn:microsoft.com/office/officeart/2005/8/layout/cycle1"/>
    <dgm:cxn modelId="{5146BA97-08AB-4F84-BB5C-CE16F7D619F5}" type="presParOf" srcId="{5E1E971E-4036-4D26-90D4-28269467DE55}" destId="{E05623C3-7B7E-40D5-A4B3-7921386E03D0}" srcOrd="13" destOrd="0" presId="urn:microsoft.com/office/officeart/2005/8/layout/cycle1"/>
    <dgm:cxn modelId="{11226D94-9F7A-4ADC-8343-4869F32B37AE}" type="presParOf" srcId="{5E1E971E-4036-4D26-90D4-28269467DE55}" destId="{D5E94574-F5C4-4D85-8202-4BA54F072D6B}" srcOrd="14" destOrd="0" presId="urn:microsoft.com/office/officeart/2005/8/layout/cycle1"/>
    <dgm:cxn modelId="{67B3E8CC-8D4F-4B33-BF8C-CA54BB3D9F10}" type="presParOf" srcId="{5E1E971E-4036-4D26-90D4-28269467DE55}" destId="{1ADBFCC5-C85F-409D-A254-874E64A78D74}" srcOrd="15" destOrd="0" presId="urn:microsoft.com/office/officeart/2005/8/layout/cycle1"/>
    <dgm:cxn modelId="{489FF7E3-1AA2-47CE-B59D-ED4016705EE3}" type="presParOf" srcId="{5E1E971E-4036-4D26-90D4-28269467DE55}" destId="{BB23DBC3-8D62-4724-AA12-6CE5E7A2A6D2}" srcOrd="16" destOrd="0" presId="urn:microsoft.com/office/officeart/2005/8/layout/cycle1"/>
    <dgm:cxn modelId="{BBA34363-9B14-4566-8D9A-9531DBE82C13}" type="presParOf" srcId="{5E1E971E-4036-4D26-90D4-28269467DE55}" destId="{B106FDC3-D7A6-4C06-ADED-5D29BE8582D0}" srcOrd="17" destOrd="0" presId="urn:microsoft.com/office/officeart/2005/8/layout/cycle1"/>
    <dgm:cxn modelId="{B15040FD-60E0-460E-AA7D-3DCB1A6FE770}" type="presParOf" srcId="{5E1E971E-4036-4D26-90D4-28269467DE55}" destId="{9F3CEB79-6660-45C6-AD7D-41C35647D871}" srcOrd="18" destOrd="0" presId="urn:microsoft.com/office/officeart/2005/8/layout/cycle1"/>
    <dgm:cxn modelId="{214F8A1E-90A1-4C11-81E3-1CAFA0B4171F}" type="presParOf" srcId="{5E1E971E-4036-4D26-90D4-28269467DE55}" destId="{9956C498-BF69-41CD-AC23-B3B08CC61DAE}" srcOrd="19" destOrd="0" presId="urn:microsoft.com/office/officeart/2005/8/layout/cycle1"/>
    <dgm:cxn modelId="{C8E27F36-87BB-4EE3-9F63-B75701187D52}" type="presParOf" srcId="{5E1E971E-4036-4D26-90D4-28269467DE55}" destId="{18331F88-6C52-403B-9228-A442A8EA4A58}" srcOrd="20" destOrd="0" presId="urn:microsoft.com/office/officeart/2005/8/layout/cycle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6D50FDF-A358-485F-B0DA-99D94D7F709F}" type="doc">
      <dgm:prSet loTypeId="urn:microsoft.com/office/officeart/2005/8/layout/cycle1" loCatId="cycle" qsTypeId="urn:microsoft.com/office/officeart/2005/8/quickstyle/simple5" qsCatId="simple" csTypeId="urn:microsoft.com/office/officeart/2005/8/colors/colorful1" csCatId="colorful" phldr="1"/>
      <dgm:spPr/>
      <dgm:t>
        <a:bodyPr/>
        <a:lstStyle/>
        <a:p>
          <a:endParaRPr lang="pt-BR"/>
        </a:p>
      </dgm:t>
    </dgm:pt>
    <dgm:pt modelId="{3E356D2D-4365-4914-BC4B-F93C00AA450D}">
      <dgm:prSet phldrT="[Texto]" custT="1"/>
      <dgm:spPr/>
      <dgm:t>
        <a:bodyPr/>
        <a:lstStyle/>
        <a:p>
          <a:r>
            <a:rPr lang="pt-BR" sz="1000" dirty="0"/>
            <a:t>Comercial</a:t>
          </a:r>
        </a:p>
      </dgm:t>
    </dgm:pt>
    <dgm:pt modelId="{304DB0DE-8DBC-42FC-9BE9-0760FF140623}" type="parTrans" cxnId="{8C8E4E47-9174-4296-BFB4-A21EC913EEBB}">
      <dgm:prSet/>
      <dgm:spPr/>
      <dgm:t>
        <a:bodyPr/>
        <a:lstStyle/>
        <a:p>
          <a:endParaRPr lang="pt-BR" sz="2800"/>
        </a:p>
      </dgm:t>
    </dgm:pt>
    <dgm:pt modelId="{CC8DEA47-3979-47DA-8787-A3A9027496A7}" type="sibTrans" cxnId="{8C8E4E47-9174-4296-BFB4-A21EC913EEBB}">
      <dgm:prSet/>
      <dgm:spPr/>
      <dgm:t>
        <a:bodyPr/>
        <a:lstStyle/>
        <a:p>
          <a:endParaRPr lang="pt-BR" sz="2800"/>
        </a:p>
      </dgm:t>
    </dgm:pt>
    <dgm:pt modelId="{9D176ACC-6A36-4088-9089-F78BEB6B99DA}">
      <dgm:prSet phldrT="[Texto]" custT="1"/>
      <dgm:spPr/>
      <dgm:t>
        <a:bodyPr/>
        <a:lstStyle/>
        <a:p>
          <a:r>
            <a:rPr lang="pt-BR" sz="1000" dirty="0"/>
            <a:t>Administrativo</a:t>
          </a:r>
        </a:p>
      </dgm:t>
    </dgm:pt>
    <dgm:pt modelId="{20C9577A-58B8-4BFF-A683-FDD037680E8C}" type="parTrans" cxnId="{ED7E1374-8146-4D01-951D-371B93E1D18F}">
      <dgm:prSet/>
      <dgm:spPr/>
      <dgm:t>
        <a:bodyPr/>
        <a:lstStyle/>
        <a:p>
          <a:endParaRPr lang="pt-BR" sz="2800"/>
        </a:p>
      </dgm:t>
    </dgm:pt>
    <dgm:pt modelId="{F571B8FF-4587-4996-990C-0A9A9373D681}" type="sibTrans" cxnId="{ED7E1374-8146-4D01-951D-371B93E1D18F}">
      <dgm:prSet/>
      <dgm:spPr/>
      <dgm:t>
        <a:bodyPr/>
        <a:lstStyle/>
        <a:p>
          <a:endParaRPr lang="pt-BR" sz="2800"/>
        </a:p>
      </dgm:t>
    </dgm:pt>
    <dgm:pt modelId="{D78BF35F-4F0A-468D-BF30-5D887CB96A6F}">
      <dgm:prSet phldrT="[Texto]" custT="1"/>
      <dgm:spPr/>
      <dgm:t>
        <a:bodyPr/>
        <a:lstStyle/>
        <a:p>
          <a:r>
            <a:rPr lang="pt-BR" sz="1000" dirty="0"/>
            <a:t>Assistência</a:t>
          </a:r>
        </a:p>
      </dgm:t>
    </dgm:pt>
    <dgm:pt modelId="{2C96BC92-5171-43DA-8B76-5CBAA8D2D338}" type="parTrans" cxnId="{36726FF1-A0B6-4D3E-B1E0-E02332B22915}">
      <dgm:prSet/>
      <dgm:spPr/>
      <dgm:t>
        <a:bodyPr/>
        <a:lstStyle/>
        <a:p>
          <a:endParaRPr lang="pt-BR" sz="2800"/>
        </a:p>
      </dgm:t>
    </dgm:pt>
    <dgm:pt modelId="{C7BD2B97-844C-4F9B-9298-B80399F737B1}" type="sibTrans" cxnId="{36726FF1-A0B6-4D3E-B1E0-E02332B22915}">
      <dgm:prSet/>
      <dgm:spPr/>
      <dgm:t>
        <a:bodyPr/>
        <a:lstStyle/>
        <a:p>
          <a:endParaRPr lang="pt-BR" sz="2800"/>
        </a:p>
      </dgm:t>
    </dgm:pt>
    <dgm:pt modelId="{2939E94F-266B-4662-BB12-11B1415395E4}">
      <dgm:prSet phldrT="[Texto]" custT="1"/>
      <dgm:spPr/>
      <dgm:t>
        <a:bodyPr/>
        <a:lstStyle/>
        <a:p>
          <a:r>
            <a:rPr lang="pt-BR" sz="1000" dirty="0"/>
            <a:t>Farmácia</a:t>
          </a:r>
        </a:p>
      </dgm:t>
    </dgm:pt>
    <dgm:pt modelId="{1AE4A112-0086-4B02-834B-2ECC09435E7E}" type="parTrans" cxnId="{6AF38046-B135-4A6C-92F3-010D73940B8B}">
      <dgm:prSet/>
      <dgm:spPr/>
      <dgm:t>
        <a:bodyPr/>
        <a:lstStyle/>
        <a:p>
          <a:endParaRPr lang="pt-BR" sz="2800"/>
        </a:p>
      </dgm:t>
    </dgm:pt>
    <dgm:pt modelId="{57D1804E-D8BE-4AF2-9B7C-46589745240F}" type="sibTrans" cxnId="{6AF38046-B135-4A6C-92F3-010D73940B8B}">
      <dgm:prSet/>
      <dgm:spPr/>
      <dgm:t>
        <a:bodyPr/>
        <a:lstStyle/>
        <a:p>
          <a:endParaRPr lang="pt-BR" sz="2800"/>
        </a:p>
      </dgm:t>
    </dgm:pt>
    <dgm:pt modelId="{0036A5D7-968C-4F94-A8E0-24C81E896C1E}">
      <dgm:prSet phldrT="[Texto]" custT="1"/>
      <dgm:spPr/>
      <dgm:t>
        <a:bodyPr/>
        <a:lstStyle/>
        <a:p>
          <a:r>
            <a:rPr lang="pt-BR" sz="1000" dirty="0"/>
            <a:t>Faturamento</a:t>
          </a:r>
        </a:p>
      </dgm:t>
    </dgm:pt>
    <dgm:pt modelId="{BC0C4395-1579-4D2B-894D-FB46D6FFB6D6}" type="parTrans" cxnId="{1D92CFFB-9DC9-4093-9813-A5E41F97C91B}">
      <dgm:prSet/>
      <dgm:spPr/>
      <dgm:t>
        <a:bodyPr/>
        <a:lstStyle/>
        <a:p>
          <a:endParaRPr lang="pt-BR" sz="2800"/>
        </a:p>
      </dgm:t>
    </dgm:pt>
    <dgm:pt modelId="{4FF0EA0A-B66D-4DBB-8C4B-676A38C7CC9B}" type="sibTrans" cxnId="{1D92CFFB-9DC9-4093-9813-A5E41F97C91B}">
      <dgm:prSet/>
      <dgm:spPr/>
      <dgm:t>
        <a:bodyPr/>
        <a:lstStyle/>
        <a:p>
          <a:endParaRPr lang="pt-BR" sz="2800"/>
        </a:p>
      </dgm:t>
    </dgm:pt>
    <dgm:pt modelId="{CBCA222A-5D39-430F-9514-2131D16B2AD4}">
      <dgm:prSet phldrT="[Texto]" custT="1"/>
      <dgm:spPr/>
      <dgm:t>
        <a:bodyPr/>
        <a:lstStyle/>
        <a:p>
          <a:r>
            <a:rPr lang="pt-BR" sz="1000" dirty="0"/>
            <a:t>Tecnologia</a:t>
          </a:r>
        </a:p>
      </dgm:t>
    </dgm:pt>
    <dgm:pt modelId="{3D5A06A5-892D-4D14-899B-6A7FF5383E8A}" type="parTrans" cxnId="{2EF3271E-0006-419F-B022-853FDF7EE112}">
      <dgm:prSet/>
      <dgm:spPr/>
      <dgm:t>
        <a:bodyPr/>
        <a:lstStyle/>
        <a:p>
          <a:endParaRPr lang="pt-BR" sz="2800"/>
        </a:p>
      </dgm:t>
    </dgm:pt>
    <dgm:pt modelId="{F77B81C3-4934-4946-9613-DEA5E1D8D1DD}" type="sibTrans" cxnId="{2EF3271E-0006-419F-B022-853FDF7EE112}">
      <dgm:prSet/>
      <dgm:spPr/>
      <dgm:t>
        <a:bodyPr/>
        <a:lstStyle/>
        <a:p>
          <a:endParaRPr lang="pt-BR" sz="2800"/>
        </a:p>
      </dgm:t>
    </dgm:pt>
    <dgm:pt modelId="{E47E1A3B-43A4-4282-84BB-64FBCFAC49C6}">
      <dgm:prSet phldrT="[Texto]" custT="1"/>
      <dgm:spPr/>
      <dgm:t>
        <a:bodyPr/>
        <a:lstStyle/>
        <a:p>
          <a:r>
            <a:rPr lang="pt-BR" sz="1000" dirty="0"/>
            <a:t>Financeiro</a:t>
          </a:r>
        </a:p>
      </dgm:t>
    </dgm:pt>
    <dgm:pt modelId="{C24DA5EC-D0E2-484B-AC66-8F3608CC703C}" type="parTrans" cxnId="{9663C1DB-798F-4443-A302-D4C4789D4705}">
      <dgm:prSet/>
      <dgm:spPr/>
      <dgm:t>
        <a:bodyPr/>
        <a:lstStyle/>
        <a:p>
          <a:endParaRPr lang="pt-BR" sz="2800"/>
        </a:p>
      </dgm:t>
    </dgm:pt>
    <dgm:pt modelId="{D438C7EC-6BCE-480E-B31E-87064B924D81}" type="sibTrans" cxnId="{9663C1DB-798F-4443-A302-D4C4789D4705}">
      <dgm:prSet/>
      <dgm:spPr/>
      <dgm:t>
        <a:bodyPr/>
        <a:lstStyle/>
        <a:p>
          <a:endParaRPr lang="pt-BR" sz="2800"/>
        </a:p>
      </dgm:t>
    </dgm:pt>
    <dgm:pt modelId="{5E1E971E-4036-4D26-90D4-28269467DE55}" type="pres">
      <dgm:prSet presAssocID="{E6D50FDF-A358-485F-B0DA-99D94D7F709F}" presName="cycle" presStyleCnt="0">
        <dgm:presLayoutVars>
          <dgm:dir/>
          <dgm:resizeHandles val="exact"/>
        </dgm:presLayoutVars>
      </dgm:prSet>
      <dgm:spPr/>
    </dgm:pt>
    <dgm:pt modelId="{D479BC2A-F39F-484C-A259-966B9E2470E4}" type="pres">
      <dgm:prSet presAssocID="{3E356D2D-4365-4914-BC4B-F93C00AA450D}" presName="dummy" presStyleCnt="0"/>
      <dgm:spPr/>
    </dgm:pt>
    <dgm:pt modelId="{A620FA83-0BBA-47DD-A74A-DDD2BDE38297}" type="pres">
      <dgm:prSet presAssocID="{3E356D2D-4365-4914-BC4B-F93C00AA450D}" presName="node" presStyleLbl="revTx" presStyleIdx="0" presStyleCnt="7">
        <dgm:presLayoutVars>
          <dgm:bulletEnabled val="1"/>
        </dgm:presLayoutVars>
      </dgm:prSet>
      <dgm:spPr/>
    </dgm:pt>
    <dgm:pt modelId="{A361B1EB-2BBB-4F93-B5E7-389FE15A3799}" type="pres">
      <dgm:prSet presAssocID="{CC8DEA47-3979-47DA-8787-A3A9027496A7}" presName="sibTrans" presStyleLbl="node1" presStyleIdx="0" presStyleCnt="7"/>
      <dgm:spPr/>
    </dgm:pt>
    <dgm:pt modelId="{9F3AC382-095A-4BF3-842E-F9724C571ED5}" type="pres">
      <dgm:prSet presAssocID="{9D176ACC-6A36-4088-9089-F78BEB6B99DA}" presName="dummy" presStyleCnt="0"/>
      <dgm:spPr/>
    </dgm:pt>
    <dgm:pt modelId="{90B71DF7-DEE5-4DFF-A759-F41B5F7273EB}" type="pres">
      <dgm:prSet presAssocID="{9D176ACC-6A36-4088-9089-F78BEB6B99DA}" presName="node" presStyleLbl="revTx" presStyleIdx="1" presStyleCnt="7" custScaleX="158970">
        <dgm:presLayoutVars>
          <dgm:bulletEnabled val="1"/>
        </dgm:presLayoutVars>
      </dgm:prSet>
      <dgm:spPr/>
    </dgm:pt>
    <dgm:pt modelId="{87F4D46F-B710-44F9-8EA6-002F41AFC30C}" type="pres">
      <dgm:prSet presAssocID="{F571B8FF-4587-4996-990C-0A9A9373D681}" presName="sibTrans" presStyleLbl="node1" presStyleIdx="1" presStyleCnt="7"/>
      <dgm:spPr/>
    </dgm:pt>
    <dgm:pt modelId="{AB4B70C8-66F6-4451-A923-40368E0BB71C}" type="pres">
      <dgm:prSet presAssocID="{D78BF35F-4F0A-468D-BF30-5D887CB96A6F}" presName="dummy" presStyleCnt="0"/>
      <dgm:spPr/>
    </dgm:pt>
    <dgm:pt modelId="{7143ED57-4F5A-4286-B1B7-DD4E12E96343}" type="pres">
      <dgm:prSet presAssocID="{D78BF35F-4F0A-468D-BF30-5D887CB96A6F}" presName="node" presStyleLbl="revTx" presStyleIdx="2" presStyleCnt="7" custScaleX="142236">
        <dgm:presLayoutVars>
          <dgm:bulletEnabled val="1"/>
        </dgm:presLayoutVars>
      </dgm:prSet>
      <dgm:spPr/>
    </dgm:pt>
    <dgm:pt modelId="{58C6DCB1-153D-4D35-9F47-2C5D8C57A3FF}" type="pres">
      <dgm:prSet presAssocID="{C7BD2B97-844C-4F9B-9298-B80399F737B1}" presName="sibTrans" presStyleLbl="node1" presStyleIdx="2" presStyleCnt="7"/>
      <dgm:spPr/>
    </dgm:pt>
    <dgm:pt modelId="{FD0572B5-76BF-4381-A8BE-E2F88C4260C7}" type="pres">
      <dgm:prSet presAssocID="{2939E94F-266B-4662-BB12-11B1415395E4}" presName="dummy" presStyleCnt="0"/>
      <dgm:spPr/>
    </dgm:pt>
    <dgm:pt modelId="{D574D7FF-7E5B-492E-9B88-F71B2DB779CE}" type="pres">
      <dgm:prSet presAssocID="{2939E94F-266B-4662-BB12-11B1415395E4}" presName="node" presStyleLbl="revTx" presStyleIdx="3" presStyleCnt="7">
        <dgm:presLayoutVars>
          <dgm:bulletEnabled val="1"/>
        </dgm:presLayoutVars>
      </dgm:prSet>
      <dgm:spPr/>
    </dgm:pt>
    <dgm:pt modelId="{94704235-D735-4570-8860-5C26E7162B77}" type="pres">
      <dgm:prSet presAssocID="{57D1804E-D8BE-4AF2-9B7C-46589745240F}" presName="sibTrans" presStyleLbl="node1" presStyleIdx="3" presStyleCnt="7"/>
      <dgm:spPr/>
    </dgm:pt>
    <dgm:pt modelId="{A0FA373C-159C-4227-8B0C-90D76164EBC9}" type="pres">
      <dgm:prSet presAssocID="{0036A5D7-968C-4F94-A8E0-24C81E896C1E}" presName="dummy" presStyleCnt="0"/>
      <dgm:spPr/>
    </dgm:pt>
    <dgm:pt modelId="{E05623C3-7B7E-40D5-A4B3-7921386E03D0}" type="pres">
      <dgm:prSet presAssocID="{0036A5D7-968C-4F94-A8E0-24C81E896C1E}" presName="node" presStyleLbl="revTx" presStyleIdx="4" presStyleCnt="7" custScaleX="166222">
        <dgm:presLayoutVars>
          <dgm:bulletEnabled val="1"/>
        </dgm:presLayoutVars>
      </dgm:prSet>
      <dgm:spPr/>
    </dgm:pt>
    <dgm:pt modelId="{D5E94574-F5C4-4D85-8202-4BA54F072D6B}" type="pres">
      <dgm:prSet presAssocID="{4FF0EA0A-B66D-4DBB-8C4B-676A38C7CC9B}" presName="sibTrans" presStyleLbl="node1" presStyleIdx="4" presStyleCnt="7"/>
      <dgm:spPr/>
    </dgm:pt>
    <dgm:pt modelId="{1ADBFCC5-C85F-409D-A254-874E64A78D74}" type="pres">
      <dgm:prSet presAssocID="{CBCA222A-5D39-430F-9514-2131D16B2AD4}" presName="dummy" presStyleCnt="0"/>
      <dgm:spPr/>
    </dgm:pt>
    <dgm:pt modelId="{BB23DBC3-8D62-4724-AA12-6CE5E7A2A6D2}" type="pres">
      <dgm:prSet presAssocID="{CBCA222A-5D39-430F-9514-2131D16B2AD4}" presName="node" presStyleLbl="revTx" presStyleIdx="5" presStyleCnt="7" custScaleX="151524">
        <dgm:presLayoutVars>
          <dgm:bulletEnabled val="1"/>
        </dgm:presLayoutVars>
      </dgm:prSet>
      <dgm:spPr/>
    </dgm:pt>
    <dgm:pt modelId="{B106FDC3-D7A6-4C06-ADED-5D29BE8582D0}" type="pres">
      <dgm:prSet presAssocID="{F77B81C3-4934-4946-9613-DEA5E1D8D1DD}" presName="sibTrans" presStyleLbl="node1" presStyleIdx="5" presStyleCnt="7"/>
      <dgm:spPr/>
    </dgm:pt>
    <dgm:pt modelId="{9F3CEB79-6660-45C6-AD7D-41C35647D871}" type="pres">
      <dgm:prSet presAssocID="{E47E1A3B-43A4-4282-84BB-64FBCFAC49C6}" presName="dummy" presStyleCnt="0"/>
      <dgm:spPr/>
    </dgm:pt>
    <dgm:pt modelId="{9956C498-BF69-41CD-AC23-B3B08CC61DAE}" type="pres">
      <dgm:prSet presAssocID="{E47E1A3B-43A4-4282-84BB-64FBCFAC49C6}" presName="node" presStyleLbl="revTx" presStyleIdx="6" presStyleCnt="7" custScaleX="129259">
        <dgm:presLayoutVars>
          <dgm:bulletEnabled val="1"/>
        </dgm:presLayoutVars>
      </dgm:prSet>
      <dgm:spPr/>
    </dgm:pt>
    <dgm:pt modelId="{18331F88-6C52-403B-9228-A442A8EA4A58}" type="pres">
      <dgm:prSet presAssocID="{D438C7EC-6BCE-480E-B31E-87064B924D81}" presName="sibTrans" presStyleLbl="node1" presStyleIdx="6" presStyleCnt="7"/>
      <dgm:spPr/>
    </dgm:pt>
  </dgm:ptLst>
  <dgm:cxnLst>
    <dgm:cxn modelId="{39360700-6837-4E92-91F1-A098FE20450B}" type="presOf" srcId="{CC8DEA47-3979-47DA-8787-A3A9027496A7}" destId="{A361B1EB-2BBB-4F93-B5E7-389FE15A3799}" srcOrd="0" destOrd="0" presId="urn:microsoft.com/office/officeart/2005/8/layout/cycle1"/>
    <dgm:cxn modelId="{90A6B100-1956-4580-A77F-C38268822DFC}" type="presOf" srcId="{3E356D2D-4365-4914-BC4B-F93C00AA450D}" destId="{A620FA83-0BBA-47DD-A74A-DDD2BDE38297}" srcOrd="0" destOrd="0" presId="urn:microsoft.com/office/officeart/2005/8/layout/cycle1"/>
    <dgm:cxn modelId="{4F6DD008-F223-4D0C-B230-6EABFD379690}" type="presOf" srcId="{F77B81C3-4934-4946-9613-DEA5E1D8D1DD}" destId="{B106FDC3-D7A6-4C06-ADED-5D29BE8582D0}" srcOrd="0" destOrd="0" presId="urn:microsoft.com/office/officeart/2005/8/layout/cycle1"/>
    <dgm:cxn modelId="{A6230B11-DFDA-46CE-A8F2-8442F8101050}" type="presOf" srcId="{CBCA222A-5D39-430F-9514-2131D16B2AD4}" destId="{BB23DBC3-8D62-4724-AA12-6CE5E7A2A6D2}" srcOrd="0" destOrd="0" presId="urn:microsoft.com/office/officeart/2005/8/layout/cycle1"/>
    <dgm:cxn modelId="{2EF3271E-0006-419F-B022-853FDF7EE112}" srcId="{E6D50FDF-A358-485F-B0DA-99D94D7F709F}" destId="{CBCA222A-5D39-430F-9514-2131D16B2AD4}" srcOrd="5" destOrd="0" parTransId="{3D5A06A5-892D-4D14-899B-6A7FF5383E8A}" sibTransId="{F77B81C3-4934-4946-9613-DEA5E1D8D1DD}"/>
    <dgm:cxn modelId="{98B3A95E-A0D3-4A0D-B1FE-DCD26B138B20}" type="presOf" srcId="{D438C7EC-6BCE-480E-B31E-87064B924D81}" destId="{18331F88-6C52-403B-9228-A442A8EA4A58}" srcOrd="0" destOrd="0" presId="urn:microsoft.com/office/officeart/2005/8/layout/cycle1"/>
    <dgm:cxn modelId="{BB5F3144-0265-4ADD-8770-54E64D8226C9}" type="presOf" srcId="{2939E94F-266B-4662-BB12-11B1415395E4}" destId="{D574D7FF-7E5B-492E-9B88-F71B2DB779CE}" srcOrd="0" destOrd="0" presId="urn:microsoft.com/office/officeart/2005/8/layout/cycle1"/>
    <dgm:cxn modelId="{6AF38046-B135-4A6C-92F3-010D73940B8B}" srcId="{E6D50FDF-A358-485F-B0DA-99D94D7F709F}" destId="{2939E94F-266B-4662-BB12-11B1415395E4}" srcOrd="3" destOrd="0" parTransId="{1AE4A112-0086-4B02-834B-2ECC09435E7E}" sibTransId="{57D1804E-D8BE-4AF2-9B7C-46589745240F}"/>
    <dgm:cxn modelId="{8C8E4E47-9174-4296-BFB4-A21EC913EEBB}" srcId="{E6D50FDF-A358-485F-B0DA-99D94D7F709F}" destId="{3E356D2D-4365-4914-BC4B-F93C00AA450D}" srcOrd="0" destOrd="0" parTransId="{304DB0DE-8DBC-42FC-9BE9-0760FF140623}" sibTransId="{CC8DEA47-3979-47DA-8787-A3A9027496A7}"/>
    <dgm:cxn modelId="{1D268B4C-181F-4883-962F-75F0A5EFFDBA}" type="presOf" srcId="{9D176ACC-6A36-4088-9089-F78BEB6B99DA}" destId="{90B71DF7-DEE5-4DFF-A759-F41B5F7273EB}" srcOrd="0" destOrd="0" presId="urn:microsoft.com/office/officeart/2005/8/layout/cycle1"/>
    <dgm:cxn modelId="{ED7E1374-8146-4D01-951D-371B93E1D18F}" srcId="{E6D50FDF-A358-485F-B0DA-99D94D7F709F}" destId="{9D176ACC-6A36-4088-9089-F78BEB6B99DA}" srcOrd="1" destOrd="0" parTransId="{20C9577A-58B8-4BFF-A683-FDD037680E8C}" sibTransId="{F571B8FF-4587-4996-990C-0A9A9373D681}"/>
    <dgm:cxn modelId="{CE14857C-A105-423C-8B18-DBD4A288C887}" type="presOf" srcId="{57D1804E-D8BE-4AF2-9B7C-46589745240F}" destId="{94704235-D735-4570-8860-5C26E7162B77}" srcOrd="0" destOrd="0" presId="urn:microsoft.com/office/officeart/2005/8/layout/cycle1"/>
    <dgm:cxn modelId="{03509797-710A-4706-86BA-352F899DD63E}" type="presOf" srcId="{D78BF35F-4F0A-468D-BF30-5D887CB96A6F}" destId="{7143ED57-4F5A-4286-B1B7-DD4E12E96343}" srcOrd="0" destOrd="0" presId="urn:microsoft.com/office/officeart/2005/8/layout/cycle1"/>
    <dgm:cxn modelId="{4CC37E9C-599B-4D13-9F20-7B84E8318FCB}" type="presOf" srcId="{E47E1A3B-43A4-4282-84BB-64FBCFAC49C6}" destId="{9956C498-BF69-41CD-AC23-B3B08CC61DAE}" srcOrd="0" destOrd="0" presId="urn:microsoft.com/office/officeart/2005/8/layout/cycle1"/>
    <dgm:cxn modelId="{468CD79C-9030-4487-84A5-259B1294E6CC}" type="presOf" srcId="{0036A5D7-968C-4F94-A8E0-24C81E896C1E}" destId="{E05623C3-7B7E-40D5-A4B3-7921386E03D0}" srcOrd="0" destOrd="0" presId="urn:microsoft.com/office/officeart/2005/8/layout/cycle1"/>
    <dgm:cxn modelId="{05F932A5-2B19-4E49-B770-F8CECC07C27B}" type="presOf" srcId="{4FF0EA0A-B66D-4DBB-8C4B-676A38C7CC9B}" destId="{D5E94574-F5C4-4D85-8202-4BA54F072D6B}" srcOrd="0" destOrd="0" presId="urn:microsoft.com/office/officeart/2005/8/layout/cycle1"/>
    <dgm:cxn modelId="{40EE11B4-8CDF-4921-B28E-7AB7C9F23195}" type="presOf" srcId="{F571B8FF-4587-4996-990C-0A9A9373D681}" destId="{87F4D46F-B710-44F9-8EA6-002F41AFC30C}" srcOrd="0" destOrd="0" presId="urn:microsoft.com/office/officeart/2005/8/layout/cycle1"/>
    <dgm:cxn modelId="{9663C1DB-798F-4443-A302-D4C4789D4705}" srcId="{E6D50FDF-A358-485F-B0DA-99D94D7F709F}" destId="{E47E1A3B-43A4-4282-84BB-64FBCFAC49C6}" srcOrd="6" destOrd="0" parTransId="{C24DA5EC-D0E2-484B-AC66-8F3608CC703C}" sibTransId="{D438C7EC-6BCE-480E-B31E-87064B924D81}"/>
    <dgm:cxn modelId="{A9FA24E7-FB73-40BD-A79D-97E6670A41F6}" type="presOf" srcId="{C7BD2B97-844C-4F9B-9298-B80399F737B1}" destId="{58C6DCB1-153D-4D35-9F47-2C5D8C57A3FF}" srcOrd="0" destOrd="0" presId="urn:microsoft.com/office/officeart/2005/8/layout/cycle1"/>
    <dgm:cxn modelId="{36726FF1-A0B6-4D3E-B1E0-E02332B22915}" srcId="{E6D50FDF-A358-485F-B0DA-99D94D7F709F}" destId="{D78BF35F-4F0A-468D-BF30-5D887CB96A6F}" srcOrd="2" destOrd="0" parTransId="{2C96BC92-5171-43DA-8B76-5CBAA8D2D338}" sibTransId="{C7BD2B97-844C-4F9B-9298-B80399F737B1}"/>
    <dgm:cxn modelId="{7713F4F9-FB35-4B78-B112-08DAB871471A}" type="presOf" srcId="{E6D50FDF-A358-485F-B0DA-99D94D7F709F}" destId="{5E1E971E-4036-4D26-90D4-28269467DE55}" srcOrd="0" destOrd="0" presId="urn:microsoft.com/office/officeart/2005/8/layout/cycle1"/>
    <dgm:cxn modelId="{1D92CFFB-9DC9-4093-9813-A5E41F97C91B}" srcId="{E6D50FDF-A358-485F-B0DA-99D94D7F709F}" destId="{0036A5D7-968C-4F94-A8E0-24C81E896C1E}" srcOrd="4" destOrd="0" parTransId="{BC0C4395-1579-4D2B-894D-FB46D6FFB6D6}" sibTransId="{4FF0EA0A-B66D-4DBB-8C4B-676A38C7CC9B}"/>
    <dgm:cxn modelId="{A0EBC694-A9E8-48F5-96D8-8DBAC8403F06}" type="presParOf" srcId="{5E1E971E-4036-4D26-90D4-28269467DE55}" destId="{D479BC2A-F39F-484C-A259-966B9E2470E4}" srcOrd="0" destOrd="0" presId="urn:microsoft.com/office/officeart/2005/8/layout/cycle1"/>
    <dgm:cxn modelId="{1B8F74A8-89AB-4146-B144-A9955F66C976}" type="presParOf" srcId="{5E1E971E-4036-4D26-90D4-28269467DE55}" destId="{A620FA83-0BBA-47DD-A74A-DDD2BDE38297}" srcOrd="1" destOrd="0" presId="urn:microsoft.com/office/officeart/2005/8/layout/cycle1"/>
    <dgm:cxn modelId="{32B643C2-7C64-45A2-BF00-8261207095F9}" type="presParOf" srcId="{5E1E971E-4036-4D26-90D4-28269467DE55}" destId="{A361B1EB-2BBB-4F93-B5E7-389FE15A3799}" srcOrd="2" destOrd="0" presId="urn:microsoft.com/office/officeart/2005/8/layout/cycle1"/>
    <dgm:cxn modelId="{069AE18B-F7DE-484D-8A1A-EA2C0C164D09}" type="presParOf" srcId="{5E1E971E-4036-4D26-90D4-28269467DE55}" destId="{9F3AC382-095A-4BF3-842E-F9724C571ED5}" srcOrd="3" destOrd="0" presId="urn:microsoft.com/office/officeart/2005/8/layout/cycle1"/>
    <dgm:cxn modelId="{577581BD-27BB-46A4-BFA3-8C29519929C2}" type="presParOf" srcId="{5E1E971E-4036-4D26-90D4-28269467DE55}" destId="{90B71DF7-DEE5-4DFF-A759-F41B5F7273EB}" srcOrd="4" destOrd="0" presId="urn:microsoft.com/office/officeart/2005/8/layout/cycle1"/>
    <dgm:cxn modelId="{50BDAF54-23EC-4EAF-8F8A-1A6170F4EA54}" type="presParOf" srcId="{5E1E971E-4036-4D26-90D4-28269467DE55}" destId="{87F4D46F-B710-44F9-8EA6-002F41AFC30C}" srcOrd="5" destOrd="0" presId="urn:microsoft.com/office/officeart/2005/8/layout/cycle1"/>
    <dgm:cxn modelId="{7319B39E-8D32-48E3-ACFD-55670FB32C30}" type="presParOf" srcId="{5E1E971E-4036-4D26-90D4-28269467DE55}" destId="{AB4B70C8-66F6-4451-A923-40368E0BB71C}" srcOrd="6" destOrd="0" presId="urn:microsoft.com/office/officeart/2005/8/layout/cycle1"/>
    <dgm:cxn modelId="{4BAA372E-C22A-441A-A21A-573723CE466D}" type="presParOf" srcId="{5E1E971E-4036-4D26-90D4-28269467DE55}" destId="{7143ED57-4F5A-4286-B1B7-DD4E12E96343}" srcOrd="7" destOrd="0" presId="urn:microsoft.com/office/officeart/2005/8/layout/cycle1"/>
    <dgm:cxn modelId="{ED60F174-945E-434A-A24B-3D3DACE24BAE}" type="presParOf" srcId="{5E1E971E-4036-4D26-90D4-28269467DE55}" destId="{58C6DCB1-153D-4D35-9F47-2C5D8C57A3FF}" srcOrd="8" destOrd="0" presId="urn:microsoft.com/office/officeart/2005/8/layout/cycle1"/>
    <dgm:cxn modelId="{8CB19055-4657-405F-B452-46526C53254B}" type="presParOf" srcId="{5E1E971E-4036-4D26-90D4-28269467DE55}" destId="{FD0572B5-76BF-4381-A8BE-E2F88C4260C7}" srcOrd="9" destOrd="0" presId="urn:microsoft.com/office/officeart/2005/8/layout/cycle1"/>
    <dgm:cxn modelId="{3B6E69EE-0DFD-4E39-AD39-213D65BF3DC7}" type="presParOf" srcId="{5E1E971E-4036-4D26-90D4-28269467DE55}" destId="{D574D7FF-7E5B-492E-9B88-F71B2DB779CE}" srcOrd="10" destOrd="0" presId="urn:microsoft.com/office/officeart/2005/8/layout/cycle1"/>
    <dgm:cxn modelId="{9258E6A1-766D-4149-9D7A-F415D3D3990D}" type="presParOf" srcId="{5E1E971E-4036-4D26-90D4-28269467DE55}" destId="{94704235-D735-4570-8860-5C26E7162B77}" srcOrd="11" destOrd="0" presId="urn:microsoft.com/office/officeart/2005/8/layout/cycle1"/>
    <dgm:cxn modelId="{6CF0B51B-2E8D-423C-9F5C-65631427C99A}" type="presParOf" srcId="{5E1E971E-4036-4D26-90D4-28269467DE55}" destId="{A0FA373C-159C-4227-8B0C-90D76164EBC9}" srcOrd="12" destOrd="0" presId="urn:microsoft.com/office/officeart/2005/8/layout/cycle1"/>
    <dgm:cxn modelId="{5146BA97-08AB-4F84-BB5C-CE16F7D619F5}" type="presParOf" srcId="{5E1E971E-4036-4D26-90D4-28269467DE55}" destId="{E05623C3-7B7E-40D5-A4B3-7921386E03D0}" srcOrd="13" destOrd="0" presId="urn:microsoft.com/office/officeart/2005/8/layout/cycle1"/>
    <dgm:cxn modelId="{11226D94-9F7A-4ADC-8343-4869F32B37AE}" type="presParOf" srcId="{5E1E971E-4036-4D26-90D4-28269467DE55}" destId="{D5E94574-F5C4-4D85-8202-4BA54F072D6B}" srcOrd="14" destOrd="0" presId="urn:microsoft.com/office/officeart/2005/8/layout/cycle1"/>
    <dgm:cxn modelId="{67B3E8CC-8D4F-4B33-BF8C-CA54BB3D9F10}" type="presParOf" srcId="{5E1E971E-4036-4D26-90D4-28269467DE55}" destId="{1ADBFCC5-C85F-409D-A254-874E64A78D74}" srcOrd="15" destOrd="0" presId="urn:microsoft.com/office/officeart/2005/8/layout/cycle1"/>
    <dgm:cxn modelId="{489FF7E3-1AA2-47CE-B59D-ED4016705EE3}" type="presParOf" srcId="{5E1E971E-4036-4D26-90D4-28269467DE55}" destId="{BB23DBC3-8D62-4724-AA12-6CE5E7A2A6D2}" srcOrd="16" destOrd="0" presId="urn:microsoft.com/office/officeart/2005/8/layout/cycle1"/>
    <dgm:cxn modelId="{BBA34363-9B14-4566-8D9A-9531DBE82C13}" type="presParOf" srcId="{5E1E971E-4036-4D26-90D4-28269467DE55}" destId="{B106FDC3-D7A6-4C06-ADED-5D29BE8582D0}" srcOrd="17" destOrd="0" presId="urn:microsoft.com/office/officeart/2005/8/layout/cycle1"/>
    <dgm:cxn modelId="{B15040FD-60E0-460E-AA7D-3DCB1A6FE770}" type="presParOf" srcId="{5E1E971E-4036-4D26-90D4-28269467DE55}" destId="{9F3CEB79-6660-45C6-AD7D-41C35647D871}" srcOrd="18" destOrd="0" presId="urn:microsoft.com/office/officeart/2005/8/layout/cycle1"/>
    <dgm:cxn modelId="{214F8A1E-90A1-4C11-81E3-1CAFA0B4171F}" type="presParOf" srcId="{5E1E971E-4036-4D26-90D4-28269467DE55}" destId="{9956C498-BF69-41CD-AC23-B3B08CC61DAE}" srcOrd="19" destOrd="0" presId="urn:microsoft.com/office/officeart/2005/8/layout/cycle1"/>
    <dgm:cxn modelId="{C8E27F36-87BB-4EE3-9F63-B75701187D52}" type="presParOf" srcId="{5E1E971E-4036-4D26-90D4-28269467DE55}" destId="{18331F88-6C52-403B-9228-A442A8EA4A58}" srcOrd="20" destOrd="0" presId="urn:microsoft.com/office/officeart/2005/8/layout/cycle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84CD869-0B18-4CAC-A44C-12BC88A82AEB}" type="doc">
      <dgm:prSet loTypeId="urn:microsoft.com/office/officeart/2005/8/layout/pyramid1" loCatId="pyramid" qsTypeId="urn:microsoft.com/office/officeart/2005/8/quickstyle/simple1" qsCatId="simple" csTypeId="urn:microsoft.com/office/officeart/2005/8/colors/colorful1" csCatId="colorful" phldr="1"/>
      <dgm:spPr/>
    </dgm:pt>
    <dgm:pt modelId="{BDE86E20-04E3-4D31-B7E1-A300C3323A98}">
      <dgm:prSet phldrT="[Texto]" custT="1"/>
      <dgm:spPr/>
      <dgm:t>
        <a:bodyPr/>
        <a:lstStyle/>
        <a:p>
          <a:endParaRPr lang="pt-BR" sz="1400" b="1" dirty="0"/>
        </a:p>
        <a:p>
          <a:r>
            <a:rPr lang="pt-BR" sz="1400" b="1" dirty="0"/>
            <a:t>Diretoria</a:t>
          </a:r>
        </a:p>
      </dgm:t>
    </dgm:pt>
    <dgm:pt modelId="{78A0D2E2-A64B-4454-9F3C-EAE44AD34218}" type="parTrans" cxnId="{B543A700-A41E-49A7-BCCB-75B641F51C29}">
      <dgm:prSet/>
      <dgm:spPr/>
      <dgm:t>
        <a:bodyPr/>
        <a:lstStyle/>
        <a:p>
          <a:endParaRPr lang="pt-BR" sz="1400" b="1"/>
        </a:p>
      </dgm:t>
    </dgm:pt>
    <dgm:pt modelId="{EA06C054-EC10-4BB3-B508-9D95BD308E77}" type="sibTrans" cxnId="{B543A700-A41E-49A7-BCCB-75B641F51C29}">
      <dgm:prSet/>
      <dgm:spPr/>
      <dgm:t>
        <a:bodyPr/>
        <a:lstStyle/>
        <a:p>
          <a:endParaRPr lang="pt-BR" sz="1400" b="1"/>
        </a:p>
      </dgm:t>
    </dgm:pt>
    <dgm:pt modelId="{388263DE-0292-4E37-BF43-20AC679F8681}">
      <dgm:prSet phldrT="[Texto]" custT="1"/>
      <dgm:spPr/>
      <dgm:t>
        <a:bodyPr/>
        <a:lstStyle/>
        <a:p>
          <a:r>
            <a:rPr lang="pt-BR" sz="1400" b="1" dirty="0"/>
            <a:t>Compras</a:t>
          </a:r>
        </a:p>
        <a:p>
          <a:r>
            <a:rPr lang="pt-BR" sz="1400" b="1" dirty="0"/>
            <a:t>Jurídico</a:t>
          </a:r>
        </a:p>
        <a:p>
          <a:r>
            <a:rPr lang="pt-BR" sz="1400" b="1" dirty="0"/>
            <a:t>Financeiro</a:t>
          </a:r>
        </a:p>
      </dgm:t>
    </dgm:pt>
    <dgm:pt modelId="{00B89479-C443-43A8-B7B0-160BFC5D2F95}" type="parTrans" cxnId="{656ED969-7D27-41BB-BE2B-DFFA77403E8F}">
      <dgm:prSet/>
      <dgm:spPr/>
      <dgm:t>
        <a:bodyPr/>
        <a:lstStyle/>
        <a:p>
          <a:endParaRPr lang="pt-BR" sz="1400" b="1"/>
        </a:p>
      </dgm:t>
    </dgm:pt>
    <dgm:pt modelId="{58FE23E9-C205-4749-9D26-2B5D1F29DB6A}" type="sibTrans" cxnId="{656ED969-7D27-41BB-BE2B-DFFA77403E8F}">
      <dgm:prSet/>
      <dgm:spPr/>
      <dgm:t>
        <a:bodyPr/>
        <a:lstStyle/>
        <a:p>
          <a:endParaRPr lang="pt-BR" sz="1400" b="1"/>
        </a:p>
      </dgm:t>
    </dgm:pt>
    <dgm:pt modelId="{48CE0AD4-DF5A-4926-BB61-D7D098D59EFE}">
      <dgm:prSet phldrT="[Texto]" custT="1"/>
      <dgm:spPr/>
      <dgm:t>
        <a:bodyPr/>
        <a:lstStyle/>
        <a:p>
          <a:r>
            <a:rPr lang="pt-BR" sz="1400" b="1" dirty="0"/>
            <a:t>Gestores de Contratos</a:t>
          </a:r>
        </a:p>
      </dgm:t>
    </dgm:pt>
    <dgm:pt modelId="{FB933207-C4FF-47CE-9EC5-ED7BEBFA9CDC}" type="parTrans" cxnId="{F0A04656-D407-4A1A-954E-6BD5F0E7134D}">
      <dgm:prSet/>
      <dgm:spPr/>
      <dgm:t>
        <a:bodyPr/>
        <a:lstStyle/>
        <a:p>
          <a:endParaRPr lang="pt-BR" sz="1400" b="1"/>
        </a:p>
      </dgm:t>
    </dgm:pt>
    <dgm:pt modelId="{9E102FD7-B536-427C-91E8-34E2FEB5FCB7}" type="sibTrans" cxnId="{F0A04656-D407-4A1A-954E-6BD5F0E7134D}">
      <dgm:prSet/>
      <dgm:spPr/>
      <dgm:t>
        <a:bodyPr/>
        <a:lstStyle/>
        <a:p>
          <a:endParaRPr lang="pt-BR" sz="1400" b="1"/>
        </a:p>
      </dgm:t>
    </dgm:pt>
    <dgm:pt modelId="{0E6ACDE1-984B-4114-B59C-D86978AF989B}" type="pres">
      <dgm:prSet presAssocID="{284CD869-0B18-4CAC-A44C-12BC88A82AEB}" presName="Name0" presStyleCnt="0">
        <dgm:presLayoutVars>
          <dgm:dir/>
          <dgm:animLvl val="lvl"/>
          <dgm:resizeHandles val="exact"/>
        </dgm:presLayoutVars>
      </dgm:prSet>
      <dgm:spPr/>
    </dgm:pt>
    <dgm:pt modelId="{9774803F-3245-4992-AB93-48FEE971FD2F}" type="pres">
      <dgm:prSet presAssocID="{BDE86E20-04E3-4D31-B7E1-A300C3323A98}" presName="Name8" presStyleCnt="0"/>
      <dgm:spPr/>
    </dgm:pt>
    <dgm:pt modelId="{C3025C1F-32A2-4BBA-8F24-0DF8F8894F70}" type="pres">
      <dgm:prSet presAssocID="{BDE86E20-04E3-4D31-B7E1-A300C3323A98}" presName="level" presStyleLbl="node1" presStyleIdx="0" presStyleCnt="3">
        <dgm:presLayoutVars>
          <dgm:chMax val="1"/>
          <dgm:bulletEnabled val="1"/>
        </dgm:presLayoutVars>
      </dgm:prSet>
      <dgm:spPr/>
    </dgm:pt>
    <dgm:pt modelId="{89735E14-B495-4C6A-B6E6-75A2592D9641}" type="pres">
      <dgm:prSet presAssocID="{BDE86E20-04E3-4D31-B7E1-A300C3323A98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5FF2ECD9-F074-4599-A365-695C60AD8139}" type="pres">
      <dgm:prSet presAssocID="{388263DE-0292-4E37-BF43-20AC679F8681}" presName="Name8" presStyleCnt="0"/>
      <dgm:spPr/>
    </dgm:pt>
    <dgm:pt modelId="{BDF94D37-35F8-4489-BDDB-1AD7D25272FA}" type="pres">
      <dgm:prSet presAssocID="{388263DE-0292-4E37-BF43-20AC679F8681}" presName="level" presStyleLbl="node1" presStyleIdx="1" presStyleCnt="3">
        <dgm:presLayoutVars>
          <dgm:chMax val="1"/>
          <dgm:bulletEnabled val="1"/>
        </dgm:presLayoutVars>
      </dgm:prSet>
      <dgm:spPr/>
    </dgm:pt>
    <dgm:pt modelId="{32131BEF-CE82-4004-8D05-B4EA2EA30D7A}" type="pres">
      <dgm:prSet presAssocID="{388263DE-0292-4E37-BF43-20AC679F8681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118B0635-71DF-4418-B2BB-EFE0805694BB}" type="pres">
      <dgm:prSet presAssocID="{48CE0AD4-DF5A-4926-BB61-D7D098D59EFE}" presName="Name8" presStyleCnt="0"/>
      <dgm:spPr/>
    </dgm:pt>
    <dgm:pt modelId="{CFA45B66-75F7-4D7A-9586-4B876FD26469}" type="pres">
      <dgm:prSet presAssocID="{48CE0AD4-DF5A-4926-BB61-D7D098D59EFE}" presName="level" presStyleLbl="node1" presStyleIdx="2" presStyleCnt="3" custLinFactNeighborX="-3333" custLinFactNeighborY="10986">
        <dgm:presLayoutVars>
          <dgm:chMax val="1"/>
          <dgm:bulletEnabled val="1"/>
        </dgm:presLayoutVars>
      </dgm:prSet>
      <dgm:spPr/>
    </dgm:pt>
    <dgm:pt modelId="{48DA6236-2FEF-4E34-A4DD-418865BBD81B}" type="pres">
      <dgm:prSet presAssocID="{48CE0AD4-DF5A-4926-BB61-D7D098D59EFE}" presName="levelTx" presStyleLbl="revTx" presStyleIdx="0" presStyleCnt="0">
        <dgm:presLayoutVars>
          <dgm:chMax val="1"/>
          <dgm:bulletEnabled val="1"/>
        </dgm:presLayoutVars>
      </dgm:prSet>
      <dgm:spPr/>
    </dgm:pt>
  </dgm:ptLst>
  <dgm:cxnLst>
    <dgm:cxn modelId="{B543A700-A41E-49A7-BCCB-75B641F51C29}" srcId="{284CD869-0B18-4CAC-A44C-12BC88A82AEB}" destId="{BDE86E20-04E3-4D31-B7E1-A300C3323A98}" srcOrd="0" destOrd="0" parTransId="{78A0D2E2-A64B-4454-9F3C-EAE44AD34218}" sibTransId="{EA06C054-EC10-4BB3-B508-9D95BD308E77}"/>
    <dgm:cxn modelId="{6FF21214-271C-44BE-9832-8DE3FCAA1F93}" type="presOf" srcId="{388263DE-0292-4E37-BF43-20AC679F8681}" destId="{BDF94D37-35F8-4489-BDDB-1AD7D25272FA}" srcOrd="0" destOrd="0" presId="urn:microsoft.com/office/officeart/2005/8/layout/pyramid1"/>
    <dgm:cxn modelId="{D0ABB520-111F-4E2C-A5FB-3F98A82CC23A}" type="presOf" srcId="{48CE0AD4-DF5A-4926-BB61-D7D098D59EFE}" destId="{CFA45B66-75F7-4D7A-9586-4B876FD26469}" srcOrd="0" destOrd="0" presId="urn:microsoft.com/office/officeart/2005/8/layout/pyramid1"/>
    <dgm:cxn modelId="{7A115F3F-02BB-4811-870D-3C20E12E889A}" type="presOf" srcId="{BDE86E20-04E3-4D31-B7E1-A300C3323A98}" destId="{C3025C1F-32A2-4BBA-8F24-0DF8F8894F70}" srcOrd="0" destOrd="0" presId="urn:microsoft.com/office/officeart/2005/8/layout/pyramid1"/>
    <dgm:cxn modelId="{43D9CE40-FFEA-48B6-9505-2020595C9544}" type="presOf" srcId="{284CD869-0B18-4CAC-A44C-12BC88A82AEB}" destId="{0E6ACDE1-984B-4114-B59C-D86978AF989B}" srcOrd="0" destOrd="0" presId="urn:microsoft.com/office/officeart/2005/8/layout/pyramid1"/>
    <dgm:cxn modelId="{656ED969-7D27-41BB-BE2B-DFFA77403E8F}" srcId="{284CD869-0B18-4CAC-A44C-12BC88A82AEB}" destId="{388263DE-0292-4E37-BF43-20AC679F8681}" srcOrd="1" destOrd="0" parTransId="{00B89479-C443-43A8-B7B0-160BFC5D2F95}" sibTransId="{58FE23E9-C205-4749-9D26-2B5D1F29DB6A}"/>
    <dgm:cxn modelId="{F0A04656-D407-4A1A-954E-6BD5F0E7134D}" srcId="{284CD869-0B18-4CAC-A44C-12BC88A82AEB}" destId="{48CE0AD4-DF5A-4926-BB61-D7D098D59EFE}" srcOrd="2" destOrd="0" parTransId="{FB933207-C4FF-47CE-9EC5-ED7BEBFA9CDC}" sibTransId="{9E102FD7-B536-427C-91E8-34E2FEB5FCB7}"/>
    <dgm:cxn modelId="{E52681BE-00BB-4B65-9B12-AB6A62C9FA14}" type="presOf" srcId="{48CE0AD4-DF5A-4926-BB61-D7D098D59EFE}" destId="{48DA6236-2FEF-4E34-A4DD-418865BBD81B}" srcOrd="1" destOrd="0" presId="urn:microsoft.com/office/officeart/2005/8/layout/pyramid1"/>
    <dgm:cxn modelId="{232480E2-5DC8-41A5-968D-E3F004466B84}" type="presOf" srcId="{BDE86E20-04E3-4D31-B7E1-A300C3323A98}" destId="{89735E14-B495-4C6A-B6E6-75A2592D9641}" srcOrd="1" destOrd="0" presId="urn:microsoft.com/office/officeart/2005/8/layout/pyramid1"/>
    <dgm:cxn modelId="{6D5E50FE-5018-4E69-B837-2DA097F0AB12}" type="presOf" srcId="{388263DE-0292-4E37-BF43-20AC679F8681}" destId="{32131BEF-CE82-4004-8D05-B4EA2EA30D7A}" srcOrd="1" destOrd="0" presId="urn:microsoft.com/office/officeart/2005/8/layout/pyramid1"/>
    <dgm:cxn modelId="{FA94C841-FA50-411A-AEC8-4B7DF38ED07C}" type="presParOf" srcId="{0E6ACDE1-984B-4114-B59C-D86978AF989B}" destId="{9774803F-3245-4992-AB93-48FEE971FD2F}" srcOrd="0" destOrd="0" presId="urn:microsoft.com/office/officeart/2005/8/layout/pyramid1"/>
    <dgm:cxn modelId="{CDDF852A-7FD2-4A6D-BE4A-5D56CB345265}" type="presParOf" srcId="{9774803F-3245-4992-AB93-48FEE971FD2F}" destId="{C3025C1F-32A2-4BBA-8F24-0DF8F8894F70}" srcOrd="0" destOrd="0" presId="urn:microsoft.com/office/officeart/2005/8/layout/pyramid1"/>
    <dgm:cxn modelId="{84DC07D1-FB00-4A6E-B51A-BE73C7A87BFC}" type="presParOf" srcId="{9774803F-3245-4992-AB93-48FEE971FD2F}" destId="{89735E14-B495-4C6A-B6E6-75A2592D9641}" srcOrd="1" destOrd="0" presId="urn:microsoft.com/office/officeart/2005/8/layout/pyramid1"/>
    <dgm:cxn modelId="{2D266F64-FD80-4DCD-9409-98F3EDD066C3}" type="presParOf" srcId="{0E6ACDE1-984B-4114-B59C-D86978AF989B}" destId="{5FF2ECD9-F074-4599-A365-695C60AD8139}" srcOrd="1" destOrd="0" presId="urn:microsoft.com/office/officeart/2005/8/layout/pyramid1"/>
    <dgm:cxn modelId="{C946D963-F84F-406D-945B-2EB74E853E64}" type="presParOf" srcId="{5FF2ECD9-F074-4599-A365-695C60AD8139}" destId="{BDF94D37-35F8-4489-BDDB-1AD7D25272FA}" srcOrd="0" destOrd="0" presId="urn:microsoft.com/office/officeart/2005/8/layout/pyramid1"/>
    <dgm:cxn modelId="{9BDF3C54-960C-4BF4-8912-A14DF6D0F324}" type="presParOf" srcId="{5FF2ECD9-F074-4599-A365-695C60AD8139}" destId="{32131BEF-CE82-4004-8D05-B4EA2EA30D7A}" srcOrd="1" destOrd="0" presId="urn:microsoft.com/office/officeart/2005/8/layout/pyramid1"/>
    <dgm:cxn modelId="{E6AAF79A-C869-47BD-9A10-F07E5D3C5485}" type="presParOf" srcId="{0E6ACDE1-984B-4114-B59C-D86978AF989B}" destId="{118B0635-71DF-4418-B2BB-EFE0805694BB}" srcOrd="2" destOrd="0" presId="urn:microsoft.com/office/officeart/2005/8/layout/pyramid1"/>
    <dgm:cxn modelId="{A4B33CD4-B6A4-40C1-9A43-3E6D7F06C152}" type="presParOf" srcId="{118B0635-71DF-4418-B2BB-EFE0805694BB}" destId="{CFA45B66-75F7-4D7A-9586-4B876FD26469}" srcOrd="0" destOrd="0" presId="urn:microsoft.com/office/officeart/2005/8/layout/pyramid1"/>
    <dgm:cxn modelId="{292E984A-A42F-488C-8814-F526F61694FF}" type="presParOf" srcId="{118B0635-71DF-4418-B2BB-EFE0805694BB}" destId="{48DA6236-2FEF-4E34-A4DD-418865BBD81B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284CD869-0B18-4CAC-A44C-12BC88A82AEB}" type="doc">
      <dgm:prSet loTypeId="urn:microsoft.com/office/officeart/2005/8/layout/pyramid1" loCatId="pyramid" qsTypeId="urn:microsoft.com/office/officeart/2005/8/quickstyle/simple1" qsCatId="simple" csTypeId="urn:microsoft.com/office/officeart/2005/8/colors/colorful1" csCatId="colorful" phldr="1"/>
      <dgm:spPr/>
    </dgm:pt>
    <dgm:pt modelId="{BDE86E20-04E3-4D31-B7E1-A300C3323A98}">
      <dgm:prSet phldrT="[Texto]" custT="1"/>
      <dgm:spPr/>
      <dgm:t>
        <a:bodyPr/>
        <a:lstStyle/>
        <a:p>
          <a:endParaRPr lang="pt-BR" sz="1400" b="1" dirty="0"/>
        </a:p>
        <a:p>
          <a:r>
            <a:rPr lang="pt-BR" sz="1400" b="1" dirty="0"/>
            <a:t>Diretoria</a:t>
          </a:r>
        </a:p>
      </dgm:t>
    </dgm:pt>
    <dgm:pt modelId="{78A0D2E2-A64B-4454-9F3C-EAE44AD34218}" type="parTrans" cxnId="{B543A700-A41E-49A7-BCCB-75B641F51C29}">
      <dgm:prSet/>
      <dgm:spPr/>
      <dgm:t>
        <a:bodyPr/>
        <a:lstStyle/>
        <a:p>
          <a:endParaRPr lang="pt-BR" sz="1400" b="1"/>
        </a:p>
      </dgm:t>
    </dgm:pt>
    <dgm:pt modelId="{EA06C054-EC10-4BB3-B508-9D95BD308E77}" type="sibTrans" cxnId="{B543A700-A41E-49A7-BCCB-75B641F51C29}">
      <dgm:prSet/>
      <dgm:spPr/>
      <dgm:t>
        <a:bodyPr/>
        <a:lstStyle/>
        <a:p>
          <a:endParaRPr lang="pt-BR" sz="1400" b="1"/>
        </a:p>
      </dgm:t>
    </dgm:pt>
    <dgm:pt modelId="{388263DE-0292-4E37-BF43-20AC679F8681}">
      <dgm:prSet phldrT="[Texto]" custT="1"/>
      <dgm:spPr/>
      <dgm:t>
        <a:bodyPr/>
        <a:lstStyle/>
        <a:p>
          <a:r>
            <a:rPr lang="pt-BR" sz="1400" b="1" dirty="0"/>
            <a:t>Recursos Humanos</a:t>
          </a:r>
        </a:p>
        <a:p>
          <a:r>
            <a:rPr lang="pt-BR" sz="1400" b="1" dirty="0"/>
            <a:t>Jurídico</a:t>
          </a:r>
        </a:p>
        <a:p>
          <a:r>
            <a:rPr lang="pt-BR" sz="1400" b="1" dirty="0"/>
            <a:t>Qualidade</a:t>
          </a:r>
        </a:p>
      </dgm:t>
    </dgm:pt>
    <dgm:pt modelId="{00B89479-C443-43A8-B7B0-160BFC5D2F95}" type="parTrans" cxnId="{656ED969-7D27-41BB-BE2B-DFFA77403E8F}">
      <dgm:prSet/>
      <dgm:spPr/>
      <dgm:t>
        <a:bodyPr/>
        <a:lstStyle/>
        <a:p>
          <a:endParaRPr lang="pt-BR" sz="1400" b="1"/>
        </a:p>
      </dgm:t>
    </dgm:pt>
    <dgm:pt modelId="{58FE23E9-C205-4749-9D26-2B5D1F29DB6A}" type="sibTrans" cxnId="{656ED969-7D27-41BB-BE2B-DFFA77403E8F}">
      <dgm:prSet/>
      <dgm:spPr/>
      <dgm:t>
        <a:bodyPr/>
        <a:lstStyle/>
        <a:p>
          <a:endParaRPr lang="pt-BR" sz="1400" b="1"/>
        </a:p>
      </dgm:t>
    </dgm:pt>
    <dgm:pt modelId="{48CE0AD4-DF5A-4926-BB61-D7D098D59EFE}">
      <dgm:prSet phldrT="[Texto]" custT="1"/>
      <dgm:spPr/>
      <dgm:t>
        <a:bodyPr/>
        <a:lstStyle/>
        <a:p>
          <a:r>
            <a:rPr lang="pt-BR" sz="1400" b="1" dirty="0"/>
            <a:t>Gestores de Serviços</a:t>
          </a:r>
        </a:p>
      </dgm:t>
    </dgm:pt>
    <dgm:pt modelId="{FB933207-C4FF-47CE-9EC5-ED7BEBFA9CDC}" type="parTrans" cxnId="{F0A04656-D407-4A1A-954E-6BD5F0E7134D}">
      <dgm:prSet/>
      <dgm:spPr/>
      <dgm:t>
        <a:bodyPr/>
        <a:lstStyle/>
        <a:p>
          <a:endParaRPr lang="pt-BR" sz="1400" b="1"/>
        </a:p>
      </dgm:t>
    </dgm:pt>
    <dgm:pt modelId="{9E102FD7-B536-427C-91E8-34E2FEB5FCB7}" type="sibTrans" cxnId="{F0A04656-D407-4A1A-954E-6BD5F0E7134D}">
      <dgm:prSet/>
      <dgm:spPr/>
      <dgm:t>
        <a:bodyPr/>
        <a:lstStyle/>
        <a:p>
          <a:endParaRPr lang="pt-BR" sz="1400" b="1"/>
        </a:p>
      </dgm:t>
    </dgm:pt>
    <dgm:pt modelId="{0E6ACDE1-984B-4114-B59C-D86978AF989B}" type="pres">
      <dgm:prSet presAssocID="{284CD869-0B18-4CAC-A44C-12BC88A82AEB}" presName="Name0" presStyleCnt="0">
        <dgm:presLayoutVars>
          <dgm:dir/>
          <dgm:animLvl val="lvl"/>
          <dgm:resizeHandles val="exact"/>
        </dgm:presLayoutVars>
      </dgm:prSet>
      <dgm:spPr/>
    </dgm:pt>
    <dgm:pt modelId="{9774803F-3245-4992-AB93-48FEE971FD2F}" type="pres">
      <dgm:prSet presAssocID="{BDE86E20-04E3-4D31-B7E1-A300C3323A98}" presName="Name8" presStyleCnt="0"/>
      <dgm:spPr/>
    </dgm:pt>
    <dgm:pt modelId="{C3025C1F-32A2-4BBA-8F24-0DF8F8894F70}" type="pres">
      <dgm:prSet presAssocID="{BDE86E20-04E3-4D31-B7E1-A300C3323A98}" presName="level" presStyleLbl="node1" presStyleIdx="0" presStyleCnt="3">
        <dgm:presLayoutVars>
          <dgm:chMax val="1"/>
          <dgm:bulletEnabled val="1"/>
        </dgm:presLayoutVars>
      </dgm:prSet>
      <dgm:spPr/>
    </dgm:pt>
    <dgm:pt modelId="{89735E14-B495-4C6A-B6E6-75A2592D9641}" type="pres">
      <dgm:prSet presAssocID="{BDE86E20-04E3-4D31-B7E1-A300C3323A98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5FF2ECD9-F074-4599-A365-695C60AD8139}" type="pres">
      <dgm:prSet presAssocID="{388263DE-0292-4E37-BF43-20AC679F8681}" presName="Name8" presStyleCnt="0"/>
      <dgm:spPr/>
    </dgm:pt>
    <dgm:pt modelId="{BDF94D37-35F8-4489-BDDB-1AD7D25272FA}" type="pres">
      <dgm:prSet presAssocID="{388263DE-0292-4E37-BF43-20AC679F8681}" presName="level" presStyleLbl="node1" presStyleIdx="1" presStyleCnt="3">
        <dgm:presLayoutVars>
          <dgm:chMax val="1"/>
          <dgm:bulletEnabled val="1"/>
        </dgm:presLayoutVars>
      </dgm:prSet>
      <dgm:spPr/>
    </dgm:pt>
    <dgm:pt modelId="{32131BEF-CE82-4004-8D05-B4EA2EA30D7A}" type="pres">
      <dgm:prSet presAssocID="{388263DE-0292-4E37-BF43-20AC679F8681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118B0635-71DF-4418-B2BB-EFE0805694BB}" type="pres">
      <dgm:prSet presAssocID="{48CE0AD4-DF5A-4926-BB61-D7D098D59EFE}" presName="Name8" presStyleCnt="0"/>
      <dgm:spPr/>
    </dgm:pt>
    <dgm:pt modelId="{CFA45B66-75F7-4D7A-9586-4B876FD26469}" type="pres">
      <dgm:prSet presAssocID="{48CE0AD4-DF5A-4926-BB61-D7D098D59EFE}" presName="level" presStyleLbl="node1" presStyleIdx="2" presStyleCnt="3" custLinFactNeighborX="-3333" custLinFactNeighborY="10986">
        <dgm:presLayoutVars>
          <dgm:chMax val="1"/>
          <dgm:bulletEnabled val="1"/>
        </dgm:presLayoutVars>
      </dgm:prSet>
      <dgm:spPr/>
    </dgm:pt>
    <dgm:pt modelId="{48DA6236-2FEF-4E34-A4DD-418865BBD81B}" type="pres">
      <dgm:prSet presAssocID="{48CE0AD4-DF5A-4926-BB61-D7D098D59EFE}" presName="levelTx" presStyleLbl="revTx" presStyleIdx="0" presStyleCnt="0">
        <dgm:presLayoutVars>
          <dgm:chMax val="1"/>
          <dgm:bulletEnabled val="1"/>
        </dgm:presLayoutVars>
      </dgm:prSet>
      <dgm:spPr/>
    </dgm:pt>
  </dgm:ptLst>
  <dgm:cxnLst>
    <dgm:cxn modelId="{B543A700-A41E-49A7-BCCB-75B641F51C29}" srcId="{284CD869-0B18-4CAC-A44C-12BC88A82AEB}" destId="{BDE86E20-04E3-4D31-B7E1-A300C3323A98}" srcOrd="0" destOrd="0" parTransId="{78A0D2E2-A64B-4454-9F3C-EAE44AD34218}" sibTransId="{EA06C054-EC10-4BB3-B508-9D95BD308E77}"/>
    <dgm:cxn modelId="{6FF21214-271C-44BE-9832-8DE3FCAA1F93}" type="presOf" srcId="{388263DE-0292-4E37-BF43-20AC679F8681}" destId="{BDF94D37-35F8-4489-BDDB-1AD7D25272FA}" srcOrd="0" destOrd="0" presId="urn:microsoft.com/office/officeart/2005/8/layout/pyramid1"/>
    <dgm:cxn modelId="{D0ABB520-111F-4E2C-A5FB-3F98A82CC23A}" type="presOf" srcId="{48CE0AD4-DF5A-4926-BB61-D7D098D59EFE}" destId="{CFA45B66-75F7-4D7A-9586-4B876FD26469}" srcOrd="0" destOrd="0" presId="urn:microsoft.com/office/officeart/2005/8/layout/pyramid1"/>
    <dgm:cxn modelId="{7A115F3F-02BB-4811-870D-3C20E12E889A}" type="presOf" srcId="{BDE86E20-04E3-4D31-B7E1-A300C3323A98}" destId="{C3025C1F-32A2-4BBA-8F24-0DF8F8894F70}" srcOrd="0" destOrd="0" presId="urn:microsoft.com/office/officeart/2005/8/layout/pyramid1"/>
    <dgm:cxn modelId="{43D9CE40-FFEA-48B6-9505-2020595C9544}" type="presOf" srcId="{284CD869-0B18-4CAC-A44C-12BC88A82AEB}" destId="{0E6ACDE1-984B-4114-B59C-D86978AF989B}" srcOrd="0" destOrd="0" presId="urn:microsoft.com/office/officeart/2005/8/layout/pyramid1"/>
    <dgm:cxn modelId="{656ED969-7D27-41BB-BE2B-DFFA77403E8F}" srcId="{284CD869-0B18-4CAC-A44C-12BC88A82AEB}" destId="{388263DE-0292-4E37-BF43-20AC679F8681}" srcOrd="1" destOrd="0" parTransId="{00B89479-C443-43A8-B7B0-160BFC5D2F95}" sibTransId="{58FE23E9-C205-4749-9D26-2B5D1F29DB6A}"/>
    <dgm:cxn modelId="{F0A04656-D407-4A1A-954E-6BD5F0E7134D}" srcId="{284CD869-0B18-4CAC-A44C-12BC88A82AEB}" destId="{48CE0AD4-DF5A-4926-BB61-D7D098D59EFE}" srcOrd="2" destOrd="0" parTransId="{FB933207-C4FF-47CE-9EC5-ED7BEBFA9CDC}" sibTransId="{9E102FD7-B536-427C-91E8-34E2FEB5FCB7}"/>
    <dgm:cxn modelId="{E52681BE-00BB-4B65-9B12-AB6A62C9FA14}" type="presOf" srcId="{48CE0AD4-DF5A-4926-BB61-D7D098D59EFE}" destId="{48DA6236-2FEF-4E34-A4DD-418865BBD81B}" srcOrd="1" destOrd="0" presId="urn:microsoft.com/office/officeart/2005/8/layout/pyramid1"/>
    <dgm:cxn modelId="{232480E2-5DC8-41A5-968D-E3F004466B84}" type="presOf" srcId="{BDE86E20-04E3-4D31-B7E1-A300C3323A98}" destId="{89735E14-B495-4C6A-B6E6-75A2592D9641}" srcOrd="1" destOrd="0" presId="urn:microsoft.com/office/officeart/2005/8/layout/pyramid1"/>
    <dgm:cxn modelId="{6D5E50FE-5018-4E69-B837-2DA097F0AB12}" type="presOf" srcId="{388263DE-0292-4E37-BF43-20AC679F8681}" destId="{32131BEF-CE82-4004-8D05-B4EA2EA30D7A}" srcOrd="1" destOrd="0" presId="urn:microsoft.com/office/officeart/2005/8/layout/pyramid1"/>
    <dgm:cxn modelId="{FA94C841-FA50-411A-AEC8-4B7DF38ED07C}" type="presParOf" srcId="{0E6ACDE1-984B-4114-B59C-D86978AF989B}" destId="{9774803F-3245-4992-AB93-48FEE971FD2F}" srcOrd="0" destOrd="0" presId="urn:microsoft.com/office/officeart/2005/8/layout/pyramid1"/>
    <dgm:cxn modelId="{CDDF852A-7FD2-4A6D-BE4A-5D56CB345265}" type="presParOf" srcId="{9774803F-3245-4992-AB93-48FEE971FD2F}" destId="{C3025C1F-32A2-4BBA-8F24-0DF8F8894F70}" srcOrd="0" destOrd="0" presId="urn:microsoft.com/office/officeart/2005/8/layout/pyramid1"/>
    <dgm:cxn modelId="{84DC07D1-FB00-4A6E-B51A-BE73C7A87BFC}" type="presParOf" srcId="{9774803F-3245-4992-AB93-48FEE971FD2F}" destId="{89735E14-B495-4C6A-B6E6-75A2592D9641}" srcOrd="1" destOrd="0" presId="urn:microsoft.com/office/officeart/2005/8/layout/pyramid1"/>
    <dgm:cxn modelId="{2D266F64-FD80-4DCD-9409-98F3EDD066C3}" type="presParOf" srcId="{0E6ACDE1-984B-4114-B59C-D86978AF989B}" destId="{5FF2ECD9-F074-4599-A365-695C60AD8139}" srcOrd="1" destOrd="0" presId="urn:microsoft.com/office/officeart/2005/8/layout/pyramid1"/>
    <dgm:cxn modelId="{C946D963-F84F-406D-945B-2EB74E853E64}" type="presParOf" srcId="{5FF2ECD9-F074-4599-A365-695C60AD8139}" destId="{BDF94D37-35F8-4489-BDDB-1AD7D25272FA}" srcOrd="0" destOrd="0" presId="urn:microsoft.com/office/officeart/2005/8/layout/pyramid1"/>
    <dgm:cxn modelId="{9BDF3C54-960C-4BF4-8912-A14DF6D0F324}" type="presParOf" srcId="{5FF2ECD9-F074-4599-A365-695C60AD8139}" destId="{32131BEF-CE82-4004-8D05-B4EA2EA30D7A}" srcOrd="1" destOrd="0" presId="urn:microsoft.com/office/officeart/2005/8/layout/pyramid1"/>
    <dgm:cxn modelId="{E6AAF79A-C869-47BD-9A10-F07E5D3C5485}" type="presParOf" srcId="{0E6ACDE1-984B-4114-B59C-D86978AF989B}" destId="{118B0635-71DF-4418-B2BB-EFE0805694BB}" srcOrd="2" destOrd="0" presId="urn:microsoft.com/office/officeart/2005/8/layout/pyramid1"/>
    <dgm:cxn modelId="{A4B33CD4-B6A4-40C1-9A43-3E6D7F06C152}" type="presParOf" srcId="{118B0635-71DF-4418-B2BB-EFE0805694BB}" destId="{CFA45B66-75F7-4D7A-9586-4B876FD26469}" srcOrd="0" destOrd="0" presId="urn:microsoft.com/office/officeart/2005/8/layout/pyramid1"/>
    <dgm:cxn modelId="{292E984A-A42F-488C-8814-F526F61694FF}" type="presParOf" srcId="{118B0635-71DF-4418-B2BB-EFE0805694BB}" destId="{48DA6236-2FEF-4E34-A4DD-418865BBD81B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962E67D-F548-4E0C-8038-A0456D26832C}">
      <dsp:nvSpPr>
        <dsp:cNvPr id="0" name=""/>
        <dsp:cNvSpPr/>
      </dsp:nvSpPr>
      <dsp:spPr>
        <a:xfrm>
          <a:off x="1287209" y="237718"/>
          <a:ext cx="3072057" cy="3072057"/>
        </a:xfrm>
        <a:prstGeom prst="pie">
          <a:avLst>
            <a:gd name="adj1" fmla="val 16200000"/>
            <a:gd name="adj2" fmla="val 1800000"/>
          </a:avLst>
        </a:prstGeom>
        <a:solidFill>
          <a:srgbClr val="C0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 dirty="0"/>
            <a:t>Custos</a:t>
          </a:r>
        </a:p>
      </dsp:txBody>
      <dsp:txXfrm>
        <a:off x="2906256" y="888702"/>
        <a:ext cx="1097163" cy="914302"/>
      </dsp:txXfrm>
    </dsp:sp>
    <dsp:sp modelId="{00E02E3F-902F-4059-A8BE-A53F33AFBC4F}">
      <dsp:nvSpPr>
        <dsp:cNvPr id="0" name=""/>
        <dsp:cNvSpPr/>
      </dsp:nvSpPr>
      <dsp:spPr>
        <a:xfrm>
          <a:off x="1223939" y="347435"/>
          <a:ext cx="3072057" cy="3072057"/>
        </a:xfrm>
        <a:prstGeom prst="pie">
          <a:avLst>
            <a:gd name="adj1" fmla="val 1800000"/>
            <a:gd name="adj2" fmla="val 9000000"/>
          </a:avLst>
        </a:prstGeom>
        <a:solidFill>
          <a:srgbClr val="00206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 dirty="0"/>
            <a:t>Margem</a:t>
          </a:r>
        </a:p>
      </dsp:txBody>
      <dsp:txXfrm>
        <a:off x="1955381" y="2340615"/>
        <a:ext cx="1645744" cy="804586"/>
      </dsp:txXfrm>
    </dsp:sp>
    <dsp:sp modelId="{6AC3B161-5356-4A45-807D-810D4FDE238A}">
      <dsp:nvSpPr>
        <dsp:cNvPr id="0" name=""/>
        <dsp:cNvSpPr/>
      </dsp:nvSpPr>
      <dsp:spPr>
        <a:xfrm>
          <a:off x="1160669" y="237718"/>
          <a:ext cx="3072057" cy="3072057"/>
        </a:xfrm>
        <a:prstGeom prst="pie">
          <a:avLst>
            <a:gd name="adj1" fmla="val 9000000"/>
            <a:gd name="adj2" fmla="val 16200000"/>
          </a:avLst>
        </a:prstGeom>
        <a:solidFill>
          <a:schemeClr val="accent3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 dirty="0"/>
            <a:t>Receitas</a:t>
          </a:r>
        </a:p>
      </dsp:txBody>
      <dsp:txXfrm>
        <a:off x="1516516" y="888702"/>
        <a:ext cx="1097163" cy="914302"/>
      </dsp:txXfrm>
    </dsp:sp>
    <dsp:sp modelId="{43FB37C5-8093-409F-8317-B48D6068E55D}">
      <dsp:nvSpPr>
        <dsp:cNvPr id="0" name=""/>
        <dsp:cNvSpPr/>
      </dsp:nvSpPr>
      <dsp:spPr>
        <a:xfrm>
          <a:off x="1097287" y="47543"/>
          <a:ext cx="3452407" cy="3452407"/>
        </a:xfrm>
        <a:prstGeom prst="circularArrow">
          <a:avLst>
            <a:gd name="adj1" fmla="val 5085"/>
            <a:gd name="adj2" fmla="val 327528"/>
            <a:gd name="adj3" fmla="val 1472472"/>
            <a:gd name="adj4" fmla="val 16199432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918FC6C-57B3-4F98-9984-A58AE8915BF1}">
      <dsp:nvSpPr>
        <dsp:cNvPr id="0" name=""/>
        <dsp:cNvSpPr/>
      </dsp:nvSpPr>
      <dsp:spPr>
        <a:xfrm>
          <a:off x="1033764" y="157065"/>
          <a:ext cx="3452407" cy="3452407"/>
        </a:xfrm>
        <a:prstGeom prst="circularArrow">
          <a:avLst>
            <a:gd name="adj1" fmla="val 5085"/>
            <a:gd name="adj2" fmla="val 327528"/>
            <a:gd name="adj3" fmla="val 8671970"/>
            <a:gd name="adj4" fmla="val 1800502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D0C3DE2-EE04-4360-8E10-5E3031C92E6B}">
      <dsp:nvSpPr>
        <dsp:cNvPr id="0" name=""/>
        <dsp:cNvSpPr/>
      </dsp:nvSpPr>
      <dsp:spPr>
        <a:xfrm>
          <a:off x="970241" y="47543"/>
          <a:ext cx="3452407" cy="3452407"/>
        </a:xfrm>
        <a:prstGeom prst="circularArrow">
          <a:avLst>
            <a:gd name="adj1" fmla="val 5085"/>
            <a:gd name="adj2" fmla="val 327528"/>
            <a:gd name="adj3" fmla="val 15873039"/>
            <a:gd name="adj4" fmla="val 9000000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620FA83-0BBA-47DD-A74A-DDD2BDE38297}">
      <dsp:nvSpPr>
        <dsp:cNvPr id="0" name=""/>
        <dsp:cNvSpPr/>
      </dsp:nvSpPr>
      <dsp:spPr>
        <a:xfrm>
          <a:off x="2159693" y="1552"/>
          <a:ext cx="560382" cy="5603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000" kern="1200" dirty="0"/>
            <a:t>Comercial</a:t>
          </a:r>
        </a:p>
      </dsp:txBody>
      <dsp:txXfrm>
        <a:off x="2159693" y="1552"/>
        <a:ext cx="560382" cy="560382"/>
      </dsp:txXfrm>
    </dsp:sp>
    <dsp:sp modelId="{A361B1EB-2BBB-4F93-B5E7-389FE15A3799}">
      <dsp:nvSpPr>
        <dsp:cNvPr id="0" name=""/>
        <dsp:cNvSpPr/>
      </dsp:nvSpPr>
      <dsp:spPr>
        <a:xfrm>
          <a:off x="410992" y="31413"/>
          <a:ext cx="2901568" cy="2901568"/>
        </a:xfrm>
        <a:prstGeom prst="circularArrow">
          <a:avLst>
            <a:gd name="adj1" fmla="val 3766"/>
            <a:gd name="adj2" fmla="val 234996"/>
            <a:gd name="adj3" fmla="val 19826238"/>
            <a:gd name="adj4" fmla="val 18606226"/>
            <a:gd name="adj5" fmla="val 4394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90B71DF7-DEE5-4DFF-A759-F41B5F7273EB}">
      <dsp:nvSpPr>
        <dsp:cNvPr id="0" name=""/>
        <dsp:cNvSpPr/>
      </dsp:nvSpPr>
      <dsp:spPr>
        <a:xfrm>
          <a:off x="2715353" y="905518"/>
          <a:ext cx="890840" cy="5603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000" kern="1200" dirty="0"/>
            <a:t>Administrativo</a:t>
          </a:r>
        </a:p>
      </dsp:txBody>
      <dsp:txXfrm>
        <a:off x="2715353" y="905518"/>
        <a:ext cx="890840" cy="560382"/>
      </dsp:txXfrm>
    </dsp:sp>
    <dsp:sp modelId="{87F4D46F-B710-44F9-8EA6-002F41AFC30C}">
      <dsp:nvSpPr>
        <dsp:cNvPr id="0" name=""/>
        <dsp:cNvSpPr/>
      </dsp:nvSpPr>
      <dsp:spPr>
        <a:xfrm>
          <a:off x="410992" y="31413"/>
          <a:ext cx="2901568" cy="2901568"/>
        </a:xfrm>
        <a:prstGeom prst="circularArrow">
          <a:avLst>
            <a:gd name="adj1" fmla="val 3766"/>
            <a:gd name="adj2" fmla="val 234996"/>
            <a:gd name="adj3" fmla="val 1229363"/>
            <a:gd name="adj4" fmla="val 21557953"/>
            <a:gd name="adj5" fmla="val 4394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7143ED57-4F5A-4286-B1B7-DD4E12E96343}">
      <dsp:nvSpPr>
        <dsp:cNvPr id="0" name=""/>
        <dsp:cNvSpPr/>
      </dsp:nvSpPr>
      <dsp:spPr>
        <a:xfrm>
          <a:off x="2504958" y="2032745"/>
          <a:ext cx="797065" cy="5603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000" kern="1200" dirty="0"/>
            <a:t>Assistência</a:t>
          </a:r>
        </a:p>
      </dsp:txBody>
      <dsp:txXfrm>
        <a:off x="2504958" y="2032745"/>
        <a:ext cx="797065" cy="560382"/>
      </dsp:txXfrm>
    </dsp:sp>
    <dsp:sp modelId="{58C6DCB1-153D-4D35-9F47-2C5D8C57A3FF}">
      <dsp:nvSpPr>
        <dsp:cNvPr id="0" name=""/>
        <dsp:cNvSpPr/>
      </dsp:nvSpPr>
      <dsp:spPr>
        <a:xfrm>
          <a:off x="410992" y="31413"/>
          <a:ext cx="2901568" cy="2901568"/>
        </a:xfrm>
        <a:prstGeom prst="circularArrow">
          <a:avLst>
            <a:gd name="adj1" fmla="val 3766"/>
            <a:gd name="adj2" fmla="val 234996"/>
            <a:gd name="adj3" fmla="val 4436642"/>
            <a:gd name="adj4" fmla="val 3389341"/>
            <a:gd name="adj5" fmla="val 4394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D574D7FF-7E5B-492E-9B88-F71B2DB779CE}">
      <dsp:nvSpPr>
        <dsp:cNvPr id="0" name=""/>
        <dsp:cNvSpPr/>
      </dsp:nvSpPr>
      <dsp:spPr>
        <a:xfrm>
          <a:off x="1581585" y="2534409"/>
          <a:ext cx="560382" cy="5603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000" kern="1200" dirty="0"/>
            <a:t>Farmácia</a:t>
          </a:r>
        </a:p>
      </dsp:txBody>
      <dsp:txXfrm>
        <a:off x="1581585" y="2534409"/>
        <a:ext cx="560382" cy="560382"/>
      </dsp:txXfrm>
    </dsp:sp>
    <dsp:sp modelId="{94704235-D735-4570-8860-5C26E7162B77}">
      <dsp:nvSpPr>
        <dsp:cNvPr id="0" name=""/>
        <dsp:cNvSpPr/>
      </dsp:nvSpPr>
      <dsp:spPr>
        <a:xfrm>
          <a:off x="410992" y="31413"/>
          <a:ext cx="2901568" cy="2901568"/>
        </a:xfrm>
        <a:prstGeom prst="circularArrow">
          <a:avLst>
            <a:gd name="adj1" fmla="val 3766"/>
            <a:gd name="adj2" fmla="val 234996"/>
            <a:gd name="adj3" fmla="val 7175663"/>
            <a:gd name="adj4" fmla="val 6128361"/>
            <a:gd name="adj5" fmla="val 4394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E05623C3-7B7E-40D5-A4B3-7921386E03D0}">
      <dsp:nvSpPr>
        <dsp:cNvPr id="0" name=""/>
        <dsp:cNvSpPr/>
      </dsp:nvSpPr>
      <dsp:spPr>
        <a:xfrm>
          <a:off x="354322" y="2032745"/>
          <a:ext cx="931479" cy="5603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000" kern="1200" dirty="0"/>
            <a:t>Faturamento</a:t>
          </a:r>
        </a:p>
      </dsp:txBody>
      <dsp:txXfrm>
        <a:off x="354322" y="2032745"/>
        <a:ext cx="931479" cy="560382"/>
      </dsp:txXfrm>
    </dsp:sp>
    <dsp:sp modelId="{D5E94574-F5C4-4D85-8202-4BA54F072D6B}">
      <dsp:nvSpPr>
        <dsp:cNvPr id="0" name=""/>
        <dsp:cNvSpPr/>
      </dsp:nvSpPr>
      <dsp:spPr>
        <a:xfrm>
          <a:off x="410992" y="31413"/>
          <a:ext cx="2901568" cy="2901568"/>
        </a:xfrm>
        <a:prstGeom prst="circularArrow">
          <a:avLst>
            <a:gd name="adj1" fmla="val 3766"/>
            <a:gd name="adj2" fmla="val 234996"/>
            <a:gd name="adj3" fmla="val 10607051"/>
            <a:gd name="adj4" fmla="val 9335641"/>
            <a:gd name="adj5" fmla="val 4394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BB23DBC3-8D62-4724-AA12-6CE5E7A2A6D2}">
      <dsp:nvSpPr>
        <dsp:cNvPr id="0" name=""/>
        <dsp:cNvSpPr/>
      </dsp:nvSpPr>
      <dsp:spPr>
        <a:xfrm>
          <a:off x="138222" y="905518"/>
          <a:ext cx="849114" cy="5603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000" kern="1200" dirty="0"/>
            <a:t>Tecnologia</a:t>
          </a:r>
        </a:p>
      </dsp:txBody>
      <dsp:txXfrm>
        <a:off x="138222" y="905518"/>
        <a:ext cx="849114" cy="560382"/>
      </dsp:txXfrm>
    </dsp:sp>
    <dsp:sp modelId="{B106FDC3-D7A6-4C06-ADED-5D29BE8582D0}">
      <dsp:nvSpPr>
        <dsp:cNvPr id="0" name=""/>
        <dsp:cNvSpPr/>
      </dsp:nvSpPr>
      <dsp:spPr>
        <a:xfrm>
          <a:off x="410992" y="31413"/>
          <a:ext cx="2901568" cy="2901568"/>
        </a:xfrm>
        <a:prstGeom prst="circularArrow">
          <a:avLst>
            <a:gd name="adj1" fmla="val 3766"/>
            <a:gd name="adj2" fmla="val 234996"/>
            <a:gd name="adj3" fmla="val 13271823"/>
            <a:gd name="adj4" fmla="val 12338766"/>
            <a:gd name="adj5" fmla="val 4394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9956C498-BF69-41CD-AC23-B3B08CC61DAE}">
      <dsp:nvSpPr>
        <dsp:cNvPr id="0" name=""/>
        <dsp:cNvSpPr/>
      </dsp:nvSpPr>
      <dsp:spPr>
        <a:xfrm>
          <a:off x="921495" y="1552"/>
          <a:ext cx="724344" cy="5603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000" kern="1200" dirty="0"/>
            <a:t>Financeiro</a:t>
          </a:r>
        </a:p>
      </dsp:txBody>
      <dsp:txXfrm>
        <a:off x="921495" y="1552"/>
        <a:ext cx="724344" cy="560382"/>
      </dsp:txXfrm>
    </dsp:sp>
    <dsp:sp modelId="{18331F88-6C52-403B-9228-A442A8EA4A58}">
      <dsp:nvSpPr>
        <dsp:cNvPr id="0" name=""/>
        <dsp:cNvSpPr/>
      </dsp:nvSpPr>
      <dsp:spPr>
        <a:xfrm>
          <a:off x="410992" y="31413"/>
          <a:ext cx="2901568" cy="2901568"/>
        </a:xfrm>
        <a:prstGeom prst="circularArrow">
          <a:avLst>
            <a:gd name="adj1" fmla="val 3766"/>
            <a:gd name="adj2" fmla="val 234996"/>
            <a:gd name="adj3" fmla="val 16740215"/>
            <a:gd name="adj4" fmla="val 15640394"/>
            <a:gd name="adj5" fmla="val 4394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620FA83-0BBA-47DD-A74A-DDD2BDE38297}">
      <dsp:nvSpPr>
        <dsp:cNvPr id="0" name=""/>
        <dsp:cNvSpPr/>
      </dsp:nvSpPr>
      <dsp:spPr>
        <a:xfrm>
          <a:off x="2159693" y="1552"/>
          <a:ext cx="560382" cy="5603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000" kern="1200" dirty="0"/>
            <a:t>Comercial</a:t>
          </a:r>
        </a:p>
      </dsp:txBody>
      <dsp:txXfrm>
        <a:off x="2159693" y="1552"/>
        <a:ext cx="560382" cy="560382"/>
      </dsp:txXfrm>
    </dsp:sp>
    <dsp:sp modelId="{A361B1EB-2BBB-4F93-B5E7-389FE15A3799}">
      <dsp:nvSpPr>
        <dsp:cNvPr id="0" name=""/>
        <dsp:cNvSpPr/>
      </dsp:nvSpPr>
      <dsp:spPr>
        <a:xfrm>
          <a:off x="410992" y="31413"/>
          <a:ext cx="2901568" cy="2901568"/>
        </a:xfrm>
        <a:prstGeom prst="circularArrow">
          <a:avLst>
            <a:gd name="adj1" fmla="val 3766"/>
            <a:gd name="adj2" fmla="val 234996"/>
            <a:gd name="adj3" fmla="val 19826238"/>
            <a:gd name="adj4" fmla="val 18606226"/>
            <a:gd name="adj5" fmla="val 4394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90B71DF7-DEE5-4DFF-A759-F41B5F7273EB}">
      <dsp:nvSpPr>
        <dsp:cNvPr id="0" name=""/>
        <dsp:cNvSpPr/>
      </dsp:nvSpPr>
      <dsp:spPr>
        <a:xfrm>
          <a:off x="2715353" y="905518"/>
          <a:ext cx="890840" cy="5603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000" kern="1200" dirty="0"/>
            <a:t>Administrativo</a:t>
          </a:r>
        </a:p>
      </dsp:txBody>
      <dsp:txXfrm>
        <a:off x="2715353" y="905518"/>
        <a:ext cx="890840" cy="560382"/>
      </dsp:txXfrm>
    </dsp:sp>
    <dsp:sp modelId="{87F4D46F-B710-44F9-8EA6-002F41AFC30C}">
      <dsp:nvSpPr>
        <dsp:cNvPr id="0" name=""/>
        <dsp:cNvSpPr/>
      </dsp:nvSpPr>
      <dsp:spPr>
        <a:xfrm>
          <a:off x="410992" y="31413"/>
          <a:ext cx="2901568" cy="2901568"/>
        </a:xfrm>
        <a:prstGeom prst="circularArrow">
          <a:avLst>
            <a:gd name="adj1" fmla="val 3766"/>
            <a:gd name="adj2" fmla="val 234996"/>
            <a:gd name="adj3" fmla="val 1229363"/>
            <a:gd name="adj4" fmla="val 21557953"/>
            <a:gd name="adj5" fmla="val 4394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7143ED57-4F5A-4286-B1B7-DD4E12E96343}">
      <dsp:nvSpPr>
        <dsp:cNvPr id="0" name=""/>
        <dsp:cNvSpPr/>
      </dsp:nvSpPr>
      <dsp:spPr>
        <a:xfrm>
          <a:off x="2504958" y="2032745"/>
          <a:ext cx="797065" cy="5603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000" kern="1200" dirty="0"/>
            <a:t>Assistência</a:t>
          </a:r>
        </a:p>
      </dsp:txBody>
      <dsp:txXfrm>
        <a:off x="2504958" y="2032745"/>
        <a:ext cx="797065" cy="560382"/>
      </dsp:txXfrm>
    </dsp:sp>
    <dsp:sp modelId="{58C6DCB1-153D-4D35-9F47-2C5D8C57A3FF}">
      <dsp:nvSpPr>
        <dsp:cNvPr id="0" name=""/>
        <dsp:cNvSpPr/>
      </dsp:nvSpPr>
      <dsp:spPr>
        <a:xfrm>
          <a:off x="410992" y="31413"/>
          <a:ext cx="2901568" cy="2901568"/>
        </a:xfrm>
        <a:prstGeom prst="circularArrow">
          <a:avLst>
            <a:gd name="adj1" fmla="val 3766"/>
            <a:gd name="adj2" fmla="val 234996"/>
            <a:gd name="adj3" fmla="val 4436642"/>
            <a:gd name="adj4" fmla="val 3389341"/>
            <a:gd name="adj5" fmla="val 4394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D574D7FF-7E5B-492E-9B88-F71B2DB779CE}">
      <dsp:nvSpPr>
        <dsp:cNvPr id="0" name=""/>
        <dsp:cNvSpPr/>
      </dsp:nvSpPr>
      <dsp:spPr>
        <a:xfrm>
          <a:off x="1581585" y="2534409"/>
          <a:ext cx="560382" cy="5603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000" kern="1200" dirty="0"/>
            <a:t>Farmácia</a:t>
          </a:r>
        </a:p>
      </dsp:txBody>
      <dsp:txXfrm>
        <a:off x="1581585" y="2534409"/>
        <a:ext cx="560382" cy="560382"/>
      </dsp:txXfrm>
    </dsp:sp>
    <dsp:sp modelId="{94704235-D735-4570-8860-5C26E7162B77}">
      <dsp:nvSpPr>
        <dsp:cNvPr id="0" name=""/>
        <dsp:cNvSpPr/>
      </dsp:nvSpPr>
      <dsp:spPr>
        <a:xfrm>
          <a:off x="410992" y="31413"/>
          <a:ext cx="2901568" cy="2901568"/>
        </a:xfrm>
        <a:prstGeom prst="circularArrow">
          <a:avLst>
            <a:gd name="adj1" fmla="val 3766"/>
            <a:gd name="adj2" fmla="val 234996"/>
            <a:gd name="adj3" fmla="val 7175663"/>
            <a:gd name="adj4" fmla="val 6128361"/>
            <a:gd name="adj5" fmla="val 4394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E05623C3-7B7E-40D5-A4B3-7921386E03D0}">
      <dsp:nvSpPr>
        <dsp:cNvPr id="0" name=""/>
        <dsp:cNvSpPr/>
      </dsp:nvSpPr>
      <dsp:spPr>
        <a:xfrm>
          <a:off x="354322" y="2032745"/>
          <a:ext cx="931479" cy="5603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000" kern="1200" dirty="0"/>
            <a:t>Faturamento</a:t>
          </a:r>
        </a:p>
      </dsp:txBody>
      <dsp:txXfrm>
        <a:off x="354322" y="2032745"/>
        <a:ext cx="931479" cy="560382"/>
      </dsp:txXfrm>
    </dsp:sp>
    <dsp:sp modelId="{D5E94574-F5C4-4D85-8202-4BA54F072D6B}">
      <dsp:nvSpPr>
        <dsp:cNvPr id="0" name=""/>
        <dsp:cNvSpPr/>
      </dsp:nvSpPr>
      <dsp:spPr>
        <a:xfrm>
          <a:off x="410992" y="31413"/>
          <a:ext cx="2901568" cy="2901568"/>
        </a:xfrm>
        <a:prstGeom prst="circularArrow">
          <a:avLst>
            <a:gd name="adj1" fmla="val 3766"/>
            <a:gd name="adj2" fmla="val 234996"/>
            <a:gd name="adj3" fmla="val 10607051"/>
            <a:gd name="adj4" fmla="val 9335641"/>
            <a:gd name="adj5" fmla="val 4394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BB23DBC3-8D62-4724-AA12-6CE5E7A2A6D2}">
      <dsp:nvSpPr>
        <dsp:cNvPr id="0" name=""/>
        <dsp:cNvSpPr/>
      </dsp:nvSpPr>
      <dsp:spPr>
        <a:xfrm>
          <a:off x="138222" y="905518"/>
          <a:ext cx="849114" cy="5603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000" kern="1200" dirty="0"/>
            <a:t>Tecnologia</a:t>
          </a:r>
        </a:p>
      </dsp:txBody>
      <dsp:txXfrm>
        <a:off x="138222" y="905518"/>
        <a:ext cx="849114" cy="560382"/>
      </dsp:txXfrm>
    </dsp:sp>
    <dsp:sp modelId="{B106FDC3-D7A6-4C06-ADED-5D29BE8582D0}">
      <dsp:nvSpPr>
        <dsp:cNvPr id="0" name=""/>
        <dsp:cNvSpPr/>
      </dsp:nvSpPr>
      <dsp:spPr>
        <a:xfrm>
          <a:off x="410992" y="31413"/>
          <a:ext cx="2901568" cy="2901568"/>
        </a:xfrm>
        <a:prstGeom prst="circularArrow">
          <a:avLst>
            <a:gd name="adj1" fmla="val 3766"/>
            <a:gd name="adj2" fmla="val 234996"/>
            <a:gd name="adj3" fmla="val 13271823"/>
            <a:gd name="adj4" fmla="val 12338766"/>
            <a:gd name="adj5" fmla="val 4394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9956C498-BF69-41CD-AC23-B3B08CC61DAE}">
      <dsp:nvSpPr>
        <dsp:cNvPr id="0" name=""/>
        <dsp:cNvSpPr/>
      </dsp:nvSpPr>
      <dsp:spPr>
        <a:xfrm>
          <a:off x="921495" y="1552"/>
          <a:ext cx="724344" cy="5603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000" kern="1200" dirty="0"/>
            <a:t>Financeiro</a:t>
          </a:r>
        </a:p>
      </dsp:txBody>
      <dsp:txXfrm>
        <a:off x="921495" y="1552"/>
        <a:ext cx="724344" cy="560382"/>
      </dsp:txXfrm>
    </dsp:sp>
    <dsp:sp modelId="{18331F88-6C52-403B-9228-A442A8EA4A58}">
      <dsp:nvSpPr>
        <dsp:cNvPr id="0" name=""/>
        <dsp:cNvSpPr/>
      </dsp:nvSpPr>
      <dsp:spPr>
        <a:xfrm>
          <a:off x="410992" y="31413"/>
          <a:ext cx="2901568" cy="2901568"/>
        </a:xfrm>
        <a:prstGeom prst="circularArrow">
          <a:avLst>
            <a:gd name="adj1" fmla="val 3766"/>
            <a:gd name="adj2" fmla="val 234996"/>
            <a:gd name="adj3" fmla="val 16740215"/>
            <a:gd name="adj4" fmla="val 15640394"/>
            <a:gd name="adj5" fmla="val 4394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3025C1F-32A2-4BBA-8F24-0DF8F8894F70}">
      <dsp:nvSpPr>
        <dsp:cNvPr id="0" name=""/>
        <dsp:cNvSpPr/>
      </dsp:nvSpPr>
      <dsp:spPr>
        <a:xfrm>
          <a:off x="1440160" y="0"/>
          <a:ext cx="1440160" cy="941362"/>
        </a:xfrm>
        <a:prstGeom prst="trapezoid">
          <a:avLst>
            <a:gd name="adj" fmla="val 76493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400" b="1" kern="1200" dirty="0"/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b="1" kern="1200" dirty="0"/>
            <a:t>Diretoria</a:t>
          </a:r>
        </a:p>
      </dsp:txBody>
      <dsp:txXfrm>
        <a:off x="1440160" y="0"/>
        <a:ext cx="1440160" cy="941362"/>
      </dsp:txXfrm>
    </dsp:sp>
    <dsp:sp modelId="{BDF94D37-35F8-4489-BDDB-1AD7D25272FA}">
      <dsp:nvSpPr>
        <dsp:cNvPr id="0" name=""/>
        <dsp:cNvSpPr/>
      </dsp:nvSpPr>
      <dsp:spPr>
        <a:xfrm>
          <a:off x="720080" y="941362"/>
          <a:ext cx="2880320" cy="941362"/>
        </a:xfrm>
        <a:prstGeom prst="trapezoid">
          <a:avLst>
            <a:gd name="adj" fmla="val 76493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b="1" kern="1200" dirty="0"/>
            <a:t>Compras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b="1" kern="1200" dirty="0"/>
            <a:t>Jurídico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b="1" kern="1200" dirty="0"/>
            <a:t>Financeiro</a:t>
          </a:r>
        </a:p>
      </dsp:txBody>
      <dsp:txXfrm>
        <a:off x="1224135" y="941362"/>
        <a:ext cx="1872208" cy="941362"/>
      </dsp:txXfrm>
    </dsp:sp>
    <dsp:sp modelId="{CFA45B66-75F7-4D7A-9586-4B876FD26469}">
      <dsp:nvSpPr>
        <dsp:cNvPr id="0" name=""/>
        <dsp:cNvSpPr/>
      </dsp:nvSpPr>
      <dsp:spPr>
        <a:xfrm>
          <a:off x="0" y="1882725"/>
          <a:ext cx="4320480" cy="941362"/>
        </a:xfrm>
        <a:prstGeom prst="trapezoid">
          <a:avLst>
            <a:gd name="adj" fmla="val 76493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b="1" kern="1200" dirty="0"/>
            <a:t>Gestores de Contratos</a:t>
          </a:r>
        </a:p>
      </dsp:txBody>
      <dsp:txXfrm>
        <a:off x="756083" y="1882725"/>
        <a:ext cx="2808312" cy="941362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3025C1F-32A2-4BBA-8F24-0DF8F8894F70}">
      <dsp:nvSpPr>
        <dsp:cNvPr id="0" name=""/>
        <dsp:cNvSpPr/>
      </dsp:nvSpPr>
      <dsp:spPr>
        <a:xfrm>
          <a:off x="1440160" y="0"/>
          <a:ext cx="1440160" cy="941362"/>
        </a:xfrm>
        <a:prstGeom prst="trapezoid">
          <a:avLst>
            <a:gd name="adj" fmla="val 76493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400" b="1" kern="1200" dirty="0"/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b="1" kern="1200" dirty="0"/>
            <a:t>Diretoria</a:t>
          </a:r>
        </a:p>
      </dsp:txBody>
      <dsp:txXfrm>
        <a:off x="1440160" y="0"/>
        <a:ext cx="1440160" cy="941362"/>
      </dsp:txXfrm>
    </dsp:sp>
    <dsp:sp modelId="{BDF94D37-35F8-4489-BDDB-1AD7D25272FA}">
      <dsp:nvSpPr>
        <dsp:cNvPr id="0" name=""/>
        <dsp:cNvSpPr/>
      </dsp:nvSpPr>
      <dsp:spPr>
        <a:xfrm>
          <a:off x="720080" y="941362"/>
          <a:ext cx="2880320" cy="941362"/>
        </a:xfrm>
        <a:prstGeom prst="trapezoid">
          <a:avLst>
            <a:gd name="adj" fmla="val 76493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b="1" kern="1200" dirty="0"/>
            <a:t>Recursos Humanos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b="1" kern="1200" dirty="0"/>
            <a:t>Jurídico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b="1" kern="1200" dirty="0"/>
            <a:t>Qualidade</a:t>
          </a:r>
        </a:p>
      </dsp:txBody>
      <dsp:txXfrm>
        <a:off x="1224135" y="941362"/>
        <a:ext cx="1872208" cy="941362"/>
      </dsp:txXfrm>
    </dsp:sp>
    <dsp:sp modelId="{CFA45B66-75F7-4D7A-9586-4B876FD26469}">
      <dsp:nvSpPr>
        <dsp:cNvPr id="0" name=""/>
        <dsp:cNvSpPr/>
      </dsp:nvSpPr>
      <dsp:spPr>
        <a:xfrm>
          <a:off x="0" y="1882725"/>
          <a:ext cx="4320480" cy="941362"/>
        </a:xfrm>
        <a:prstGeom prst="trapezoid">
          <a:avLst>
            <a:gd name="adj" fmla="val 76493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b="1" kern="1200" dirty="0"/>
            <a:t>Gestores de Serviços</a:t>
          </a:r>
        </a:p>
      </dsp:txBody>
      <dsp:txXfrm>
        <a:off x="756083" y="1882725"/>
        <a:ext cx="2808312" cy="94136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C4F3E-3B8F-4DDC-9026-6A81ECC8F108}" type="datetimeFigureOut">
              <a:rPr lang="pt-BR" smtClean="0"/>
              <a:pPr/>
              <a:t>19/10/2023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E5427-668A-4721-BA39-F61C2A55D3B8}" type="slidenum">
              <a:rPr lang="pt-BR" smtClean="0"/>
              <a:pPr/>
              <a:t>‹nº›</a:t>
            </a:fld>
            <a:endParaRPr lang="pt-BR"/>
          </a:p>
        </p:txBody>
      </p:sp>
      <p:pic>
        <p:nvPicPr>
          <p:cNvPr id="7" name="Picture 2" descr="C:\Users\Criação\Desktop\Design sem nome (1)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618" cy="5143500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C4F3E-3B8F-4DDC-9026-6A81ECC8F108}" type="datetimeFigureOut">
              <a:rPr lang="pt-BR" smtClean="0"/>
              <a:pPr/>
              <a:t>19/10/2023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E5427-668A-4721-BA39-F61C2A55D3B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C4F3E-3B8F-4DDC-9026-6A81ECC8F108}" type="datetimeFigureOut">
              <a:rPr lang="pt-BR" smtClean="0"/>
              <a:pPr/>
              <a:t>19/10/2023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E5427-668A-4721-BA39-F61C2A55D3B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C4F3E-3B8F-4DDC-9026-6A81ECC8F108}" type="datetimeFigureOut">
              <a:rPr lang="pt-BR" smtClean="0"/>
              <a:pPr/>
              <a:t>19/10/2023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E5427-668A-4721-BA39-F61C2A55D3B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C4F3E-3B8F-4DDC-9026-6A81ECC8F108}" type="datetimeFigureOut">
              <a:rPr lang="pt-BR" smtClean="0"/>
              <a:pPr/>
              <a:t>19/10/2023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E5427-668A-4721-BA39-F61C2A55D3B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C4F3E-3B8F-4DDC-9026-6A81ECC8F108}" type="datetimeFigureOut">
              <a:rPr lang="pt-BR" smtClean="0"/>
              <a:pPr/>
              <a:t>19/10/2023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E5427-668A-4721-BA39-F61C2A55D3B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C4F3E-3B8F-4DDC-9026-6A81ECC8F108}" type="datetimeFigureOut">
              <a:rPr lang="pt-BR" smtClean="0"/>
              <a:pPr/>
              <a:t>19/10/2023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E5427-668A-4721-BA39-F61C2A55D3B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C4F3E-3B8F-4DDC-9026-6A81ECC8F108}" type="datetimeFigureOut">
              <a:rPr lang="pt-BR" smtClean="0"/>
              <a:pPr/>
              <a:t>19/10/2023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E5427-668A-4721-BA39-F61C2A55D3B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C4F3E-3B8F-4DDC-9026-6A81ECC8F108}" type="datetimeFigureOut">
              <a:rPr lang="pt-BR" smtClean="0"/>
              <a:pPr/>
              <a:t>19/10/2023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E5427-668A-4721-BA39-F61C2A55D3B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C4F3E-3B8F-4DDC-9026-6A81ECC8F108}" type="datetimeFigureOut">
              <a:rPr lang="pt-BR" smtClean="0"/>
              <a:pPr/>
              <a:t>19/10/2023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E5427-668A-4721-BA39-F61C2A55D3B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C4F3E-3B8F-4DDC-9026-6A81ECC8F108}" type="datetimeFigureOut">
              <a:rPr lang="pt-BR" smtClean="0"/>
              <a:pPr/>
              <a:t>19/10/2023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E5427-668A-4721-BA39-F61C2A55D3B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FC4F3E-3B8F-4DDC-9026-6A81ECC8F108}" type="datetimeFigureOut">
              <a:rPr lang="pt-BR" smtClean="0"/>
              <a:pPr/>
              <a:t>19/10/2023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4E5427-668A-4721-BA39-F61C2A55D3B8}" type="slidenum">
              <a:rPr lang="pt-BR" smtClean="0"/>
              <a:pPr/>
              <a:t>‹nº›</a:t>
            </a:fld>
            <a:endParaRPr lang="pt-BR"/>
          </a:p>
        </p:txBody>
      </p:sp>
      <p:pic>
        <p:nvPicPr>
          <p:cNvPr id="7" name="Picture 2" descr="C:\Users\Criação\Desktop\Design sem nome (3).png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-617" y="0"/>
            <a:ext cx="9144617" cy="5143500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3.png"/><Relationship Id="rId7" Type="http://schemas.openxmlformats.org/officeDocument/2006/relationships/image" Target="../media/image26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10" Type="http://schemas.openxmlformats.org/officeDocument/2006/relationships/image" Target="../media/image36.png"/><Relationship Id="rId4" Type="http://schemas.openxmlformats.org/officeDocument/2006/relationships/image" Target="../media/image30.png"/><Relationship Id="rId9" Type="http://schemas.openxmlformats.org/officeDocument/2006/relationships/image" Target="../media/image3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pt.vecteezy.com/arte-vetorial/635421-trabalho-em-equipe-bem-sucedido-conceito-juntos-executivos-que-prendem-a-parte-grande-do-enigma-de-serra-de-vaivem-vetor-de-ilustracao-plana-dos-desenhos-animados" TargetMode="External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44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50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flaticon.com/br/icone-gratis/seta-curva-para-tras_21159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7" Type="http://schemas.openxmlformats.org/officeDocument/2006/relationships/image" Target="../media/image65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7" Type="http://schemas.openxmlformats.org/officeDocument/2006/relationships/image" Target="../media/image71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0.png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flaticon.com/br/icone-gratis/seta-curva-para-tras_21159" TargetMode="External"/><Relationship Id="rId3" Type="http://schemas.openxmlformats.org/officeDocument/2006/relationships/diagramLayout" Target="../diagrams/layout4.xml"/><Relationship Id="rId7" Type="http://schemas.openxmlformats.org/officeDocument/2006/relationships/image" Target="../media/image59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Relationship Id="rId9" Type="http://schemas.openxmlformats.org/officeDocument/2006/relationships/image" Target="../media/image7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flaticon.com/br/icone-gratis/seta-curva-para-tras_21159" TargetMode="External"/><Relationship Id="rId3" Type="http://schemas.openxmlformats.org/officeDocument/2006/relationships/diagramLayout" Target="../diagrams/layout5.xml"/><Relationship Id="rId7" Type="http://schemas.openxmlformats.org/officeDocument/2006/relationships/image" Target="../media/image59.pn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Relationship Id="rId9" Type="http://schemas.openxmlformats.org/officeDocument/2006/relationships/image" Target="../media/image7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png"/><Relationship Id="rId3" Type="http://schemas.openxmlformats.org/officeDocument/2006/relationships/image" Target="../media/image83.png"/><Relationship Id="rId7" Type="http://schemas.openxmlformats.org/officeDocument/2006/relationships/image" Target="../media/image87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6.png"/><Relationship Id="rId5" Type="http://schemas.openxmlformats.org/officeDocument/2006/relationships/image" Target="../media/image85.png"/><Relationship Id="rId4" Type="http://schemas.openxmlformats.org/officeDocument/2006/relationships/image" Target="../media/image84.png"/><Relationship Id="rId9" Type="http://schemas.openxmlformats.org/officeDocument/2006/relationships/hyperlink" Target="https://l.instagram.com/?u=https%3A%2F%2Fwww.hmdcarlosgomes.com.br%2F&amp;e=AT0hblhDP9MjHIcwmdEp4CaNWfhJorGb4-2PARs0mmj7xe0RgBxxEVIjqPZFgyfv9cktpqqLDeKHYs9bY4itZrWPy2rqNqau14ml" TargetMode="Externa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svg"/><Relationship Id="rId7" Type="http://schemas.openxmlformats.org/officeDocument/2006/relationships/image" Target="../media/image94.sv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3.png"/><Relationship Id="rId5" Type="http://schemas.openxmlformats.org/officeDocument/2006/relationships/image" Target="../media/image92.svg"/><Relationship Id="rId4" Type="http://schemas.openxmlformats.org/officeDocument/2006/relationships/image" Target="../media/image9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8.svg"/><Relationship Id="rId4" Type="http://schemas.openxmlformats.org/officeDocument/2006/relationships/image" Target="../media/image97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hyperlink" Target="mailto:clayton.moraes@maededeus.com.br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0" y="2571750"/>
            <a:ext cx="9144000" cy="1102519"/>
          </a:xfrm>
        </p:spPr>
        <p:txBody>
          <a:bodyPr>
            <a:normAutofit/>
          </a:bodyPr>
          <a:lstStyle/>
          <a:p>
            <a:r>
              <a:rPr lang="pt-BR" sz="2400" b="1" i="0" dirty="0">
                <a:solidFill>
                  <a:srgbClr val="275C9D"/>
                </a:solidFill>
                <a:latin typeface="Poppins" panose="00000500000000000000" pitchFamily="2" charset="0"/>
              </a:rPr>
              <a:t>DESAFIOS DA EFICIÊNCIA OPERACIONAL:</a:t>
            </a:r>
            <a:br>
              <a:rPr lang="pt-BR" sz="2400" b="1" i="0" dirty="0">
                <a:solidFill>
                  <a:srgbClr val="275C9D"/>
                </a:solidFill>
                <a:latin typeface="Poppins" panose="00000500000000000000" pitchFamily="2" charset="0"/>
              </a:rPr>
            </a:br>
            <a:r>
              <a:rPr lang="pt-BR" sz="2400" b="1" i="0" dirty="0">
                <a:solidFill>
                  <a:srgbClr val="275C9D"/>
                </a:solidFill>
                <a:latin typeface="Poppins" panose="00000500000000000000" pitchFamily="2" charset="0"/>
              </a:rPr>
              <a:t>qualificando receitas e custos hospitalares</a:t>
            </a:r>
            <a:endParaRPr lang="pt-BR" sz="5400" dirty="0">
              <a:solidFill>
                <a:srgbClr val="275C9D"/>
              </a:solidFill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0" y="4443958"/>
            <a:ext cx="9144000" cy="378346"/>
          </a:xfrm>
        </p:spPr>
        <p:txBody>
          <a:bodyPr>
            <a:normAutofit/>
          </a:bodyPr>
          <a:lstStyle/>
          <a:p>
            <a:r>
              <a:rPr lang="pt-BR" sz="1600" b="1" dirty="0">
                <a:solidFill>
                  <a:srgbClr val="275C9D"/>
                </a:solidFill>
              </a:rPr>
              <a:t>Clayton dos Santos Moraes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pt-BR" sz="2400" dirty="0"/>
              <a:t>Clayton dos Santos Moraes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347614"/>
            <a:ext cx="8229600" cy="3394472"/>
          </a:xfrm>
        </p:spPr>
        <p:txBody>
          <a:bodyPr>
            <a:normAutofit/>
          </a:bodyPr>
          <a:lstStyle/>
          <a:p>
            <a:r>
              <a:rPr lang="pt-BR" sz="1800" dirty="0"/>
              <a:t>Enfermeiro UFRGS – 2006</a:t>
            </a:r>
          </a:p>
          <a:p>
            <a:r>
              <a:rPr lang="pt-BR" sz="1800" dirty="0"/>
              <a:t>MBA Gestão em Saúde IAHCS – 2010</a:t>
            </a:r>
          </a:p>
          <a:p>
            <a:r>
              <a:rPr lang="pt-BR" sz="1800" dirty="0"/>
              <a:t>Mestre em Enfermagem UNISINOS – 2014</a:t>
            </a:r>
          </a:p>
          <a:p>
            <a:endParaRPr lang="pt-BR" sz="1800" dirty="0"/>
          </a:p>
          <a:p>
            <a:r>
              <a:rPr lang="pt-BR" sz="1800" dirty="0"/>
              <a:t>Diretor de Operações</a:t>
            </a:r>
          </a:p>
          <a:p>
            <a:pPr marL="0" indent="0">
              <a:buNone/>
            </a:pPr>
            <a:r>
              <a:rPr lang="pt-BR" sz="1800" dirty="0"/>
              <a:t>       Hospital Mãe de Deus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6E325B67-CBB6-1DCA-59E6-37E9D59825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3939902"/>
            <a:ext cx="2124075" cy="923925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4603DA67-F12C-C4E4-EC02-D238C3CBEA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81275" y="3862397"/>
            <a:ext cx="1585168" cy="1027084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51167CD4-8A5D-E563-4A82-60F541B869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15319" y="1374601"/>
            <a:ext cx="3049169" cy="365187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C68942F-1696-B482-7E1A-6E0AE67B5B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93463" y="3698144"/>
            <a:ext cx="3970784" cy="10801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BR" sz="2800" i="1" dirty="0"/>
              <a:t>“2023 é o ano da Saúde Baseada em Eficiência”</a:t>
            </a:r>
          </a:p>
        </p:txBody>
      </p:sp>
      <p:grpSp>
        <p:nvGrpSpPr>
          <p:cNvPr id="8" name="Agrupar 7">
            <a:extLst>
              <a:ext uri="{FF2B5EF4-FFF2-40B4-BE49-F238E27FC236}">
                <a16:creationId xmlns:a16="http://schemas.microsoft.com/office/drawing/2014/main" id="{7F64488E-C84A-ADC1-86BE-3347E0405244}"/>
              </a:ext>
            </a:extLst>
          </p:cNvPr>
          <p:cNvGrpSpPr/>
          <p:nvPr/>
        </p:nvGrpSpPr>
        <p:grpSpPr>
          <a:xfrm>
            <a:off x="500975" y="1558001"/>
            <a:ext cx="4042792" cy="2932231"/>
            <a:chOff x="251521" y="1635646"/>
            <a:chExt cx="4186808" cy="2736305"/>
          </a:xfrm>
        </p:grpSpPr>
        <p:pic>
          <p:nvPicPr>
            <p:cNvPr id="6" name="Imagem 5">
              <a:extLst>
                <a:ext uri="{FF2B5EF4-FFF2-40B4-BE49-F238E27FC236}">
                  <a16:creationId xmlns:a16="http://schemas.microsoft.com/office/drawing/2014/main" id="{1B0CDF8E-7FC7-EDCA-57DB-F05985B9C36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50787" t="27590" r="3425" b="19185"/>
            <a:stretch/>
          </p:blipFill>
          <p:spPr>
            <a:xfrm>
              <a:off x="251521" y="1635646"/>
              <a:ext cx="4186808" cy="2736305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7" name="Retângulo 6">
              <a:extLst>
                <a:ext uri="{FF2B5EF4-FFF2-40B4-BE49-F238E27FC236}">
                  <a16:creationId xmlns:a16="http://schemas.microsoft.com/office/drawing/2014/main" id="{14E6F75D-53CA-4D2E-176B-347CAC972274}"/>
                </a:ext>
              </a:extLst>
            </p:cNvPr>
            <p:cNvSpPr/>
            <p:nvPr/>
          </p:nvSpPr>
          <p:spPr>
            <a:xfrm>
              <a:off x="3635896" y="3939902"/>
              <a:ext cx="720080" cy="36004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pic>
        <p:nvPicPr>
          <p:cNvPr id="9" name="Imagem 8">
            <a:extLst>
              <a:ext uri="{FF2B5EF4-FFF2-40B4-BE49-F238E27FC236}">
                <a16:creationId xmlns:a16="http://schemas.microsoft.com/office/drawing/2014/main" id="{37327050-638D-B587-4E2A-9EF4DCCA1D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4048" y="1393887"/>
            <a:ext cx="3533589" cy="2355726"/>
          </a:xfrm>
          <a:prstGeom prst="rect">
            <a:avLst/>
          </a:prstGeom>
        </p:spPr>
      </p:pic>
      <p:sp>
        <p:nvSpPr>
          <p:cNvPr id="10" name="Título 1">
            <a:extLst>
              <a:ext uri="{FF2B5EF4-FFF2-40B4-BE49-F238E27FC236}">
                <a16:creationId xmlns:a16="http://schemas.microsoft.com/office/drawing/2014/main" id="{CE5E83BA-E772-A03D-6E65-7055E2A2BD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>
            <a:normAutofit/>
          </a:bodyPr>
          <a:lstStyle/>
          <a:p>
            <a:pPr algn="l"/>
            <a:r>
              <a:rPr lang="pt-BR" sz="3600" dirty="0"/>
              <a:t>Cenário da Saúde</a:t>
            </a:r>
          </a:p>
        </p:txBody>
      </p:sp>
    </p:spTree>
    <p:extLst>
      <p:ext uri="{BB962C8B-B14F-4D97-AF65-F5344CB8AC3E}">
        <p14:creationId xmlns:p14="http://schemas.microsoft.com/office/powerpoint/2010/main" val="15900110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48658DE2-0CD8-E087-00AF-C5432814E04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8425" t="13583" r="30313" b="24788"/>
          <a:stretch/>
        </p:blipFill>
        <p:spPr>
          <a:xfrm>
            <a:off x="323528" y="195486"/>
            <a:ext cx="1944216" cy="316835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2B2ABCDC-7942-126D-9F0B-10EBBCA3DF2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350" t="20586" r="19288" b="34593"/>
          <a:stretch/>
        </p:blipFill>
        <p:spPr>
          <a:xfrm>
            <a:off x="2411760" y="197530"/>
            <a:ext cx="5256584" cy="9994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D2000232-03B6-3D5D-7855-50314336262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475" t="50000" r="9051" b="28659"/>
          <a:stretch/>
        </p:blipFill>
        <p:spPr>
          <a:xfrm>
            <a:off x="323528" y="4294736"/>
            <a:ext cx="4766170" cy="6851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Imagem 14">
            <a:extLst>
              <a:ext uri="{FF2B5EF4-FFF2-40B4-BE49-F238E27FC236}">
                <a16:creationId xmlns:a16="http://schemas.microsoft.com/office/drawing/2014/main" id="{A4F28768-965C-19AB-4F57-8BA40FB31E4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0863" t="38371" r="29525" b="28658"/>
          <a:stretch/>
        </p:blipFill>
        <p:spPr>
          <a:xfrm>
            <a:off x="2411760" y="1316540"/>
            <a:ext cx="3168352" cy="9685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7" name="Imagem 16">
            <a:extLst>
              <a:ext uri="{FF2B5EF4-FFF2-40B4-BE49-F238E27FC236}">
                <a16:creationId xmlns:a16="http://schemas.microsoft.com/office/drawing/2014/main" id="{DCEAD97A-18C2-123D-BE1C-011978660D1C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5351" t="10781" r="13775" b="55575"/>
          <a:stretch/>
        </p:blipFill>
        <p:spPr>
          <a:xfrm>
            <a:off x="323528" y="3447637"/>
            <a:ext cx="4766170" cy="7633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9" name="Imagem 18">
            <a:extLst>
              <a:ext uri="{FF2B5EF4-FFF2-40B4-BE49-F238E27FC236}">
                <a16:creationId xmlns:a16="http://schemas.microsoft.com/office/drawing/2014/main" id="{69326791-3240-AA57-B38B-4B47E22D2E14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2750" t="38371" r="20076" b="40195"/>
          <a:stretch/>
        </p:blipFill>
        <p:spPr>
          <a:xfrm>
            <a:off x="2411760" y="2386923"/>
            <a:ext cx="3168352" cy="9685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1" name="Imagem 20">
            <a:extLst>
              <a:ext uri="{FF2B5EF4-FFF2-40B4-BE49-F238E27FC236}">
                <a16:creationId xmlns:a16="http://schemas.microsoft.com/office/drawing/2014/main" id="{C60F4E0D-6D3E-8D6E-FC28-3289FA7A32FC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16138" t="62606" r="21650" b="9381"/>
          <a:stretch/>
        </p:blipFill>
        <p:spPr>
          <a:xfrm>
            <a:off x="5220072" y="3447637"/>
            <a:ext cx="3684358" cy="14983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3" name="Imagem 22">
            <a:extLst>
              <a:ext uri="{FF2B5EF4-FFF2-40B4-BE49-F238E27FC236}">
                <a16:creationId xmlns:a16="http://schemas.microsoft.com/office/drawing/2014/main" id="{B53029DC-EFA0-2E4E-B76A-0183BC44CAE4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5900" t="41596" r="40550" b="37394"/>
          <a:stretch/>
        </p:blipFill>
        <p:spPr>
          <a:xfrm>
            <a:off x="5736077" y="1492480"/>
            <a:ext cx="3168353" cy="16596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94798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m 11">
            <a:extLst>
              <a:ext uri="{FF2B5EF4-FFF2-40B4-BE49-F238E27FC236}">
                <a16:creationId xmlns:a16="http://schemas.microsoft.com/office/drawing/2014/main" id="{A47EF121-2B23-6B55-9687-21CBD6714B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7350" y="1063228"/>
            <a:ext cx="5829300" cy="4070945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F40BCBC8-0A5E-AECD-0F0D-F169AF63AF34}"/>
              </a:ext>
            </a:extLst>
          </p:cNvPr>
          <p:cNvSpPr txBox="1"/>
          <p:nvPr/>
        </p:nvSpPr>
        <p:spPr>
          <a:xfrm>
            <a:off x="107504" y="1419622"/>
            <a:ext cx="232704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Ganhos de Curto Prazo</a:t>
            </a:r>
          </a:p>
          <a:p>
            <a:r>
              <a:rPr lang="pt-BR" dirty="0"/>
              <a:t>Eficiência</a:t>
            </a:r>
          </a:p>
          <a:p>
            <a:r>
              <a:rPr lang="pt-BR" dirty="0"/>
              <a:t>Investimentos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71CD002A-FC63-3E38-1F82-2733C7B5D6B3}"/>
              </a:ext>
            </a:extLst>
          </p:cNvPr>
          <p:cNvSpPr txBox="1"/>
          <p:nvPr/>
        </p:nvSpPr>
        <p:spPr>
          <a:xfrm>
            <a:off x="5757393" y="1419622"/>
            <a:ext cx="327910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pt-BR" dirty="0"/>
              <a:t>Novos Modelos de Remuneração</a:t>
            </a:r>
          </a:p>
          <a:p>
            <a:pPr algn="r"/>
            <a:r>
              <a:rPr lang="pt-BR" dirty="0"/>
              <a:t>Parcerias Estratégicas</a:t>
            </a:r>
          </a:p>
          <a:p>
            <a:pPr algn="r"/>
            <a:r>
              <a:rPr lang="pt-BR" dirty="0"/>
              <a:t>Valor em Saúde</a:t>
            </a:r>
          </a:p>
          <a:p>
            <a:pPr algn="r"/>
            <a:r>
              <a:rPr lang="pt-BR" dirty="0"/>
              <a:t>Investimentos</a:t>
            </a:r>
          </a:p>
        </p:txBody>
      </p:sp>
      <p:sp>
        <p:nvSpPr>
          <p:cNvPr id="10" name="Título 1">
            <a:extLst>
              <a:ext uri="{FF2B5EF4-FFF2-40B4-BE49-F238E27FC236}">
                <a16:creationId xmlns:a16="http://schemas.microsoft.com/office/drawing/2014/main" id="{CA20A6E9-1F54-346B-A75C-679762DA4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>
            <a:normAutofit/>
          </a:bodyPr>
          <a:lstStyle/>
          <a:p>
            <a:pPr algn="l"/>
            <a:r>
              <a:rPr lang="pt-BR" sz="3600" dirty="0"/>
              <a:t>Agenda executiva no cenário atual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DE7D3E82-2CAC-BFC2-A96D-26F99CB9851B}"/>
              </a:ext>
            </a:extLst>
          </p:cNvPr>
          <p:cNvSpPr/>
          <p:nvPr/>
        </p:nvSpPr>
        <p:spPr>
          <a:xfrm>
            <a:off x="1691680" y="3723878"/>
            <a:ext cx="5760640" cy="356394"/>
          </a:xfrm>
          <a:prstGeom prst="rect">
            <a:avLst/>
          </a:prstGeom>
          <a:solidFill>
            <a:srgbClr val="028465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SemiBold" panose="020F0502020204030204" pitchFamily="34" charset="0"/>
                <a:cs typeface="Aharoni" panose="02010803020104030203" pitchFamily="2" charset="-79"/>
              </a:rPr>
              <a:t>SUSTENTABILIDADE DO SISTEMA</a:t>
            </a:r>
          </a:p>
        </p:txBody>
      </p:sp>
    </p:spTree>
    <p:extLst>
      <p:ext uri="{BB962C8B-B14F-4D97-AF65-F5344CB8AC3E}">
        <p14:creationId xmlns:p14="http://schemas.microsoft.com/office/powerpoint/2010/main" val="962135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CD2552C-8395-D779-183A-C21840DF72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pt-BR" sz="3600" dirty="0"/>
              <a:t>Agenda estratégica</a:t>
            </a:r>
            <a:br>
              <a:rPr lang="pt-BR" sz="3600" dirty="0"/>
            </a:br>
            <a:r>
              <a:rPr lang="pt-BR" sz="3600" dirty="0"/>
              <a:t>	</a:t>
            </a:r>
            <a:r>
              <a:rPr lang="pt-BR" sz="1800" dirty="0"/>
              <a:t>Qualidade e Valor em Saúde</a:t>
            </a:r>
            <a:endParaRPr lang="pt-BR" sz="3600" dirty="0"/>
          </a:p>
        </p:txBody>
      </p:sp>
      <p:grpSp>
        <p:nvGrpSpPr>
          <p:cNvPr id="12" name="Agrupar 11">
            <a:extLst>
              <a:ext uri="{FF2B5EF4-FFF2-40B4-BE49-F238E27FC236}">
                <a16:creationId xmlns:a16="http://schemas.microsoft.com/office/drawing/2014/main" id="{B9AA1B8E-75EF-BD88-E6BD-34428B3CCC20}"/>
              </a:ext>
            </a:extLst>
          </p:cNvPr>
          <p:cNvGrpSpPr/>
          <p:nvPr/>
        </p:nvGrpSpPr>
        <p:grpSpPr>
          <a:xfrm>
            <a:off x="518613" y="1449557"/>
            <a:ext cx="7581303" cy="3066411"/>
            <a:chOff x="518613" y="1449557"/>
            <a:chExt cx="7581303" cy="3066411"/>
          </a:xfrm>
        </p:grpSpPr>
        <p:pic>
          <p:nvPicPr>
            <p:cNvPr id="5" name="Imagem 4">
              <a:extLst>
                <a:ext uri="{FF2B5EF4-FFF2-40B4-BE49-F238E27FC236}">
                  <a16:creationId xmlns:a16="http://schemas.microsoft.com/office/drawing/2014/main" id="{633E7F1F-94DD-9F68-3CBA-4335F504AB6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7476" t="37046" r="38975" b="7980"/>
            <a:stretch/>
          </p:blipFill>
          <p:spPr>
            <a:xfrm>
              <a:off x="518613" y="1889719"/>
              <a:ext cx="3240360" cy="1763928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7" name="Imagem 6">
              <a:extLst>
                <a:ext uri="{FF2B5EF4-FFF2-40B4-BE49-F238E27FC236}">
                  <a16:creationId xmlns:a16="http://schemas.microsoft.com/office/drawing/2014/main" id="{9EFD1AFD-ACFE-F8B4-C7F2-0494BC81F29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28738" t="14983" r="29525" b="71010"/>
            <a:stretch/>
          </p:blipFill>
          <p:spPr>
            <a:xfrm>
              <a:off x="524331" y="3795887"/>
              <a:ext cx="3234642" cy="720081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9" name="Imagem 8">
              <a:extLst>
                <a:ext uri="{FF2B5EF4-FFF2-40B4-BE49-F238E27FC236}">
                  <a16:creationId xmlns:a16="http://schemas.microsoft.com/office/drawing/2014/main" id="{7A7DB687-3299-906D-FFA7-3219A728C1A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34250" t="33192" r="35825" b="52801"/>
            <a:stretch/>
          </p:blipFill>
          <p:spPr>
            <a:xfrm>
              <a:off x="4572000" y="3795886"/>
              <a:ext cx="3527916" cy="720081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15" name="Imagem 14">
              <a:extLst>
                <a:ext uri="{FF2B5EF4-FFF2-40B4-BE49-F238E27FC236}">
                  <a16:creationId xmlns:a16="http://schemas.microsoft.com/office/drawing/2014/main" id="{36E72D55-B509-166F-A9D2-C9BCB797BFF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6688" t="28990" r="53937" b="60742"/>
            <a:stretch/>
          </p:blipFill>
          <p:spPr>
            <a:xfrm>
              <a:off x="4572000" y="1449557"/>
              <a:ext cx="3527916" cy="35978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16" name="Imagem 15">
              <a:extLst>
                <a:ext uri="{FF2B5EF4-FFF2-40B4-BE49-F238E27FC236}">
                  <a16:creationId xmlns:a16="http://schemas.microsoft.com/office/drawing/2014/main" id="{13AB6F84-6BD2-FEA9-C943-128DEADC1A8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572000" y="1889719"/>
              <a:ext cx="3527916" cy="1763928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4" name="Imagem 3">
              <a:extLst>
                <a:ext uri="{FF2B5EF4-FFF2-40B4-BE49-F238E27FC236}">
                  <a16:creationId xmlns:a16="http://schemas.microsoft.com/office/drawing/2014/main" id="{AF790D11-500F-2D53-5CB7-5B9B43D09F7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7476" t="23320" r="38975" b="67395"/>
            <a:stretch/>
          </p:blipFill>
          <p:spPr>
            <a:xfrm>
              <a:off x="530486" y="1450477"/>
              <a:ext cx="3240360" cy="35886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val="10994256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CD2552C-8395-D779-183A-C21840DF72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pt-BR" sz="3600" dirty="0"/>
              <a:t>Agenda estratégica</a:t>
            </a:r>
            <a:br>
              <a:rPr lang="pt-BR" sz="3600" dirty="0"/>
            </a:br>
            <a:r>
              <a:rPr lang="pt-BR" sz="3600" dirty="0"/>
              <a:t>	</a:t>
            </a:r>
            <a:r>
              <a:rPr lang="pt-BR" sz="2200" dirty="0"/>
              <a:t>Parcerias Estratégicas</a:t>
            </a:r>
            <a:endParaRPr lang="pt-BR" sz="3600" dirty="0"/>
          </a:p>
        </p:txBody>
      </p:sp>
      <p:grpSp>
        <p:nvGrpSpPr>
          <p:cNvPr id="8" name="Agrupar 7">
            <a:extLst>
              <a:ext uri="{FF2B5EF4-FFF2-40B4-BE49-F238E27FC236}">
                <a16:creationId xmlns:a16="http://schemas.microsoft.com/office/drawing/2014/main" id="{AA491ECB-98B8-C117-682D-3EF858E663C1}"/>
              </a:ext>
            </a:extLst>
          </p:cNvPr>
          <p:cNvGrpSpPr/>
          <p:nvPr/>
        </p:nvGrpSpPr>
        <p:grpSpPr>
          <a:xfrm>
            <a:off x="4419696" y="1227043"/>
            <a:ext cx="3250704" cy="1827342"/>
            <a:chOff x="4427984" y="1347614"/>
            <a:chExt cx="3250704" cy="1827342"/>
          </a:xfrm>
        </p:grpSpPr>
        <p:pic>
          <p:nvPicPr>
            <p:cNvPr id="4" name="Imagem 3">
              <a:extLst>
                <a:ext uri="{FF2B5EF4-FFF2-40B4-BE49-F238E27FC236}">
                  <a16:creationId xmlns:a16="http://schemas.microsoft.com/office/drawing/2014/main" id="{223D6ACB-71B6-48EB-19D6-0BC2ECA4501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427984" y="1347614"/>
              <a:ext cx="3250704" cy="1827342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6" name="Imagem 5">
              <a:extLst>
                <a:ext uri="{FF2B5EF4-FFF2-40B4-BE49-F238E27FC236}">
                  <a16:creationId xmlns:a16="http://schemas.microsoft.com/office/drawing/2014/main" id="{6B0FA7F9-A738-F597-424B-52B2208B07C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977" b="89095" l="731" r="94886">
                          <a14:foregroundMark x1="57443" y1="64733" x2="57443" y2="64733"/>
                          <a14:foregroundMark x1="50685" y1="67053" x2="50685" y2="67053"/>
                          <a14:foregroundMark x1="45936" y1="64733" x2="45936" y2="64733"/>
                          <a14:foregroundMark x1="41096" y1="67053" x2="41096" y2="67053"/>
                          <a14:foregroundMark x1="42009" y1="69606" x2="42009" y2="69606"/>
                          <a14:foregroundMark x1="32420" y1="67053" x2="32420" y2="67053"/>
                          <a14:foregroundMark x1="34338" y1="37819" x2="34338" y2="37819"/>
                          <a14:foregroundMark x1="40091" y1="40139" x2="40091" y2="40139"/>
                          <a14:foregroundMark x1="44018" y1="45012" x2="44018" y2="45012"/>
                          <a14:foregroundMark x1="49772" y1="32947" x2="49772" y2="32947"/>
                          <a14:foregroundMark x1="52603" y1="42691" x2="52603" y2="42691"/>
                          <a14:foregroundMark x1="59361" y1="40139" x2="59361" y2="40139"/>
                          <a14:foregroundMark x1="62192" y1="42691" x2="62192" y2="42691"/>
                          <a14:foregroundMark x1="65114" y1="42691" x2="65114" y2="42691"/>
                          <a14:foregroundMark x1="71872" y1="42691" x2="71872" y2="42691"/>
                          <a14:foregroundMark x1="75708" y1="47564" x2="75708" y2="47564"/>
                          <a14:foregroundMark x1="83379" y1="37819" x2="83379" y2="37819"/>
                          <a14:foregroundMark x1="85297" y1="47564" x2="85297" y2="47564"/>
                          <a14:foregroundMark x1="91050" y1="40139" x2="91050" y2="40139"/>
                          <a14:foregroundMark x1="94886" y1="64733" x2="94886" y2="64733"/>
                          <a14:foregroundMark x1="88128" y1="67053" x2="88128" y2="67053"/>
                          <a14:foregroundMark x1="83379" y1="62181" x2="83379" y2="62181"/>
                          <a14:foregroundMark x1="74703" y1="62181" x2="74703" y2="62181"/>
                          <a14:foregroundMark x1="75708" y1="64733" x2="75708" y2="64733"/>
                          <a14:foregroundMark x1="70868" y1="62181" x2="70868" y2="62181"/>
                          <a14:foregroundMark x1="67032" y1="67053" x2="67032" y2="67053"/>
                          <a14:foregroundMark x1="7489" y1="54988" x2="7489" y2="54988"/>
                          <a14:foregroundMark x1="22831" y1="10905" x2="22831" y2="10905"/>
                          <a14:foregroundMark x1="731" y1="23202" x2="731" y2="23202"/>
                          <a14:foregroundMark x1="1735" y1="32947" x2="1735" y2="32947"/>
                          <a14:foregroundMark x1="25753" y1="10905" x2="25753" y2="10905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499992" y="1419622"/>
              <a:ext cx="1106739" cy="435621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  <p:pic>
        <p:nvPicPr>
          <p:cNvPr id="10" name="Imagem 9">
            <a:extLst>
              <a:ext uri="{FF2B5EF4-FFF2-40B4-BE49-F238E27FC236}">
                <a16:creationId xmlns:a16="http://schemas.microsoft.com/office/drawing/2014/main" id="{0F8411B0-F300-216B-CA67-3A2FE9CDFCC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21296" y="3246964"/>
            <a:ext cx="3250704" cy="18273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13" name="Agrupar 12">
            <a:extLst>
              <a:ext uri="{FF2B5EF4-FFF2-40B4-BE49-F238E27FC236}">
                <a16:creationId xmlns:a16="http://schemas.microsoft.com/office/drawing/2014/main" id="{F372F9EB-5663-F99D-F369-A4E44ABB12C5}"/>
              </a:ext>
            </a:extLst>
          </p:cNvPr>
          <p:cNvGrpSpPr/>
          <p:nvPr/>
        </p:nvGrpSpPr>
        <p:grpSpPr>
          <a:xfrm>
            <a:off x="5292080" y="3246962"/>
            <a:ext cx="3250704" cy="1827344"/>
            <a:chOff x="5292080" y="3246962"/>
            <a:chExt cx="3250704" cy="1827344"/>
          </a:xfrm>
        </p:grpSpPr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4FC610CA-D670-13B5-9060-2E1491B8AEA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292080" y="3246964"/>
              <a:ext cx="3250704" cy="1827342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12" name="Imagem 11">
              <a:extLst>
                <a:ext uri="{FF2B5EF4-FFF2-40B4-BE49-F238E27FC236}">
                  <a16:creationId xmlns:a16="http://schemas.microsoft.com/office/drawing/2014/main" id="{A3109A42-70B9-BE95-2DE8-A2134E4434F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r="50878"/>
            <a:stretch/>
          </p:blipFill>
          <p:spPr>
            <a:xfrm>
              <a:off x="5292080" y="3246962"/>
              <a:ext cx="1755400" cy="1827343"/>
            </a:xfrm>
            <a:prstGeom prst="rect">
              <a:avLst/>
            </a:prstGeom>
          </p:spPr>
        </p:pic>
      </p:grpSp>
      <p:pic>
        <p:nvPicPr>
          <p:cNvPr id="14" name="Imagem 13">
            <a:extLst>
              <a:ext uri="{FF2B5EF4-FFF2-40B4-BE49-F238E27FC236}">
                <a16:creationId xmlns:a16="http://schemas.microsoft.com/office/drawing/2014/main" id="{723B8331-3A15-8088-0967-8FEC4455B46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3832" y="1237116"/>
            <a:ext cx="3250704" cy="18172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809015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CD2552C-8395-D779-183A-C21840DF72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pt-BR" sz="3600" dirty="0"/>
              <a:t>Agenda estratégica </a:t>
            </a:r>
            <a:br>
              <a:rPr lang="pt-BR" sz="3600" dirty="0"/>
            </a:br>
            <a:r>
              <a:rPr lang="pt-BR" sz="3600" dirty="0"/>
              <a:t>	</a:t>
            </a:r>
            <a:r>
              <a:rPr lang="pt-BR" sz="2200" dirty="0"/>
              <a:t>Referência Médica</a:t>
            </a:r>
            <a:endParaRPr lang="pt-BR" sz="3600" dirty="0"/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662F453C-F93B-159C-43B7-3BCA90BA915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476" t="28990" r="61024" b="61205"/>
          <a:stretch/>
        </p:blipFill>
        <p:spPr>
          <a:xfrm>
            <a:off x="215516" y="1794318"/>
            <a:ext cx="2880320" cy="5040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" name="Imagem 15">
            <a:extLst>
              <a:ext uri="{FF2B5EF4-FFF2-40B4-BE49-F238E27FC236}">
                <a16:creationId xmlns:a16="http://schemas.microsoft.com/office/drawing/2014/main" id="{28219F9D-C35A-CFCA-F57F-14689932369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476" t="30390" r="61024" b="59805"/>
          <a:stretch/>
        </p:blipFill>
        <p:spPr>
          <a:xfrm>
            <a:off x="215516" y="2663756"/>
            <a:ext cx="2880320" cy="5040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8" name="Imagem 17">
            <a:extLst>
              <a:ext uri="{FF2B5EF4-FFF2-40B4-BE49-F238E27FC236}">
                <a16:creationId xmlns:a16="http://schemas.microsoft.com/office/drawing/2014/main" id="{2D8D9E64-4100-EDEE-9AFD-CA3E5984091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476" t="30390" r="61024" b="59805"/>
          <a:stretch/>
        </p:blipFill>
        <p:spPr>
          <a:xfrm>
            <a:off x="215516" y="3511608"/>
            <a:ext cx="2880320" cy="5040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" name="Imagem 19">
            <a:extLst>
              <a:ext uri="{FF2B5EF4-FFF2-40B4-BE49-F238E27FC236}">
                <a16:creationId xmlns:a16="http://schemas.microsoft.com/office/drawing/2014/main" id="{3DE0C7D3-6765-1CE2-0BC3-DBFBBF2DA3E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7476" t="30390" r="57875" b="59805"/>
          <a:stretch/>
        </p:blipFill>
        <p:spPr>
          <a:xfrm>
            <a:off x="215516" y="4359460"/>
            <a:ext cx="2880320" cy="5040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7" name="Imagem 26">
            <a:extLst>
              <a:ext uri="{FF2B5EF4-FFF2-40B4-BE49-F238E27FC236}">
                <a16:creationId xmlns:a16="http://schemas.microsoft.com/office/drawing/2014/main" id="{FA53BCFE-F0D2-5EA4-50FB-F6BF13B1769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01153" y="1157160"/>
            <a:ext cx="3331087" cy="2237379"/>
          </a:xfrm>
          <a:prstGeom prst="rect">
            <a:avLst/>
          </a:prstGeom>
        </p:spPr>
      </p:pic>
      <p:grpSp>
        <p:nvGrpSpPr>
          <p:cNvPr id="32" name="Agrupar 31">
            <a:extLst>
              <a:ext uri="{FF2B5EF4-FFF2-40B4-BE49-F238E27FC236}">
                <a16:creationId xmlns:a16="http://schemas.microsoft.com/office/drawing/2014/main" id="{7E00729D-A8F1-B58C-A03F-36FDD56F168F}"/>
              </a:ext>
            </a:extLst>
          </p:cNvPr>
          <p:cNvGrpSpPr/>
          <p:nvPr/>
        </p:nvGrpSpPr>
        <p:grpSpPr>
          <a:xfrm>
            <a:off x="5868144" y="2931789"/>
            <a:ext cx="3240360" cy="2194263"/>
            <a:chOff x="4602838" y="2908666"/>
            <a:chExt cx="3830648" cy="1967340"/>
          </a:xfrm>
        </p:grpSpPr>
        <p:pic>
          <p:nvPicPr>
            <p:cNvPr id="28" name="Imagem 27">
              <a:extLst>
                <a:ext uri="{FF2B5EF4-FFF2-40B4-BE49-F238E27FC236}">
                  <a16:creationId xmlns:a16="http://schemas.microsoft.com/office/drawing/2014/main" id="{C72E82AA-2FDA-D257-848E-600FF51849F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b="20970"/>
            <a:stretch/>
          </p:blipFill>
          <p:spPr>
            <a:xfrm>
              <a:off x="6518162" y="3867894"/>
              <a:ext cx="1915324" cy="1008112"/>
            </a:xfrm>
            <a:prstGeom prst="rect">
              <a:avLst/>
            </a:prstGeom>
          </p:spPr>
        </p:pic>
        <p:pic>
          <p:nvPicPr>
            <p:cNvPr id="29" name="Imagem 28">
              <a:extLst>
                <a:ext uri="{FF2B5EF4-FFF2-40B4-BE49-F238E27FC236}">
                  <a16:creationId xmlns:a16="http://schemas.microsoft.com/office/drawing/2014/main" id="{8C2F7FFA-8975-CAED-CB3A-E675E6CAFDF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602838" y="3867894"/>
              <a:ext cx="1915324" cy="1008112"/>
            </a:xfrm>
            <a:prstGeom prst="rect">
              <a:avLst/>
            </a:prstGeom>
          </p:spPr>
        </p:pic>
        <p:pic>
          <p:nvPicPr>
            <p:cNvPr id="30" name="Imagem 29">
              <a:extLst>
                <a:ext uri="{FF2B5EF4-FFF2-40B4-BE49-F238E27FC236}">
                  <a16:creationId xmlns:a16="http://schemas.microsoft.com/office/drawing/2014/main" id="{0C0D4134-A91D-7D98-149D-DD43F700FA6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4602838" y="2908666"/>
              <a:ext cx="1915324" cy="1008112"/>
            </a:xfrm>
            <a:prstGeom prst="rect">
              <a:avLst/>
            </a:prstGeom>
          </p:spPr>
        </p:pic>
        <p:pic>
          <p:nvPicPr>
            <p:cNvPr id="31" name="Imagem 30">
              <a:extLst>
                <a:ext uri="{FF2B5EF4-FFF2-40B4-BE49-F238E27FC236}">
                  <a16:creationId xmlns:a16="http://schemas.microsoft.com/office/drawing/2014/main" id="{94893EB3-0616-84B3-7F52-9527CA2CF631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6518162" y="2908666"/>
              <a:ext cx="1915324" cy="1008112"/>
            </a:xfrm>
            <a:prstGeom prst="rect">
              <a:avLst/>
            </a:prstGeom>
          </p:spPr>
        </p:pic>
      </p:grp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D4C60485-47B0-43B3-3193-81981C02B424}"/>
              </a:ext>
            </a:extLst>
          </p:cNvPr>
          <p:cNvSpPr txBox="1"/>
          <p:nvPr/>
        </p:nvSpPr>
        <p:spPr>
          <a:xfrm>
            <a:off x="6751680" y="2133099"/>
            <a:ext cx="14732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>
                <a:solidFill>
                  <a:srgbClr val="FF0000"/>
                </a:solidFill>
              </a:rPr>
              <a:t>EMERGÊNCIA</a:t>
            </a:r>
          </a:p>
        </p:txBody>
      </p: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02DED92B-BD17-D847-A9D7-39C009610DED}"/>
              </a:ext>
            </a:extLst>
          </p:cNvPr>
          <p:cNvSpPr txBox="1"/>
          <p:nvPr/>
        </p:nvSpPr>
        <p:spPr>
          <a:xfrm>
            <a:off x="4825871" y="3871516"/>
            <a:ext cx="10422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>
                <a:solidFill>
                  <a:srgbClr val="008080"/>
                </a:solidFill>
              </a:rPr>
              <a:t>MÃE 360</a:t>
            </a:r>
          </a:p>
        </p:txBody>
      </p:sp>
    </p:spTree>
    <p:extLst>
      <p:ext uri="{BB962C8B-B14F-4D97-AF65-F5344CB8AC3E}">
        <p14:creationId xmlns:p14="http://schemas.microsoft.com/office/powerpoint/2010/main" val="17947767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CD2552C-8395-D779-183A-C21840DF72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pt-BR" sz="3600" dirty="0"/>
              <a:t>Agenda estratégica </a:t>
            </a:r>
            <a:br>
              <a:rPr lang="pt-BR" sz="3600" dirty="0"/>
            </a:br>
            <a:r>
              <a:rPr lang="pt-BR" sz="3600" dirty="0"/>
              <a:t>	</a:t>
            </a:r>
            <a:r>
              <a:rPr lang="pt-BR" sz="2200" dirty="0"/>
              <a:t>Investimentos</a:t>
            </a:r>
            <a:endParaRPr lang="pt-BR" sz="3600" dirty="0"/>
          </a:p>
        </p:txBody>
      </p:sp>
      <p:grpSp>
        <p:nvGrpSpPr>
          <p:cNvPr id="6" name="Agrupar 5">
            <a:extLst>
              <a:ext uri="{FF2B5EF4-FFF2-40B4-BE49-F238E27FC236}">
                <a16:creationId xmlns:a16="http://schemas.microsoft.com/office/drawing/2014/main" id="{C85C63EA-F834-4BAC-9300-4C03BAEAE175}"/>
              </a:ext>
            </a:extLst>
          </p:cNvPr>
          <p:cNvGrpSpPr/>
          <p:nvPr/>
        </p:nvGrpSpPr>
        <p:grpSpPr>
          <a:xfrm>
            <a:off x="289167" y="1119595"/>
            <a:ext cx="3168352" cy="1802923"/>
            <a:chOff x="323528" y="1275606"/>
            <a:chExt cx="2700299" cy="1802923"/>
          </a:xfrm>
        </p:grpSpPr>
        <p:pic>
          <p:nvPicPr>
            <p:cNvPr id="4" name="Imagem 3">
              <a:extLst>
                <a:ext uri="{FF2B5EF4-FFF2-40B4-BE49-F238E27FC236}">
                  <a16:creationId xmlns:a16="http://schemas.microsoft.com/office/drawing/2014/main" id="{1512C772-379A-88E6-34DC-F3BFFAAA010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8263" t="27590" r="39762" b="10781"/>
            <a:stretch/>
          </p:blipFill>
          <p:spPr>
            <a:xfrm>
              <a:off x="323528" y="1275606"/>
              <a:ext cx="2700299" cy="180020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5" name="CaixaDeTexto 4">
              <a:extLst>
                <a:ext uri="{FF2B5EF4-FFF2-40B4-BE49-F238E27FC236}">
                  <a16:creationId xmlns:a16="http://schemas.microsoft.com/office/drawing/2014/main" id="{67780D51-A0DC-2C2E-60F2-9649940CD1F1}"/>
                </a:ext>
              </a:extLst>
            </p:cNvPr>
            <p:cNvSpPr txBox="1"/>
            <p:nvPr/>
          </p:nvSpPr>
          <p:spPr>
            <a:xfrm>
              <a:off x="1650142" y="2770752"/>
              <a:ext cx="130894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1400" b="1" dirty="0"/>
                <a:t>Hemodinâmica</a:t>
              </a:r>
            </a:p>
          </p:txBody>
        </p:sp>
      </p:grpSp>
      <p:grpSp>
        <p:nvGrpSpPr>
          <p:cNvPr id="13" name="Agrupar 12">
            <a:extLst>
              <a:ext uri="{FF2B5EF4-FFF2-40B4-BE49-F238E27FC236}">
                <a16:creationId xmlns:a16="http://schemas.microsoft.com/office/drawing/2014/main" id="{D7B9D68B-888E-CF4F-44C0-1045BEEA717D}"/>
              </a:ext>
            </a:extLst>
          </p:cNvPr>
          <p:cNvGrpSpPr/>
          <p:nvPr/>
        </p:nvGrpSpPr>
        <p:grpSpPr>
          <a:xfrm>
            <a:off x="3995936" y="810374"/>
            <a:ext cx="3048000" cy="1714500"/>
            <a:chOff x="3491880" y="2499742"/>
            <a:chExt cx="3048000" cy="1714500"/>
          </a:xfrm>
        </p:grpSpPr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F7F2D678-16DB-166B-AD9A-9A120E9C51B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491880" y="2499742"/>
              <a:ext cx="3048000" cy="171450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9" name="CaixaDeTexto 8">
              <a:extLst>
                <a:ext uri="{FF2B5EF4-FFF2-40B4-BE49-F238E27FC236}">
                  <a16:creationId xmlns:a16="http://schemas.microsoft.com/office/drawing/2014/main" id="{A4BF6D44-7FD3-CD9B-84F5-908578FE3211}"/>
                </a:ext>
              </a:extLst>
            </p:cNvPr>
            <p:cNvSpPr txBox="1"/>
            <p:nvPr/>
          </p:nvSpPr>
          <p:spPr>
            <a:xfrm>
              <a:off x="3491880" y="3795886"/>
              <a:ext cx="1071783" cy="26989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1400" b="1" dirty="0"/>
                <a:t>Tomógrafo 520</a:t>
              </a:r>
            </a:p>
          </p:txBody>
        </p:sp>
      </p:grpSp>
      <p:grpSp>
        <p:nvGrpSpPr>
          <p:cNvPr id="17" name="Agrupar 16">
            <a:extLst>
              <a:ext uri="{FF2B5EF4-FFF2-40B4-BE49-F238E27FC236}">
                <a16:creationId xmlns:a16="http://schemas.microsoft.com/office/drawing/2014/main" id="{A4D64192-7C21-AE5A-81E0-9420AC94B74E}"/>
              </a:ext>
            </a:extLst>
          </p:cNvPr>
          <p:cNvGrpSpPr/>
          <p:nvPr/>
        </p:nvGrpSpPr>
        <p:grpSpPr>
          <a:xfrm>
            <a:off x="1357107" y="3075806"/>
            <a:ext cx="3168352" cy="1931058"/>
            <a:chOff x="1357107" y="3213972"/>
            <a:chExt cx="3168352" cy="1931058"/>
          </a:xfrm>
        </p:grpSpPr>
        <p:pic>
          <p:nvPicPr>
            <p:cNvPr id="14" name="Imagem 13">
              <a:extLst>
                <a:ext uri="{FF2B5EF4-FFF2-40B4-BE49-F238E27FC236}">
                  <a16:creationId xmlns:a16="http://schemas.microsoft.com/office/drawing/2014/main" id="{9729A9A2-1E9E-667B-8232-678E2FB15A4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357107" y="3213972"/>
              <a:ext cx="3168352" cy="1931058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15" name="CaixaDeTexto 14">
              <a:extLst>
                <a:ext uri="{FF2B5EF4-FFF2-40B4-BE49-F238E27FC236}">
                  <a16:creationId xmlns:a16="http://schemas.microsoft.com/office/drawing/2014/main" id="{DC07CEA4-3753-5B9E-B33F-9B1B11CBF405}"/>
                </a:ext>
              </a:extLst>
            </p:cNvPr>
            <p:cNvSpPr txBox="1"/>
            <p:nvPr/>
          </p:nvSpPr>
          <p:spPr>
            <a:xfrm>
              <a:off x="1405450" y="4816140"/>
              <a:ext cx="132177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1400" b="1" dirty="0"/>
                <a:t>Ressonância 3T</a:t>
              </a:r>
            </a:p>
          </p:txBody>
        </p:sp>
      </p:grpSp>
      <p:grpSp>
        <p:nvGrpSpPr>
          <p:cNvPr id="22" name="Agrupar 21">
            <a:extLst>
              <a:ext uri="{FF2B5EF4-FFF2-40B4-BE49-F238E27FC236}">
                <a16:creationId xmlns:a16="http://schemas.microsoft.com/office/drawing/2014/main" id="{93AB60DB-6C92-E7D8-EBA9-F72812160013}"/>
              </a:ext>
            </a:extLst>
          </p:cNvPr>
          <p:cNvGrpSpPr/>
          <p:nvPr/>
        </p:nvGrpSpPr>
        <p:grpSpPr>
          <a:xfrm>
            <a:off x="5364088" y="2706778"/>
            <a:ext cx="3168352" cy="2424693"/>
            <a:chOff x="5364088" y="2706778"/>
            <a:chExt cx="3168352" cy="2424693"/>
          </a:xfrm>
        </p:grpSpPr>
        <p:pic>
          <p:nvPicPr>
            <p:cNvPr id="19" name="Imagem 18">
              <a:extLst>
                <a:ext uri="{FF2B5EF4-FFF2-40B4-BE49-F238E27FC236}">
                  <a16:creationId xmlns:a16="http://schemas.microsoft.com/office/drawing/2014/main" id="{9EDE041E-D108-30B4-7C9F-F6C7FE4AA17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364088" y="2706778"/>
              <a:ext cx="3168352" cy="2112235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21" name="CaixaDeTexto 20">
              <a:extLst>
                <a:ext uri="{FF2B5EF4-FFF2-40B4-BE49-F238E27FC236}">
                  <a16:creationId xmlns:a16="http://schemas.microsoft.com/office/drawing/2014/main" id="{03120CC9-66B3-B9D5-E484-A6337E1BB15C}"/>
                </a:ext>
              </a:extLst>
            </p:cNvPr>
            <p:cNvSpPr txBox="1"/>
            <p:nvPr/>
          </p:nvSpPr>
          <p:spPr>
            <a:xfrm>
              <a:off x="6012751" y="4823694"/>
              <a:ext cx="187102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1400" b="1" dirty="0"/>
                <a:t>Unidade Carlos Gomes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338203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CD2552C-8395-D779-183A-C21840DF72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pt-BR" sz="3600" dirty="0"/>
              <a:t>Agenda tático-operacional 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CFA5B410-3B62-0830-920E-588614D6DE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7342" y="1112158"/>
            <a:ext cx="7308304" cy="3791183"/>
          </a:xfrm>
          <a:prstGeom prst="flowChartTerminator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8344993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m 21">
            <a:extLst>
              <a:ext uri="{FF2B5EF4-FFF2-40B4-BE49-F238E27FC236}">
                <a16:creationId xmlns:a16="http://schemas.microsoft.com/office/drawing/2014/main" id="{76155407-D33A-3B8F-2846-75FC68A84F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78" y="1345889"/>
            <a:ext cx="7584081" cy="2749534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7CD2552C-8395-D779-183A-C21840DF72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pt-BR" sz="3600" dirty="0"/>
              <a:t>Resultado Econômico</a:t>
            </a:r>
          </a:p>
        </p:txBody>
      </p:sp>
      <p:sp>
        <p:nvSpPr>
          <p:cNvPr id="10" name="Seta: para Cima 9">
            <a:extLst>
              <a:ext uri="{FF2B5EF4-FFF2-40B4-BE49-F238E27FC236}">
                <a16:creationId xmlns:a16="http://schemas.microsoft.com/office/drawing/2014/main" id="{62CD888D-8996-B2F2-5456-A12C498AA8EA}"/>
              </a:ext>
            </a:extLst>
          </p:cNvPr>
          <p:cNvSpPr/>
          <p:nvPr/>
        </p:nvSpPr>
        <p:spPr>
          <a:xfrm>
            <a:off x="371153" y="4084227"/>
            <a:ext cx="504056" cy="363687"/>
          </a:xfrm>
          <a:prstGeom prst="upArrow">
            <a:avLst/>
          </a:prstGeom>
          <a:solidFill>
            <a:srgbClr val="92D050"/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00B050"/>
              </a:solidFill>
            </a:endParaRPr>
          </a:p>
        </p:txBody>
      </p:sp>
      <p:sp>
        <p:nvSpPr>
          <p:cNvPr id="11" name="Seta: para Cima 10">
            <a:extLst>
              <a:ext uri="{FF2B5EF4-FFF2-40B4-BE49-F238E27FC236}">
                <a16:creationId xmlns:a16="http://schemas.microsoft.com/office/drawing/2014/main" id="{386EB756-97F7-4C0F-661C-48B21D906FE2}"/>
              </a:ext>
            </a:extLst>
          </p:cNvPr>
          <p:cNvSpPr/>
          <p:nvPr/>
        </p:nvSpPr>
        <p:spPr>
          <a:xfrm>
            <a:off x="2555776" y="4084227"/>
            <a:ext cx="504056" cy="363687"/>
          </a:xfrm>
          <a:prstGeom prst="upArrow">
            <a:avLst/>
          </a:prstGeom>
          <a:solidFill>
            <a:srgbClr val="92D050"/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00B050"/>
              </a:solidFill>
            </a:endParaRPr>
          </a:p>
        </p:txBody>
      </p:sp>
      <p:sp>
        <p:nvSpPr>
          <p:cNvPr id="12" name="Seta: para Cima 11">
            <a:extLst>
              <a:ext uri="{FF2B5EF4-FFF2-40B4-BE49-F238E27FC236}">
                <a16:creationId xmlns:a16="http://schemas.microsoft.com/office/drawing/2014/main" id="{26129EE8-222F-A104-D9F9-08B83C423C5D}"/>
              </a:ext>
            </a:extLst>
          </p:cNvPr>
          <p:cNvSpPr/>
          <p:nvPr/>
        </p:nvSpPr>
        <p:spPr>
          <a:xfrm>
            <a:off x="4583623" y="4084227"/>
            <a:ext cx="504056" cy="363687"/>
          </a:xfrm>
          <a:prstGeom prst="upArrow">
            <a:avLst/>
          </a:prstGeom>
          <a:solidFill>
            <a:srgbClr val="92D050"/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00B050"/>
              </a:solidFill>
            </a:endParaRPr>
          </a:p>
        </p:txBody>
      </p:sp>
      <p:sp>
        <p:nvSpPr>
          <p:cNvPr id="13" name="Seta: para Cima 12">
            <a:extLst>
              <a:ext uri="{FF2B5EF4-FFF2-40B4-BE49-F238E27FC236}">
                <a16:creationId xmlns:a16="http://schemas.microsoft.com/office/drawing/2014/main" id="{0D9B1985-2A09-5A1B-652D-F3AC3E8C4BFA}"/>
              </a:ext>
            </a:extLst>
          </p:cNvPr>
          <p:cNvSpPr/>
          <p:nvPr/>
        </p:nvSpPr>
        <p:spPr>
          <a:xfrm>
            <a:off x="6736311" y="2575706"/>
            <a:ext cx="504056" cy="363687"/>
          </a:xfrm>
          <a:prstGeom prst="upArrow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00B050"/>
              </a:solidFill>
            </a:endParaRPr>
          </a:p>
        </p:txBody>
      </p:sp>
      <p:sp>
        <p:nvSpPr>
          <p:cNvPr id="14" name="Seta: para Cima 13">
            <a:extLst>
              <a:ext uri="{FF2B5EF4-FFF2-40B4-BE49-F238E27FC236}">
                <a16:creationId xmlns:a16="http://schemas.microsoft.com/office/drawing/2014/main" id="{EA732357-ADE0-A5BD-786A-E919068DD39A}"/>
              </a:ext>
            </a:extLst>
          </p:cNvPr>
          <p:cNvSpPr/>
          <p:nvPr/>
        </p:nvSpPr>
        <p:spPr>
          <a:xfrm>
            <a:off x="1486840" y="4095423"/>
            <a:ext cx="504056" cy="363687"/>
          </a:xfrm>
          <a:prstGeom prst="upArrow">
            <a:avLst/>
          </a:prstGeom>
          <a:solidFill>
            <a:srgbClr val="92D050"/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Seta: para Cima 15">
            <a:extLst>
              <a:ext uri="{FF2B5EF4-FFF2-40B4-BE49-F238E27FC236}">
                <a16:creationId xmlns:a16="http://schemas.microsoft.com/office/drawing/2014/main" id="{A09D9348-2412-1563-E3A0-F98E88ACAD4D}"/>
              </a:ext>
            </a:extLst>
          </p:cNvPr>
          <p:cNvSpPr/>
          <p:nvPr/>
        </p:nvSpPr>
        <p:spPr>
          <a:xfrm rot="10800000">
            <a:off x="3623704" y="1419622"/>
            <a:ext cx="504056" cy="363687"/>
          </a:xfrm>
          <a:prstGeom prst="upArrow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Seta: para Cima 16">
            <a:extLst>
              <a:ext uri="{FF2B5EF4-FFF2-40B4-BE49-F238E27FC236}">
                <a16:creationId xmlns:a16="http://schemas.microsoft.com/office/drawing/2014/main" id="{5DC7D919-B975-4436-2BBD-550890D26C6F}"/>
              </a:ext>
            </a:extLst>
          </p:cNvPr>
          <p:cNvSpPr/>
          <p:nvPr/>
        </p:nvSpPr>
        <p:spPr>
          <a:xfrm rot="10800000">
            <a:off x="5707793" y="1419623"/>
            <a:ext cx="504056" cy="363687"/>
          </a:xfrm>
          <a:prstGeom prst="upArrow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Seta: para Cima 17">
            <a:extLst>
              <a:ext uri="{FF2B5EF4-FFF2-40B4-BE49-F238E27FC236}">
                <a16:creationId xmlns:a16="http://schemas.microsoft.com/office/drawing/2014/main" id="{F55C1CCA-15D1-204E-B37C-4326374D7A38}"/>
              </a:ext>
            </a:extLst>
          </p:cNvPr>
          <p:cNvSpPr/>
          <p:nvPr/>
        </p:nvSpPr>
        <p:spPr>
          <a:xfrm rot="10800000">
            <a:off x="6736311" y="1419622"/>
            <a:ext cx="504056" cy="363687"/>
          </a:xfrm>
          <a:prstGeom prst="upArrow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Retângulo 18">
            <a:extLst>
              <a:ext uri="{FF2B5EF4-FFF2-40B4-BE49-F238E27FC236}">
                <a16:creationId xmlns:a16="http://schemas.microsoft.com/office/drawing/2014/main" id="{C424884C-B341-0C6B-07A1-93C23AC535DC}"/>
              </a:ext>
            </a:extLst>
          </p:cNvPr>
          <p:cNvSpPr/>
          <p:nvPr/>
        </p:nvSpPr>
        <p:spPr>
          <a:xfrm>
            <a:off x="227137" y="4663938"/>
            <a:ext cx="4968552" cy="277539"/>
          </a:xfrm>
          <a:prstGeom prst="rect">
            <a:avLst/>
          </a:prstGeom>
          <a:solidFill>
            <a:srgbClr val="92D050"/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/>
              <a:t>QUALIFICAÇÃO DE RECEITAS</a:t>
            </a:r>
          </a:p>
        </p:txBody>
      </p:sp>
      <p:sp>
        <p:nvSpPr>
          <p:cNvPr id="20" name="Retângulo 19">
            <a:extLst>
              <a:ext uri="{FF2B5EF4-FFF2-40B4-BE49-F238E27FC236}">
                <a16:creationId xmlns:a16="http://schemas.microsoft.com/office/drawing/2014/main" id="{B93E8072-DE2A-1E2E-48CD-05B79AFD69E3}"/>
              </a:ext>
            </a:extLst>
          </p:cNvPr>
          <p:cNvSpPr/>
          <p:nvPr/>
        </p:nvSpPr>
        <p:spPr>
          <a:xfrm>
            <a:off x="3347863" y="1028974"/>
            <a:ext cx="3035957" cy="277539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/>
              <a:t>REDUÇÃO DE CUSTOS</a:t>
            </a:r>
          </a:p>
        </p:txBody>
      </p:sp>
      <p:sp>
        <p:nvSpPr>
          <p:cNvPr id="21" name="Retângulo 20">
            <a:extLst>
              <a:ext uri="{FF2B5EF4-FFF2-40B4-BE49-F238E27FC236}">
                <a16:creationId xmlns:a16="http://schemas.microsoft.com/office/drawing/2014/main" id="{FE61D3E5-3C46-C734-7FD5-CA9031EF5502}"/>
              </a:ext>
            </a:extLst>
          </p:cNvPr>
          <p:cNvSpPr/>
          <p:nvPr/>
        </p:nvSpPr>
        <p:spPr>
          <a:xfrm>
            <a:off x="7499945" y="1923678"/>
            <a:ext cx="1536551" cy="500409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/>
              <a:t>RESULTADO</a:t>
            </a:r>
          </a:p>
        </p:txBody>
      </p:sp>
    </p:spTree>
    <p:extLst>
      <p:ext uri="{BB962C8B-B14F-4D97-AF65-F5344CB8AC3E}">
        <p14:creationId xmlns:p14="http://schemas.microsoft.com/office/powerpoint/2010/main" val="3170679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CD2552C-8395-D779-183A-C21840DF72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pt-BR" sz="3600" dirty="0"/>
              <a:t>Consolidação de </a:t>
            </a:r>
            <a:r>
              <a:rPr lang="pt-BR" sz="3600" dirty="0" err="1"/>
              <a:t>GT’s</a:t>
            </a:r>
            <a:r>
              <a:rPr lang="pt-BR" sz="3600" dirty="0"/>
              <a:t> (Grupos Técnicos)</a:t>
            </a:r>
          </a:p>
        </p:txBody>
      </p:sp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05A35D8F-2B25-13C5-CC75-577B7DA0909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84390956"/>
              </p:ext>
            </p:extLst>
          </p:nvPr>
        </p:nvGraphicFramePr>
        <p:xfrm>
          <a:off x="1812032" y="1203598"/>
          <a:ext cx="5519936" cy="36572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CaixaDeTexto 4">
            <a:extLst>
              <a:ext uri="{FF2B5EF4-FFF2-40B4-BE49-F238E27FC236}">
                <a16:creationId xmlns:a16="http://schemas.microsoft.com/office/drawing/2014/main" id="{1287DA0A-B10C-0935-CAAC-41D49EC7F750}"/>
              </a:ext>
            </a:extLst>
          </p:cNvPr>
          <p:cNvSpPr txBox="1"/>
          <p:nvPr/>
        </p:nvSpPr>
        <p:spPr>
          <a:xfrm>
            <a:off x="971600" y="1491630"/>
            <a:ext cx="20203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>
                <a:solidFill>
                  <a:schemeClr val="accent3">
                    <a:lumMod val="50000"/>
                  </a:schemeClr>
                </a:solidFill>
              </a:rPr>
              <a:t>GT de Faturamento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6284F9F2-6658-35FA-855F-62B541624334}"/>
              </a:ext>
            </a:extLst>
          </p:cNvPr>
          <p:cNvSpPr txBox="1"/>
          <p:nvPr/>
        </p:nvSpPr>
        <p:spPr>
          <a:xfrm>
            <a:off x="755576" y="3032203"/>
            <a:ext cx="14130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>
                <a:solidFill>
                  <a:schemeClr val="accent3">
                    <a:lumMod val="50000"/>
                  </a:schemeClr>
                </a:solidFill>
              </a:rPr>
              <a:t>GT de Glosas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857A7094-697B-EC47-A21C-C17885349E24}"/>
              </a:ext>
            </a:extLst>
          </p:cNvPr>
          <p:cNvSpPr txBox="1"/>
          <p:nvPr/>
        </p:nvSpPr>
        <p:spPr>
          <a:xfrm>
            <a:off x="6397475" y="1676296"/>
            <a:ext cx="17172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>
                <a:solidFill>
                  <a:srgbClr val="C00000"/>
                </a:solidFill>
              </a:rPr>
              <a:t>GT de Contratos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DDAB273B-E33E-0B36-E7C1-EF02C61F24AD}"/>
              </a:ext>
            </a:extLst>
          </p:cNvPr>
          <p:cNvSpPr txBox="1"/>
          <p:nvPr/>
        </p:nvSpPr>
        <p:spPr>
          <a:xfrm>
            <a:off x="6473284" y="3170697"/>
            <a:ext cx="20889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>
                <a:solidFill>
                  <a:srgbClr val="C00000"/>
                </a:solidFill>
              </a:rPr>
              <a:t>GT de Custo Pessoal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A5E18B87-1D9B-C3E3-4161-DA647B36B13C}"/>
              </a:ext>
            </a:extLst>
          </p:cNvPr>
          <p:cNvSpPr txBox="1"/>
          <p:nvPr/>
        </p:nvSpPr>
        <p:spPr>
          <a:xfrm>
            <a:off x="3584966" y="4742772"/>
            <a:ext cx="19740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>
                <a:solidFill>
                  <a:schemeClr val="tx2">
                    <a:lumMod val="75000"/>
                  </a:schemeClr>
                </a:solidFill>
              </a:rPr>
              <a:t>GT de Custo Direto</a:t>
            </a:r>
          </a:p>
        </p:txBody>
      </p:sp>
    </p:spTree>
    <p:extLst>
      <p:ext uri="{BB962C8B-B14F-4D97-AF65-F5344CB8AC3E}">
        <p14:creationId xmlns:p14="http://schemas.microsoft.com/office/powerpoint/2010/main" val="33148906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9" grpId="0"/>
      <p:bldP spid="1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CD2552C-8395-D779-183A-C21840DF72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pt-BR" sz="3600" dirty="0"/>
              <a:t>Grupos Técnicos</a:t>
            </a:r>
          </a:p>
        </p:txBody>
      </p:sp>
      <p:pic>
        <p:nvPicPr>
          <p:cNvPr id="5" name="Espaço Reservado para Conteúdo 4" descr="Diagrama&#10;&#10;Descrição gerada automaticamente com confiança média">
            <a:extLst>
              <a:ext uri="{FF2B5EF4-FFF2-40B4-BE49-F238E27FC236}">
                <a16:creationId xmlns:a16="http://schemas.microsoft.com/office/drawing/2014/main" id="{AB52B664-40FF-A6B7-1DAA-A85BD7B228C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3567833" y="1203599"/>
            <a:ext cx="5576167" cy="3939902"/>
          </a:xfr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5B84D4CC-17A8-96CB-E404-F3217C2CEFEE}"/>
              </a:ext>
            </a:extLst>
          </p:cNvPr>
          <p:cNvSpPr txBox="1"/>
          <p:nvPr/>
        </p:nvSpPr>
        <p:spPr>
          <a:xfrm>
            <a:off x="539552" y="1749425"/>
            <a:ext cx="2606355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000" dirty="0"/>
              <a:t>Multiprofissionais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pt-BR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000" dirty="0"/>
              <a:t>Multisetoriais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pt-BR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000" dirty="0"/>
              <a:t>Metodologia Ágil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pt-BR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000" dirty="0"/>
              <a:t>Foco em Resultados</a:t>
            </a:r>
          </a:p>
        </p:txBody>
      </p:sp>
    </p:spTree>
    <p:extLst>
      <p:ext uri="{BB962C8B-B14F-4D97-AF65-F5344CB8AC3E}">
        <p14:creationId xmlns:p14="http://schemas.microsoft.com/office/powerpoint/2010/main" val="12825647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0021D6D-F4EA-07BD-6382-0124DD739F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pt-BR" sz="3600" dirty="0"/>
              <a:t>GT de Faturamento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974543C-006C-F640-862D-E1560FFE20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pt-BR" sz="2000" dirty="0"/>
              <a:t>Foco no ciclo da Receita e nos processos intersetoriais da conta.</a:t>
            </a:r>
          </a:p>
          <a:p>
            <a:pPr marL="0" indent="0">
              <a:buNone/>
            </a:pPr>
            <a:endParaRPr lang="pt-BR" sz="2000" dirty="0"/>
          </a:p>
          <a:p>
            <a:pPr marL="0" indent="0">
              <a:buNone/>
            </a:pPr>
            <a:endParaRPr lang="pt-BR" sz="2000" dirty="0"/>
          </a:p>
        </p:txBody>
      </p:sp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8ECEEDC1-E3AB-5429-1DC4-FCFC248444B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32830650"/>
              </p:ext>
            </p:extLst>
          </p:nvPr>
        </p:nvGraphicFramePr>
        <p:xfrm>
          <a:off x="5076056" y="1841177"/>
          <a:ext cx="3744416" cy="30963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9" name="Agrupar 8">
            <a:extLst>
              <a:ext uri="{FF2B5EF4-FFF2-40B4-BE49-F238E27FC236}">
                <a16:creationId xmlns:a16="http://schemas.microsoft.com/office/drawing/2014/main" id="{6F5D4312-8D81-2522-D5A2-75F733503C32}"/>
              </a:ext>
            </a:extLst>
          </p:cNvPr>
          <p:cNvGrpSpPr/>
          <p:nvPr/>
        </p:nvGrpSpPr>
        <p:grpSpPr>
          <a:xfrm>
            <a:off x="445176" y="1871746"/>
            <a:ext cx="4630880" cy="2767296"/>
            <a:chOff x="445176" y="1871746"/>
            <a:chExt cx="4630880" cy="2767296"/>
          </a:xfrm>
        </p:grpSpPr>
        <p:pic>
          <p:nvPicPr>
            <p:cNvPr id="7" name="Imagem 6">
              <a:extLst>
                <a:ext uri="{FF2B5EF4-FFF2-40B4-BE49-F238E27FC236}">
                  <a16:creationId xmlns:a16="http://schemas.microsoft.com/office/drawing/2014/main" id="{C9C165B4-31BC-A3ED-8480-45AF6CE7E04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l="16926" t="24788" r="20863" b="13583"/>
            <a:stretch/>
          </p:blipFill>
          <p:spPr>
            <a:xfrm>
              <a:off x="445176" y="1871746"/>
              <a:ext cx="4630880" cy="2767296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8" name="Retângulo 7">
              <a:extLst>
                <a:ext uri="{FF2B5EF4-FFF2-40B4-BE49-F238E27FC236}">
                  <a16:creationId xmlns:a16="http://schemas.microsoft.com/office/drawing/2014/main" id="{763BCC99-0E0D-C186-F6CA-AC70895A0BF8}"/>
                </a:ext>
              </a:extLst>
            </p:cNvPr>
            <p:cNvSpPr/>
            <p:nvPr/>
          </p:nvSpPr>
          <p:spPr>
            <a:xfrm>
              <a:off x="445176" y="3939902"/>
              <a:ext cx="1822568" cy="65472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</p:spTree>
    <p:extLst>
      <p:ext uri="{BB962C8B-B14F-4D97-AF65-F5344CB8AC3E}">
        <p14:creationId xmlns:p14="http://schemas.microsoft.com/office/powerpoint/2010/main" val="40476189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0021D6D-F4EA-07BD-6382-0124DD739F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pt-BR" sz="3600" dirty="0"/>
              <a:t>GT de Faturamento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974543C-006C-F640-862D-E1560FFE20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6836" y="987574"/>
            <a:ext cx="8229600" cy="410445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pt-BR" sz="2000" dirty="0"/>
              <a:t>Principais oportunidades elencadas</a:t>
            </a:r>
          </a:p>
          <a:p>
            <a:pPr marL="0" indent="0">
              <a:buNone/>
            </a:pPr>
            <a:endParaRPr lang="pt-BR" sz="2000" dirty="0"/>
          </a:p>
          <a:p>
            <a:pPr marL="0" indent="0">
              <a:spcBef>
                <a:spcPts val="0"/>
              </a:spcBef>
              <a:buNone/>
            </a:pPr>
            <a:r>
              <a:rPr lang="pt-BR" sz="2000" dirty="0"/>
              <a:t>	- Qualificação do Processo de Autorizações</a:t>
            </a:r>
          </a:p>
          <a:p>
            <a:pPr marL="0" indent="0">
              <a:spcBef>
                <a:spcPts val="0"/>
              </a:spcBef>
              <a:buNone/>
            </a:pPr>
            <a:r>
              <a:rPr lang="pt-BR" sz="2000" dirty="0"/>
              <a:t>		</a:t>
            </a:r>
            <a:r>
              <a:rPr lang="pt-BR" sz="1400" dirty="0"/>
              <a:t>- Agendamento online</a:t>
            </a:r>
          </a:p>
          <a:p>
            <a:pPr marL="0" indent="0">
              <a:spcBef>
                <a:spcPts val="0"/>
              </a:spcBef>
              <a:buNone/>
            </a:pPr>
            <a:r>
              <a:rPr lang="pt-BR" sz="1400" dirty="0"/>
              <a:t>		- Upload de </a:t>
            </a:r>
            <a:r>
              <a:rPr lang="pt-BR" sz="1400" dirty="0" err="1"/>
              <a:t>Docs</a:t>
            </a:r>
            <a:endParaRPr lang="pt-BR" sz="1400" dirty="0"/>
          </a:p>
          <a:p>
            <a:pPr marL="0" indent="0">
              <a:spcBef>
                <a:spcPts val="0"/>
              </a:spcBef>
              <a:buNone/>
            </a:pPr>
            <a:r>
              <a:rPr lang="pt-BR" sz="1400" dirty="0"/>
              <a:t>		- Pré-cadastro por cirurgião e cirurgia</a:t>
            </a:r>
          </a:p>
          <a:p>
            <a:pPr marL="0" indent="0">
              <a:spcBef>
                <a:spcPts val="0"/>
              </a:spcBef>
              <a:buNone/>
            </a:pPr>
            <a:endParaRPr lang="pt-BR" sz="2000" dirty="0"/>
          </a:p>
          <a:p>
            <a:pPr marL="0" indent="0">
              <a:spcBef>
                <a:spcPts val="0"/>
              </a:spcBef>
              <a:buNone/>
            </a:pPr>
            <a:r>
              <a:rPr lang="pt-BR" sz="2000" dirty="0"/>
              <a:t>	- Pendências de Checagem / Aprazamento</a:t>
            </a:r>
          </a:p>
          <a:p>
            <a:pPr marL="0" indent="0">
              <a:spcBef>
                <a:spcPts val="0"/>
              </a:spcBef>
              <a:buNone/>
            </a:pPr>
            <a:r>
              <a:rPr lang="pt-BR" sz="2000" dirty="0"/>
              <a:t>		</a:t>
            </a:r>
            <a:r>
              <a:rPr lang="pt-BR" sz="1400" dirty="0"/>
              <a:t>- Sentinela de Pendência</a:t>
            </a:r>
          </a:p>
          <a:p>
            <a:pPr marL="0" indent="0">
              <a:spcBef>
                <a:spcPts val="0"/>
              </a:spcBef>
              <a:buNone/>
            </a:pPr>
            <a:r>
              <a:rPr lang="pt-BR" sz="1400" dirty="0"/>
              <a:t>		- Robô de Fechamento</a:t>
            </a:r>
          </a:p>
          <a:p>
            <a:pPr marL="0" indent="0">
              <a:spcBef>
                <a:spcPts val="0"/>
              </a:spcBef>
              <a:buNone/>
            </a:pPr>
            <a:endParaRPr lang="pt-BR" sz="2000" dirty="0"/>
          </a:p>
          <a:p>
            <a:pPr marL="0" indent="0">
              <a:spcBef>
                <a:spcPts val="0"/>
              </a:spcBef>
              <a:buNone/>
            </a:pPr>
            <a:r>
              <a:rPr lang="pt-BR" sz="2000" dirty="0"/>
              <a:t>	- Saneamento de Cadastros Comerciais</a:t>
            </a:r>
          </a:p>
          <a:p>
            <a:pPr marL="0" indent="0">
              <a:spcBef>
                <a:spcPts val="0"/>
              </a:spcBef>
              <a:buNone/>
            </a:pPr>
            <a:r>
              <a:rPr lang="pt-BR" sz="2000" dirty="0"/>
              <a:t>		</a:t>
            </a:r>
            <a:r>
              <a:rPr lang="pt-BR" sz="1600" dirty="0"/>
              <a:t>- </a:t>
            </a:r>
            <a:r>
              <a:rPr lang="pt-BR" sz="1400" dirty="0"/>
              <a:t>Empacotamento de Itens</a:t>
            </a:r>
          </a:p>
          <a:p>
            <a:pPr marL="0" indent="0">
              <a:spcBef>
                <a:spcPts val="0"/>
              </a:spcBef>
              <a:buNone/>
            </a:pPr>
            <a:r>
              <a:rPr lang="pt-BR" sz="1400" dirty="0"/>
              <a:t>		- Regras comerciais</a:t>
            </a:r>
          </a:p>
          <a:p>
            <a:pPr marL="0" indent="0">
              <a:spcBef>
                <a:spcPts val="0"/>
              </a:spcBef>
              <a:buNone/>
            </a:pPr>
            <a:r>
              <a:rPr lang="pt-BR" sz="1400" dirty="0"/>
              <a:t>		- Prontuário Digital</a:t>
            </a:r>
          </a:p>
          <a:p>
            <a:pPr marL="0" indent="0">
              <a:buNone/>
            </a:pPr>
            <a:endParaRPr lang="pt-BR" sz="2000" dirty="0"/>
          </a:p>
          <a:p>
            <a:pPr marL="0" indent="0">
              <a:buNone/>
            </a:pPr>
            <a:endParaRPr lang="pt-BR" sz="2000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F1292264-4DA3-9E81-0E38-B561723FA9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90257" y="1387882"/>
            <a:ext cx="1667272" cy="9575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615F6913-EF09-9E3D-BC12-9D02A561AC2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8840" b="26480"/>
          <a:stretch/>
        </p:blipFill>
        <p:spPr>
          <a:xfrm>
            <a:off x="6300192" y="2694316"/>
            <a:ext cx="2143125" cy="9575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10" name="Agrupar 9">
            <a:extLst>
              <a:ext uri="{FF2B5EF4-FFF2-40B4-BE49-F238E27FC236}">
                <a16:creationId xmlns:a16="http://schemas.microsoft.com/office/drawing/2014/main" id="{CC9DFECB-72FB-1F72-1122-FB19A1192C4D}"/>
              </a:ext>
            </a:extLst>
          </p:cNvPr>
          <p:cNvGrpSpPr/>
          <p:nvPr/>
        </p:nvGrpSpPr>
        <p:grpSpPr>
          <a:xfrm>
            <a:off x="5998319" y="4006951"/>
            <a:ext cx="1667272" cy="930570"/>
            <a:chOff x="5990257" y="4006951"/>
            <a:chExt cx="1667272" cy="930570"/>
          </a:xfrm>
        </p:grpSpPr>
        <p:pic>
          <p:nvPicPr>
            <p:cNvPr id="8" name="Imagem 7">
              <a:extLst>
                <a:ext uri="{FF2B5EF4-FFF2-40B4-BE49-F238E27FC236}">
                  <a16:creationId xmlns:a16="http://schemas.microsoft.com/office/drawing/2014/main" id="{B3C51C10-8C0B-36C5-FF5B-8AD5BB681DA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90257" y="4006951"/>
              <a:ext cx="1667272" cy="93057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9" name="Imagem 8">
              <a:extLst>
                <a:ext uri="{FF2B5EF4-FFF2-40B4-BE49-F238E27FC236}">
                  <a16:creationId xmlns:a16="http://schemas.microsoft.com/office/drawing/2014/main" id="{3A1A61E8-B356-C362-0A0F-C83636D6585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19625" r="21857" b="50000"/>
            <a:stretch/>
          </p:blipFill>
          <p:spPr>
            <a:xfrm>
              <a:off x="6724178" y="4059557"/>
              <a:ext cx="421069" cy="192737"/>
            </a:xfrm>
            <a:prstGeom prst="ellipse">
              <a:avLst/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</p:grpSp>
    </p:spTree>
    <p:extLst>
      <p:ext uri="{BB962C8B-B14F-4D97-AF65-F5344CB8AC3E}">
        <p14:creationId xmlns:p14="http://schemas.microsoft.com/office/powerpoint/2010/main" val="4162767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0021D6D-F4EA-07BD-6382-0124DD739F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pt-BR" sz="3600" dirty="0"/>
              <a:t>GT de Faturamento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974543C-006C-F640-862D-E1560FFE20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6836" y="987574"/>
            <a:ext cx="2747012" cy="4104456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pt-BR" sz="2000" dirty="0"/>
              <a:t>Principal Resultado</a:t>
            </a:r>
          </a:p>
          <a:p>
            <a:pPr marL="0" indent="0" algn="just">
              <a:buNone/>
            </a:pPr>
            <a:endParaRPr lang="pt-BR" sz="2000" dirty="0"/>
          </a:p>
          <a:p>
            <a:pPr marL="0" indent="0" algn="just">
              <a:spcBef>
                <a:spcPts val="0"/>
              </a:spcBef>
              <a:buNone/>
            </a:pPr>
            <a:r>
              <a:rPr lang="pt-BR" sz="1400" dirty="0"/>
              <a:t>A relação entre a receita gerada e as notas ficais emitidas permite uma avaliação da capacidade da instituição faturar os seus atendimentos dentro das competências e reduzir o represamento de contas na Instituição. </a:t>
            </a:r>
          </a:p>
          <a:p>
            <a:pPr marL="0" indent="0" algn="just">
              <a:spcBef>
                <a:spcPts val="0"/>
              </a:spcBef>
              <a:buNone/>
            </a:pPr>
            <a:endParaRPr lang="pt-BR" sz="1400" dirty="0"/>
          </a:p>
          <a:p>
            <a:pPr marL="0" indent="0" algn="just">
              <a:spcBef>
                <a:spcPts val="0"/>
              </a:spcBef>
              <a:buNone/>
            </a:pPr>
            <a:r>
              <a:rPr lang="pt-BR" sz="1400" dirty="0"/>
              <a:t>Após a consolidação de ações do GT percebe-se uma forte mudança nessa relação. Que tem sido benéfica para reduzir o estoque de contas à receber. 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C7CFF65B-AFD0-4586-A1B2-48911BEE6B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9872" y="1407609"/>
            <a:ext cx="4968552" cy="3375951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8F58113C-84F5-CFEB-0489-4C668D15F8DB}"/>
              </a:ext>
            </a:extLst>
          </p:cNvPr>
          <p:cNvSpPr txBox="1"/>
          <p:nvPr/>
        </p:nvSpPr>
        <p:spPr>
          <a:xfrm>
            <a:off x="7090291" y="4889584"/>
            <a:ext cx="1903085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050" dirty="0"/>
              <a:t>Dados </a:t>
            </a:r>
            <a:r>
              <a:rPr lang="pt-BR" sz="1050" dirty="0" err="1"/>
              <a:t>Jan-Set</a:t>
            </a:r>
            <a:r>
              <a:rPr lang="pt-BR" sz="1050" dirty="0"/>
              <a:t> (Fonte </a:t>
            </a:r>
            <a:r>
              <a:rPr lang="pt-BR" sz="1050" dirty="0" err="1"/>
              <a:t>Sysphera</a:t>
            </a:r>
            <a:r>
              <a:rPr lang="pt-BR" sz="105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7697448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0021D6D-F4EA-07BD-6382-0124DD739F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pt-BR" sz="3600" dirty="0"/>
              <a:t>GT de Glosas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974543C-006C-F640-862D-E1560FFE20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pt-BR" sz="2000" dirty="0"/>
              <a:t>Foco no ciclo de deduções e glosas da Instituição</a:t>
            </a:r>
          </a:p>
          <a:p>
            <a:pPr marL="0" indent="0">
              <a:buNone/>
            </a:pPr>
            <a:endParaRPr lang="pt-BR" sz="2000" dirty="0"/>
          </a:p>
          <a:p>
            <a:pPr marL="0" indent="0">
              <a:buNone/>
            </a:pPr>
            <a:endParaRPr lang="pt-BR" sz="2000" dirty="0"/>
          </a:p>
        </p:txBody>
      </p:sp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8ECEEDC1-E3AB-5429-1DC4-FCFC248444BE}"/>
              </a:ext>
            </a:extLst>
          </p:cNvPr>
          <p:cNvGraphicFramePr/>
          <p:nvPr/>
        </p:nvGraphicFramePr>
        <p:xfrm>
          <a:off x="5076056" y="1841177"/>
          <a:ext cx="3744416" cy="30963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Imagem 5">
            <a:extLst>
              <a:ext uri="{FF2B5EF4-FFF2-40B4-BE49-F238E27FC236}">
                <a16:creationId xmlns:a16="http://schemas.microsoft.com/office/drawing/2014/main" id="{63BFB958-972D-5AC3-A11A-850071A3CEC8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25587" t="17785" r="5901" b="16188"/>
          <a:stretch/>
        </p:blipFill>
        <p:spPr>
          <a:xfrm>
            <a:off x="457200" y="1796804"/>
            <a:ext cx="4485184" cy="27978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373677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0021D6D-F4EA-07BD-6382-0124DD739F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848" y="202556"/>
            <a:ext cx="7985952" cy="860673"/>
          </a:xfrm>
        </p:spPr>
        <p:txBody>
          <a:bodyPr>
            <a:normAutofit/>
          </a:bodyPr>
          <a:lstStyle/>
          <a:p>
            <a:pPr algn="l"/>
            <a:r>
              <a:rPr lang="pt-BR" sz="3600" dirty="0"/>
              <a:t>GT de Glosas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974543C-006C-F640-862D-E1560FFE20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987574"/>
            <a:ext cx="8229600" cy="410445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BR" sz="2000" dirty="0"/>
              <a:t>Principais oportunidades elencadas</a:t>
            </a:r>
          </a:p>
          <a:p>
            <a:pPr marL="0" indent="0">
              <a:buNone/>
            </a:pPr>
            <a:endParaRPr lang="pt-BR" sz="2000" dirty="0"/>
          </a:p>
          <a:p>
            <a:pPr marL="0" indent="0">
              <a:spcBef>
                <a:spcPts val="0"/>
              </a:spcBef>
              <a:buNone/>
            </a:pPr>
            <a:r>
              <a:rPr lang="pt-BR" sz="2000" dirty="0"/>
              <a:t>	- Divergência entre Atendimento x Portal</a:t>
            </a:r>
          </a:p>
          <a:p>
            <a:pPr marL="0" indent="0">
              <a:spcBef>
                <a:spcPts val="0"/>
              </a:spcBef>
              <a:buNone/>
            </a:pPr>
            <a:r>
              <a:rPr lang="pt-BR" sz="2000" dirty="0"/>
              <a:t>		</a:t>
            </a:r>
            <a:r>
              <a:rPr lang="pt-BR" sz="1400" dirty="0"/>
              <a:t>- Principal problema em SADT</a:t>
            </a:r>
          </a:p>
          <a:p>
            <a:pPr marL="0" indent="0">
              <a:spcBef>
                <a:spcPts val="0"/>
              </a:spcBef>
              <a:buNone/>
            </a:pPr>
            <a:r>
              <a:rPr lang="pt-BR" sz="1400" dirty="0"/>
              <a:t>		- Integração MV x Portais</a:t>
            </a:r>
          </a:p>
          <a:p>
            <a:pPr marL="0" indent="0">
              <a:spcBef>
                <a:spcPts val="0"/>
              </a:spcBef>
              <a:buNone/>
            </a:pPr>
            <a:endParaRPr lang="pt-BR" sz="2000" dirty="0"/>
          </a:p>
          <a:p>
            <a:pPr marL="0" indent="0">
              <a:spcBef>
                <a:spcPts val="0"/>
              </a:spcBef>
              <a:buNone/>
            </a:pPr>
            <a:r>
              <a:rPr lang="pt-BR" sz="2000" dirty="0"/>
              <a:t>	- Revisão dos Manuais de Auditoria</a:t>
            </a:r>
          </a:p>
          <a:p>
            <a:pPr marL="0" indent="0">
              <a:spcBef>
                <a:spcPts val="0"/>
              </a:spcBef>
              <a:buNone/>
            </a:pPr>
            <a:r>
              <a:rPr lang="pt-BR" sz="2000" dirty="0"/>
              <a:t>		</a:t>
            </a:r>
            <a:r>
              <a:rPr lang="pt-BR" sz="1400" dirty="0"/>
              <a:t>- Comercial + Faturamento + Assistência</a:t>
            </a:r>
          </a:p>
          <a:p>
            <a:pPr marL="0" indent="0">
              <a:spcBef>
                <a:spcPts val="0"/>
              </a:spcBef>
              <a:buNone/>
            </a:pPr>
            <a:r>
              <a:rPr lang="pt-BR" sz="1400" dirty="0"/>
              <a:t>		- Renegociação</a:t>
            </a:r>
          </a:p>
          <a:p>
            <a:pPr marL="0" indent="0">
              <a:spcBef>
                <a:spcPts val="0"/>
              </a:spcBef>
              <a:buNone/>
            </a:pPr>
            <a:r>
              <a:rPr lang="pt-BR" sz="1400" dirty="0"/>
              <a:t>		- Protocolo + Capacitação das Equipes</a:t>
            </a:r>
          </a:p>
          <a:p>
            <a:pPr marL="0" indent="0">
              <a:spcBef>
                <a:spcPts val="0"/>
              </a:spcBef>
              <a:buNone/>
            </a:pPr>
            <a:endParaRPr lang="pt-BR" sz="2000" dirty="0"/>
          </a:p>
          <a:p>
            <a:pPr marL="0" indent="0">
              <a:spcBef>
                <a:spcPts val="0"/>
              </a:spcBef>
              <a:buNone/>
            </a:pPr>
            <a:r>
              <a:rPr lang="pt-BR" sz="2000" dirty="0"/>
              <a:t>	- Saneamento de Cadastros Comerciais</a:t>
            </a:r>
          </a:p>
          <a:p>
            <a:pPr marL="0" indent="0">
              <a:spcBef>
                <a:spcPts val="0"/>
              </a:spcBef>
              <a:buNone/>
            </a:pPr>
            <a:r>
              <a:rPr lang="pt-BR" sz="2000" dirty="0"/>
              <a:t>		</a:t>
            </a:r>
            <a:r>
              <a:rPr lang="pt-BR" sz="1600" dirty="0"/>
              <a:t>- </a:t>
            </a:r>
            <a:r>
              <a:rPr lang="pt-BR" sz="1400" dirty="0"/>
              <a:t>Regras comerciais</a:t>
            </a:r>
          </a:p>
          <a:p>
            <a:pPr marL="0" indent="0">
              <a:spcBef>
                <a:spcPts val="0"/>
              </a:spcBef>
              <a:buNone/>
            </a:pPr>
            <a:r>
              <a:rPr lang="pt-BR" sz="1400" dirty="0"/>
              <a:t>		- Divergência de Codificação</a:t>
            </a:r>
          </a:p>
          <a:p>
            <a:pPr marL="0" indent="0">
              <a:spcBef>
                <a:spcPts val="0"/>
              </a:spcBef>
              <a:buNone/>
            </a:pPr>
            <a:endParaRPr lang="pt-BR" sz="2000" dirty="0"/>
          </a:p>
        </p:txBody>
      </p:sp>
      <p:pic>
        <p:nvPicPr>
          <p:cNvPr id="1026" name="Picture 2" descr="MV - Automation">
            <a:extLst>
              <a:ext uri="{FF2B5EF4-FFF2-40B4-BE49-F238E27FC236}">
                <a16:creationId xmlns:a16="http://schemas.microsoft.com/office/drawing/2014/main" id="{A8BA9C30-3505-92A8-8E6D-DF8CABC5E0D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87" t="12099" r="12988" b="14277"/>
          <a:stretch/>
        </p:blipFill>
        <p:spPr bwMode="auto">
          <a:xfrm>
            <a:off x="6144348" y="1275606"/>
            <a:ext cx="1152129" cy="8606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2" name="Agrupar 11">
            <a:extLst>
              <a:ext uri="{FF2B5EF4-FFF2-40B4-BE49-F238E27FC236}">
                <a16:creationId xmlns:a16="http://schemas.microsoft.com/office/drawing/2014/main" id="{0704BDBA-9146-4F2D-57DF-381419AE0DFA}"/>
              </a:ext>
            </a:extLst>
          </p:cNvPr>
          <p:cNvGrpSpPr/>
          <p:nvPr/>
        </p:nvGrpSpPr>
        <p:grpSpPr>
          <a:xfrm>
            <a:off x="6031144" y="2524696"/>
            <a:ext cx="2664232" cy="965050"/>
            <a:chOff x="5508104" y="2419664"/>
            <a:chExt cx="2664232" cy="965050"/>
          </a:xfrm>
        </p:grpSpPr>
        <p:pic>
          <p:nvPicPr>
            <p:cNvPr id="4" name="Imagem 3">
              <a:extLst>
                <a:ext uri="{FF2B5EF4-FFF2-40B4-BE49-F238E27FC236}">
                  <a16:creationId xmlns:a16="http://schemas.microsoft.com/office/drawing/2014/main" id="{0F528329-FADA-FD8E-0A8C-DC84A4853A1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12634" t="16880" r="4602" b="12815"/>
            <a:stretch/>
          </p:blipFill>
          <p:spPr>
            <a:xfrm>
              <a:off x="5508104" y="2643757"/>
              <a:ext cx="1296081" cy="504057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5" name="Imagem 4">
              <a:extLst>
                <a:ext uri="{FF2B5EF4-FFF2-40B4-BE49-F238E27FC236}">
                  <a16:creationId xmlns:a16="http://schemas.microsoft.com/office/drawing/2014/main" id="{FC93CDB3-1653-6CD9-3EF0-F4512D0E4AF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t="22699" b="18501"/>
            <a:stretch/>
          </p:blipFill>
          <p:spPr>
            <a:xfrm>
              <a:off x="6876256" y="2419664"/>
              <a:ext cx="1296080" cy="432048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D85B556D-2BFD-706A-2AFF-0DB01E8AC72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t="11245" b="11429"/>
            <a:stretch/>
          </p:blipFill>
          <p:spPr>
            <a:xfrm>
              <a:off x="6876256" y="2910914"/>
              <a:ext cx="803436" cy="47380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  <p:pic>
        <p:nvPicPr>
          <p:cNvPr id="13" name="Imagem 12">
            <a:extLst>
              <a:ext uri="{FF2B5EF4-FFF2-40B4-BE49-F238E27FC236}">
                <a16:creationId xmlns:a16="http://schemas.microsoft.com/office/drawing/2014/main" id="{D5FC89EC-7771-FCFB-3013-14294B01CC1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31144" y="3971043"/>
            <a:ext cx="1918742" cy="60744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43762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0021D6D-F4EA-07BD-6382-0124DD739F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pt-BR" sz="3600" dirty="0"/>
              <a:t>GT de Glosas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974543C-006C-F640-862D-E1560FFE20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6836" y="987574"/>
            <a:ext cx="2819020" cy="410445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BR" sz="2000" dirty="0"/>
              <a:t>Principal Resultado</a:t>
            </a:r>
          </a:p>
          <a:p>
            <a:pPr marL="0" indent="0">
              <a:buNone/>
            </a:pPr>
            <a:endParaRPr lang="pt-BR" sz="2000" dirty="0"/>
          </a:p>
          <a:p>
            <a:pPr marL="0" indent="0" algn="just">
              <a:spcBef>
                <a:spcPts val="0"/>
              </a:spcBef>
              <a:buNone/>
            </a:pPr>
            <a:r>
              <a:rPr lang="pt-BR" sz="1400" dirty="0"/>
              <a:t>As ações do GT de Glosas mostraram-se efetivas para controle e redução das glosas, quando comparadas a receita gerada.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pt-BR" sz="1400" dirty="0"/>
              <a:t> 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pt-BR" sz="1400" dirty="0"/>
              <a:t>Certamente ainda teremos maiores reflexos das ações adotadas, sobre os resultados alcançados, uma vez que as glosas não são contabilizadas nas mesma competências das receitas. O principais impactos começam cerca de 5 meses após a implementação de uma determinada ação.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4DEEC04C-29EB-D9EA-1BC8-FA76710708F0}"/>
              </a:ext>
            </a:extLst>
          </p:cNvPr>
          <p:cNvSpPr txBox="1"/>
          <p:nvPr/>
        </p:nvSpPr>
        <p:spPr>
          <a:xfrm>
            <a:off x="7090291" y="4889584"/>
            <a:ext cx="1903085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050" dirty="0"/>
              <a:t>Dados </a:t>
            </a:r>
            <a:r>
              <a:rPr lang="pt-BR" sz="1050" dirty="0" err="1"/>
              <a:t>Jan-Set</a:t>
            </a:r>
            <a:r>
              <a:rPr lang="pt-BR" sz="1050" dirty="0"/>
              <a:t> (Fonte </a:t>
            </a:r>
            <a:r>
              <a:rPr lang="pt-BR" sz="1050" dirty="0" err="1"/>
              <a:t>Sysphera</a:t>
            </a:r>
            <a:r>
              <a:rPr lang="pt-BR" sz="1050" dirty="0"/>
              <a:t>)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F12F8514-2CB5-3B41-BF5C-D3F9D63B5B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1880" y="483518"/>
            <a:ext cx="3729905" cy="2241911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FEEAC76C-3B65-E786-A8AF-398177EFA1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0327" y="2647673"/>
            <a:ext cx="3729905" cy="2241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891301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974543C-006C-F640-862D-E1560FFE20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pt-BR" sz="2000" dirty="0"/>
              <a:t>Foco na qualificação da margem de contribuição da Instituição.</a:t>
            </a:r>
          </a:p>
          <a:p>
            <a:pPr marL="0" indent="0">
              <a:buNone/>
            </a:pPr>
            <a:endParaRPr lang="pt-BR" sz="2000" dirty="0"/>
          </a:p>
          <a:p>
            <a:pPr marL="0" indent="0">
              <a:buNone/>
            </a:pPr>
            <a:endParaRPr lang="pt-BR" sz="2000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0021D6D-F4EA-07BD-6382-0124DD739F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pt-BR" sz="3600" dirty="0"/>
              <a:t>GT de Custo Direto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90B83001-5340-554F-9AAD-A0C806EBD92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63" t="419" r="449" b="-419"/>
          <a:stretch/>
        </p:blipFill>
        <p:spPr>
          <a:xfrm>
            <a:off x="1259633" y="1792585"/>
            <a:ext cx="3096344" cy="3083421"/>
          </a:xfrm>
          <a:prstGeom prst="ellipse">
            <a:avLst/>
          </a:prstGeom>
        </p:spPr>
      </p:pic>
      <p:pic>
        <p:nvPicPr>
          <p:cNvPr id="12" name="Imagem 11" descr="Forma&#10;&#10;Descrição gerada automaticamente com confiança baixa">
            <a:extLst>
              <a:ext uri="{FF2B5EF4-FFF2-40B4-BE49-F238E27FC236}">
                <a16:creationId xmlns:a16="http://schemas.microsoft.com/office/drawing/2014/main" id="{6E238A19-78B0-3CFB-075C-252D2943F81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 rot="9586682">
            <a:off x="4212951" y="4310142"/>
            <a:ext cx="1150147" cy="568963"/>
          </a:xfrm>
          <a:prstGeom prst="rect">
            <a:avLst/>
          </a:prstGeom>
        </p:spPr>
      </p:pic>
      <p:pic>
        <p:nvPicPr>
          <p:cNvPr id="13" name="Imagem 12" descr="Forma&#10;&#10;Descrição gerada automaticamente com confiança baixa">
            <a:extLst>
              <a:ext uri="{FF2B5EF4-FFF2-40B4-BE49-F238E27FC236}">
                <a16:creationId xmlns:a16="http://schemas.microsoft.com/office/drawing/2014/main" id="{4FA0B9E4-F005-2380-11E1-4D00711A780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 rot="9586682">
            <a:off x="4735810" y="3112229"/>
            <a:ext cx="1150147" cy="568963"/>
          </a:xfrm>
          <a:prstGeom prst="rect">
            <a:avLst/>
          </a:prstGeom>
        </p:spPr>
      </p:pic>
      <p:pic>
        <p:nvPicPr>
          <p:cNvPr id="14" name="Imagem 13" descr="Forma&#10;&#10;Descrição gerada automaticamente com confiança baixa">
            <a:extLst>
              <a:ext uri="{FF2B5EF4-FFF2-40B4-BE49-F238E27FC236}">
                <a16:creationId xmlns:a16="http://schemas.microsoft.com/office/drawing/2014/main" id="{DC4864FA-99EA-0698-A776-49816ED1058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 rot="11650786" flipV="1">
            <a:off x="4422613" y="1920718"/>
            <a:ext cx="1150147" cy="612260"/>
          </a:xfrm>
          <a:prstGeom prst="rect">
            <a:avLst/>
          </a:prstGeom>
        </p:spPr>
      </p:pic>
      <p:sp>
        <p:nvSpPr>
          <p:cNvPr id="15" name="CaixaDeTexto 14">
            <a:extLst>
              <a:ext uri="{FF2B5EF4-FFF2-40B4-BE49-F238E27FC236}">
                <a16:creationId xmlns:a16="http://schemas.microsoft.com/office/drawing/2014/main" id="{CEEF8176-373A-11E9-39F5-A714B24548D0}"/>
              </a:ext>
            </a:extLst>
          </p:cNvPr>
          <p:cNvSpPr txBox="1"/>
          <p:nvPr/>
        </p:nvSpPr>
        <p:spPr>
          <a:xfrm>
            <a:off x="5883428" y="1995686"/>
            <a:ext cx="13026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COMERCIAL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2C3F3326-8E43-1B42-02C1-FDCE3DDFAC1D}"/>
              </a:ext>
            </a:extLst>
          </p:cNvPr>
          <p:cNvSpPr txBox="1"/>
          <p:nvPr/>
        </p:nvSpPr>
        <p:spPr>
          <a:xfrm>
            <a:off x="6156176" y="3110488"/>
            <a:ext cx="11380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COMPRAS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0E394FE3-1903-86CC-9CCF-D4CF30D58128}"/>
              </a:ext>
            </a:extLst>
          </p:cNvPr>
          <p:cNvSpPr txBox="1"/>
          <p:nvPr/>
        </p:nvSpPr>
        <p:spPr>
          <a:xfrm>
            <a:off x="5724128" y="4273488"/>
            <a:ext cx="12747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ASSITÊNCIA</a:t>
            </a:r>
          </a:p>
        </p:txBody>
      </p:sp>
    </p:spTree>
    <p:extLst>
      <p:ext uri="{BB962C8B-B14F-4D97-AF65-F5344CB8AC3E}">
        <p14:creationId xmlns:p14="http://schemas.microsoft.com/office/powerpoint/2010/main" val="179252303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0021D6D-F4EA-07BD-6382-0124DD739F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848" y="202556"/>
            <a:ext cx="7985952" cy="860673"/>
          </a:xfrm>
        </p:spPr>
        <p:txBody>
          <a:bodyPr>
            <a:normAutofit/>
          </a:bodyPr>
          <a:lstStyle/>
          <a:p>
            <a:pPr algn="l"/>
            <a:r>
              <a:rPr lang="pt-BR" sz="3600" dirty="0"/>
              <a:t>GT de Custo Direto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974543C-006C-F640-862D-E1560FFE20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987574"/>
            <a:ext cx="8229600" cy="410445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BR" sz="2000" dirty="0"/>
              <a:t>ONCOLOGIA</a:t>
            </a:r>
          </a:p>
          <a:p>
            <a:pPr marL="0" indent="0">
              <a:buNone/>
            </a:pPr>
            <a:endParaRPr lang="pt-BR" sz="2000" dirty="0"/>
          </a:p>
          <a:p>
            <a:pPr marL="0" indent="0">
              <a:spcBef>
                <a:spcPts val="0"/>
              </a:spcBef>
              <a:buNone/>
            </a:pPr>
            <a:r>
              <a:rPr lang="pt-BR" sz="2000" dirty="0"/>
              <a:t>	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C4D8CE7F-B456-5909-BD8A-8A68802FF7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7629" y="314849"/>
            <a:ext cx="2885517" cy="19236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94A74F45-FCA8-9A51-CC14-7694CF162D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629" y="1454884"/>
            <a:ext cx="3672408" cy="19554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2D3580FB-B3BA-68DE-BB74-C522761125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71095" y="2455912"/>
            <a:ext cx="2933159" cy="195543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Imagem 13">
            <a:extLst>
              <a:ext uri="{FF2B5EF4-FFF2-40B4-BE49-F238E27FC236}">
                <a16:creationId xmlns:a16="http://schemas.microsoft.com/office/drawing/2014/main" id="{CA43F097-B95A-6A09-933E-C31D4B4F06A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8891" y="3516917"/>
            <a:ext cx="2181461" cy="15207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Imagem 14">
            <a:extLst>
              <a:ext uri="{FF2B5EF4-FFF2-40B4-BE49-F238E27FC236}">
                <a16:creationId xmlns:a16="http://schemas.microsoft.com/office/drawing/2014/main" id="{1CD389C3-B043-2CE8-656B-03B8E9D8228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67278" y="3599836"/>
            <a:ext cx="2389100" cy="13397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" name="Imagem 15">
            <a:extLst>
              <a:ext uri="{FF2B5EF4-FFF2-40B4-BE49-F238E27FC236}">
                <a16:creationId xmlns:a16="http://schemas.microsoft.com/office/drawing/2014/main" id="{B8E38FF0-9221-7470-A09B-A3BEB89C52E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45248" y="2364140"/>
            <a:ext cx="2304256" cy="1076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49586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0021D6D-F4EA-07BD-6382-0124DD739F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848" y="202556"/>
            <a:ext cx="7985952" cy="860673"/>
          </a:xfrm>
        </p:spPr>
        <p:txBody>
          <a:bodyPr>
            <a:normAutofit/>
          </a:bodyPr>
          <a:lstStyle/>
          <a:p>
            <a:pPr algn="l"/>
            <a:r>
              <a:rPr lang="pt-BR" sz="3600" dirty="0"/>
              <a:t>GT de Custo Direto - CIO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974543C-006C-F640-862D-E1560FFE20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987574"/>
            <a:ext cx="8229600" cy="410445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BR" sz="2000" dirty="0"/>
              <a:t>Principais oportunidades elencadas</a:t>
            </a:r>
          </a:p>
          <a:p>
            <a:pPr marL="0" indent="0">
              <a:buNone/>
            </a:pPr>
            <a:endParaRPr lang="pt-BR" sz="2000" dirty="0"/>
          </a:p>
          <a:p>
            <a:pPr marL="0" indent="0">
              <a:spcBef>
                <a:spcPts val="0"/>
              </a:spcBef>
              <a:buNone/>
            </a:pPr>
            <a:r>
              <a:rPr lang="pt-BR" sz="2000" dirty="0"/>
              <a:t>	- Comitê de Padronização</a:t>
            </a:r>
          </a:p>
          <a:p>
            <a:pPr marL="0" indent="0">
              <a:spcBef>
                <a:spcPts val="0"/>
              </a:spcBef>
              <a:buNone/>
            </a:pPr>
            <a:r>
              <a:rPr lang="pt-BR" sz="2000" dirty="0"/>
              <a:t>		</a:t>
            </a:r>
            <a:r>
              <a:rPr lang="pt-BR" sz="1400" dirty="0"/>
              <a:t>- Método Ágil e Baseado em Evidências</a:t>
            </a:r>
          </a:p>
          <a:p>
            <a:pPr marL="0" indent="0">
              <a:spcBef>
                <a:spcPts val="0"/>
              </a:spcBef>
              <a:buNone/>
            </a:pPr>
            <a:r>
              <a:rPr lang="pt-BR" sz="1400" dirty="0"/>
              <a:t>		- Protocolos de diagnóstico e tratamento</a:t>
            </a:r>
          </a:p>
          <a:p>
            <a:pPr marL="0" indent="0">
              <a:spcBef>
                <a:spcPts val="0"/>
              </a:spcBef>
              <a:buNone/>
            </a:pPr>
            <a:endParaRPr lang="pt-BR" sz="1400" dirty="0"/>
          </a:p>
          <a:p>
            <a:pPr marL="0" indent="0">
              <a:spcBef>
                <a:spcPts val="0"/>
              </a:spcBef>
              <a:buNone/>
            </a:pPr>
            <a:endParaRPr lang="pt-BR" sz="2000" dirty="0"/>
          </a:p>
        </p:txBody>
      </p:sp>
      <p:grpSp>
        <p:nvGrpSpPr>
          <p:cNvPr id="9" name="Agrupar 8">
            <a:extLst>
              <a:ext uri="{FF2B5EF4-FFF2-40B4-BE49-F238E27FC236}">
                <a16:creationId xmlns:a16="http://schemas.microsoft.com/office/drawing/2014/main" id="{318C4214-7426-0E8B-AE78-DFE2088E9565}"/>
              </a:ext>
            </a:extLst>
          </p:cNvPr>
          <p:cNvGrpSpPr/>
          <p:nvPr/>
        </p:nvGrpSpPr>
        <p:grpSpPr>
          <a:xfrm>
            <a:off x="323528" y="2715766"/>
            <a:ext cx="3518048" cy="2258462"/>
            <a:chOff x="323528" y="2715766"/>
            <a:chExt cx="3518048" cy="2258462"/>
          </a:xfrm>
        </p:grpSpPr>
        <p:pic>
          <p:nvPicPr>
            <p:cNvPr id="6" name="Imagem 5">
              <a:extLst>
                <a:ext uri="{FF2B5EF4-FFF2-40B4-BE49-F238E27FC236}">
                  <a16:creationId xmlns:a16="http://schemas.microsoft.com/office/drawing/2014/main" id="{29678F2D-A04A-F7AF-8222-163F658568B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23528" y="2715766"/>
              <a:ext cx="2967250" cy="1597750"/>
            </a:xfrm>
            <a:prstGeom prst="rect">
              <a:avLst/>
            </a:prstGeom>
          </p:spPr>
        </p:pic>
        <p:pic>
          <p:nvPicPr>
            <p:cNvPr id="7" name="Imagem 6">
              <a:extLst>
                <a:ext uri="{FF2B5EF4-FFF2-40B4-BE49-F238E27FC236}">
                  <a16:creationId xmlns:a16="http://schemas.microsoft.com/office/drawing/2014/main" id="{C24DD6B6-071B-0554-A547-F209320E53D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27584" y="4014122"/>
              <a:ext cx="1440160" cy="960106"/>
            </a:xfrm>
            <a:prstGeom prst="rect">
              <a:avLst/>
            </a:prstGeom>
          </p:spPr>
        </p:pic>
        <p:pic>
          <p:nvPicPr>
            <p:cNvPr id="8" name="Imagem 7">
              <a:extLst>
                <a:ext uri="{FF2B5EF4-FFF2-40B4-BE49-F238E27FC236}">
                  <a16:creationId xmlns:a16="http://schemas.microsoft.com/office/drawing/2014/main" id="{3D8E9CB2-CD99-BE6F-F6EB-D139AA1BDD5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401416" y="3773456"/>
              <a:ext cx="1440160" cy="1080120"/>
            </a:xfrm>
            <a:prstGeom prst="rect">
              <a:avLst/>
            </a:prstGeom>
          </p:spPr>
        </p:pic>
      </p:grpSp>
      <p:grpSp>
        <p:nvGrpSpPr>
          <p:cNvPr id="20" name="Agrupar 19">
            <a:extLst>
              <a:ext uri="{FF2B5EF4-FFF2-40B4-BE49-F238E27FC236}">
                <a16:creationId xmlns:a16="http://schemas.microsoft.com/office/drawing/2014/main" id="{54DA8150-9023-DB62-D3D6-447E4E1F952B}"/>
              </a:ext>
            </a:extLst>
          </p:cNvPr>
          <p:cNvGrpSpPr/>
          <p:nvPr/>
        </p:nvGrpSpPr>
        <p:grpSpPr>
          <a:xfrm>
            <a:off x="5016681" y="2715766"/>
            <a:ext cx="3554017" cy="2258462"/>
            <a:chOff x="5016681" y="2715766"/>
            <a:chExt cx="3554017" cy="2258462"/>
          </a:xfrm>
        </p:grpSpPr>
        <p:pic>
          <p:nvPicPr>
            <p:cNvPr id="17" name="Imagem 16">
              <a:extLst>
                <a:ext uri="{FF2B5EF4-FFF2-40B4-BE49-F238E27FC236}">
                  <a16:creationId xmlns:a16="http://schemas.microsoft.com/office/drawing/2014/main" id="{63F9909B-FEB3-9C84-41D0-E9DC3DFD075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016681" y="2715766"/>
              <a:ext cx="2967250" cy="1597750"/>
            </a:xfrm>
            <a:prstGeom prst="rect">
              <a:avLst/>
            </a:prstGeom>
          </p:spPr>
        </p:pic>
        <p:pic>
          <p:nvPicPr>
            <p:cNvPr id="18" name="Imagem 17">
              <a:extLst>
                <a:ext uri="{FF2B5EF4-FFF2-40B4-BE49-F238E27FC236}">
                  <a16:creationId xmlns:a16="http://schemas.microsoft.com/office/drawing/2014/main" id="{31EE628D-6244-CDC7-A1D6-FC5F38B0A09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573635" y="4014121"/>
              <a:ext cx="1440161" cy="960107"/>
            </a:xfrm>
            <a:prstGeom prst="rect">
              <a:avLst/>
            </a:prstGeom>
          </p:spPr>
        </p:pic>
        <p:pic>
          <p:nvPicPr>
            <p:cNvPr id="19" name="Imagem 18">
              <a:extLst>
                <a:ext uri="{FF2B5EF4-FFF2-40B4-BE49-F238E27FC236}">
                  <a16:creationId xmlns:a16="http://schemas.microsoft.com/office/drawing/2014/main" id="{8DA1CB88-0221-BB16-9046-A6E3A1F242A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130538" y="3773456"/>
              <a:ext cx="1440160" cy="108012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6800355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0021D6D-F4EA-07BD-6382-0124DD739F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848" y="202556"/>
            <a:ext cx="7985952" cy="860673"/>
          </a:xfrm>
        </p:spPr>
        <p:txBody>
          <a:bodyPr>
            <a:normAutofit/>
          </a:bodyPr>
          <a:lstStyle/>
          <a:p>
            <a:pPr algn="l"/>
            <a:r>
              <a:rPr lang="pt-BR" sz="3600" dirty="0"/>
              <a:t>GT de Custo Direto - CIO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974543C-006C-F640-862D-E1560FFE20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987574"/>
            <a:ext cx="8229600" cy="410445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BR" sz="2000" dirty="0"/>
              <a:t>Principais oportunidades elencadas</a:t>
            </a:r>
          </a:p>
          <a:p>
            <a:pPr marL="0" indent="0">
              <a:buNone/>
            </a:pPr>
            <a:endParaRPr lang="pt-BR" sz="2000" dirty="0"/>
          </a:p>
          <a:p>
            <a:pPr marL="0" indent="0">
              <a:spcBef>
                <a:spcPts val="0"/>
              </a:spcBef>
              <a:buNone/>
            </a:pPr>
            <a:r>
              <a:rPr lang="pt-BR" sz="2000" dirty="0"/>
              <a:t>	- Comitê de Padronização</a:t>
            </a:r>
          </a:p>
          <a:p>
            <a:pPr marL="0" indent="0">
              <a:spcBef>
                <a:spcPts val="0"/>
              </a:spcBef>
              <a:buNone/>
            </a:pPr>
            <a:r>
              <a:rPr lang="pt-BR" sz="2000" dirty="0"/>
              <a:t>		</a:t>
            </a:r>
            <a:r>
              <a:rPr lang="pt-BR" sz="1400" dirty="0"/>
              <a:t>- Padronização de Compras e Estoque</a:t>
            </a:r>
          </a:p>
          <a:p>
            <a:pPr marL="0" indent="0">
              <a:spcBef>
                <a:spcPts val="0"/>
              </a:spcBef>
              <a:buNone/>
            </a:pPr>
            <a:r>
              <a:rPr lang="pt-BR" sz="1400" dirty="0"/>
              <a:t>		- Redução no uso de Medicamentos Não-Padronizados</a:t>
            </a:r>
          </a:p>
          <a:p>
            <a:pPr marL="0" indent="0">
              <a:spcBef>
                <a:spcPts val="0"/>
              </a:spcBef>
              <a:buNone/>
            </a:pPr>
            <a:endParaRPr lang="pt-BR" sz="1400" dirty="0"/>
          </a:p>
          <a:p>
            <a:pPr marL="0" indent="0">
              <a:spcBef>
                <a:spcPts val="0"/>
              </a:spcBef>
              <a:buNone/>
            </a:pPr>
            <a:endParaRPr lang="pt-BR" sz="1400" dirty="0"/>
          </a:p>
          <a:p>
            <a:pPr marL="0" indent="0">
              <a:spcBef>
                <a:spcPts val="0"/>
              </a:spcBef>
              <a:buNone/>
            </a:pPr>
            <a:endParaRPr lang="pt-BR" sz="2000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CFA0A405-5510-7DE5-CBCC-EC9BB11DE5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3484" y="2715766"/>
            <a:ext cx="6120680" cy="21142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5215749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0021D6D-F4EA-07BD-6382-0124DD739F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pt-BR" sz="3600" dirty="0"/>
              <a:t>GT de Custo Direto - CIO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974543C-006C-F640-862D-E1560FFE20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6836" y="987574"/>
            <a:ext cx="2891028" cy="4104456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pt-BR" sz="2000" dirty="0"/>
              <a:t>Principal Resultado</a:t>
            </a:r>
          </a:p>
          <a:p>
            <a:pPr marL="0" indent="0" algn="just">
              <a:buNone/>
            </a:pPr>
            <a:endParaRPr lang="pt-BR" sz="1400" dirty="0"/>
          </a:p>
          <a:p>
            <a:pPr marL="0" indent="0" algn="just">
              <a:buNone/>
            </a:pPr>
            <a:r>
              <a:rPr lang="pt-BR" sz="1400" dirty="0"/>
              <a:t>A padronização de produtos no serviço de oncologia permitiu melhor negociação em escala com os fornecedores, qualificando a margem de contribuição e reduzindo a proporção de custo direto sobre a receita.</a:t>
            </a:r>
          </a:p>
          <a:p>
            <a:pPr marL="0" indent="0" algn="just">
              <a:buNone/>
            </a:pPr>
            <a:endParaRPr lang="pt-BR" sz="1400" dirty="0"/>
          </a:p>
          <a:p>
            <a:pPr marL="0" indent="0" algn="just">
              <a:buNone/>
            </a:pPr>
            <a:r>
              <a:rPr lang="pt-BR" sz="1400" dirty="0"/>
              <a:t>O principal desafio atual do GT de Custo Direto está relacionado a cadeia de OPME.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pt-BR" sz="2000" dirty="0"/>
              <a:t>	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D28CD3F2-711A-EBAE-D2D4-E81C6643FA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3888" y="1563638"/>
            <a:ext cx="4644850" cy="2997996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258BE82D-F3A1-BC4B-6569-C75C12AB4767}"/>
              </a:ext>
            </a:extLst>
          </p:cNvPr>
          <p:cNvSpPr txBox="1"/>
          <p:nvPr/>
        </p:nvSpPr>
        <p:spPr>
          <a:xfrm>
            <a:off x="7090291" y="4889584"/>
            <a:ext cx="1903085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050" dirty="0"/>
              <a:t>Dados </a:t>
            </a:r>
            <a:r>
              <a:rPr lang="pt-BR" sz="1050" dirty="0" err="1"/>
              <a:t>Jan-Set</a:t>
            </a:r>
            <a:r>
              <a:rPr lang="pt-BR" sz="1050" dirty="0"/>
              <a:t> (Fonte </a:t>
            </a:r>
            <a:r>
              <a:rPr lang="pt-BR" sz="1050" dirty="0" err="1"/>
              <a:t>Sysphera</a:t>
            </a:r>
            <a:r>
              <a:rPr lang="pt-BR" sz="105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54727233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974543C-006C-F640-862D-E1560FFE20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pt-BR" sz="2000" dirty="0"/>
              <a:t>Foco na qualificação e revisão dos contratos de prestação de serviços.</a:t>
            </a:r>
          </a:p>
          <a:p>
            <a:pPr marL="0" indent="0">
              <a:buNone/>
            </a:pPr>
            <a:endParaRPr lang="pt-BR" sz="2000" dirty="0"/>
          </a:p>
          <a:p>
            <a:pPr marL="0" indent="0">
              <a:buNone/>
            </a:pPr>
            <a:endParaRPr lang="pt-BR" sz="2000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0021D6D-F4EA-07BD-6382-0124DD739F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pt-BR" sz="3600" dirty="0"/>
              <a:t>GT de Contratos</a:t>
            </a:r>
          </a:p>
        </p:txBody>
      </p:sp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0ED57658-C3E1-F471-32FA-371B85A3A22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00180226"/>
              </p:ext>
            </p:extLst>
          </p:nvPr>
        </p:nvGraphicFramePr>
        <p:xfrm>
          <a:off x="971600" y="1804038"/>
          <a:ext cx="4320480" cy="28240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Imagem 4" descr="Forma&#10;&#10;Descrição gerada automaticamente com confiança baixa">
            <a:extLst>
              <a:ext uri="{FF2B5EF4-FFF2-40B4-BE49-F238E27FC236}">
                <a16:creationId xmlns:a16="http://schemas.microsoft.com/office/drawing/2014/main" id="{51452A74-5E24-F44F-961E-C5EC045555C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8"/>
              </a:ext>
            </a:extLst>
          </a:blip>
          <a:stretch>
            <a:fillRect/>
          </a:stretch>
        </p:blipFill>
        <p:spPr>
          <a:xfrm rot="8207000">
            <a:off x="4970863" y="3392433"/>
            <a:ext cx="1150147" cy="568963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F14925DF-AFB9-70B9-08B8-E4C613E2068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40400" y="2191442"/>
            <a:ext cx="2650093" cy="1707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44126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0021D6D-F4EA-07BD-6382-0124DD739F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848" y="202556"/>
            <a:ext cx="7985952" cy="860673"/>
          </a:xfrm>
        </p:spPr>
        <p:txBody>
          <a:bodyPr>
            <a:normAutofit/>
          </a:bodyPr>
          <a:lstStyle/>
          <a:p>
            <a:pPr algn="l"/>
            <a:r>
              <a:rPr lang="pt-BR" sz="3600" dirty="0"/>
              <a:t>GT de Contratos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974543C-006C-F640-862D-E1560FFE20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987574"/>
            <a:ext cx="8229600" cy="410445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BR" sz="2000" dirty="0"/>
              <a:t>Principais oportunidades elencadas</a:t>
            </a:r>
          </a:p>
          <a:p>
            <a:pPr marL="0" indent="0">
              <a:buNone/>
            </a:pPr>
            <a:endParaRPr lang="pt-BR" sz="2000" dirty="0"/>
          </a:p>
          <a:p>
            <a:pPr marL="0" indent="0">
              <a:spcBef>
                <a:spcPts val="0"/>
              </a:spcBef>
              <a:buNone/>
            </a:pPr>
            <a:r>
              <a:rPr lang="pt-BR" sz="2000" dirty="0"/>
              <a:t>	Revisão de Contrato</a:t>
            </a:r>
          </a:p>
          <a:p>
            <a:pPr marL="0" indent="0">
              <a:spcBef>
                <a:spcPts val="0"/>
              </a:spcBef>
              <a:buNone/>
            </a:pPr>
            <a:r>
              <a:rPr lang="pt-BR" sz="2000" dirty="0"/>
              <a:t>	Contratualização de Entregas</a:t>
            </a:r>
          </a:p>
          <a:p>
            <a:pPr marL="0" indent="0">
              <a:spcBef>
                <a:spcPts val="0"/>
              </a:spcBef>
              <a:buNone/>
            </a:pPr>
            <a:r>
              <a:rPr lang="pt-BR" sz="2000" dirty="0"/>
              <a:t>	Identificação de Oportunidades</a:t>
            </a:r>
          </a:p>
          <a:p>
            <a:pPr marL="0" indent="0">
              <a:spcBef>
                <a:spcPts val="0"/>
              </a:spcBef>
              <a:buNone/>
            </a:pPr>
            <a:r>
              <a:rPr lang="pt-BR" sz="2000" dirty="0"/>
              <a:t>	Pontos de Controle</a:t>
            </a:r>
          </a:p>
          <a:p>
            <a:pPr marL="0" indent="0">
              <a:spcBef>
                <a:spcPts val="0"/>
              </a:spcBef>
              <a:buNone/>
            </a:pPr>
            <a:r>
              <a:rPr lang="pt-BR" sz="2000" dirty="0"/>
              <a:t>		</a:t>
            </a:r>
            <a:endParaRPr lang="pt-BR" sz="1400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739ED1DA-C267-F527-90EB-FB79218B39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9712" y="3291718"/>
            <a:ext cx="2105518" cy="1577106"/>
          </a:xfrm>
          <a:prstGeom prst="round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2C74A66C-491D-CC5C-0B73-1A7DE4950E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17261" y="3291718"/>
            <a:ext cx="2105518" cy="1577106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704695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0021D6D-F4EA-07BD-6382-0124DD739F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pt-BR" sz="3600" dirty="0"/>
              <a:t>GT de Contratos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974543C-006C-F640-862D-E1560FFE20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6836" y="987574"/>
            <a:ext cx="3242867" cy="4104456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pt-BR" sz="2000" dirty="0"/>
              <a:t>Principal Resultado</a:t>
            </a:r>
          </a:p>
          <a:p>
            <a:pPr marL="0" indent="0" algn="just">
              <a:buNone/>
            </a:pPr>
            <a:endParaRPr lang="pt-BR" sz="1400" dirty="0"/>
          </a:p>
          <a:p>
            <a:pPr marL="0" indent="0" algn="just">
              <a:buNone/>
            </a:pPr>
            <a:r>
              <a:rPr lang="pt-BR" sz="1400" dirty="0"/>
              <a:t>A revisão dos contratos desses serviços beneficiou ambas as empresas, pois não houve nenhum tipo de penalização unilateral.</a:t>
            </a:r>
          </a:p>
          <a:p>
            <a:pPr marL="0" indent="0" algn="just">
              <a:buNone/>
            </a:pPr>
            <a:endParaRPr lang="pt-BR" sz="1400" dirty="0"/>
          </a:p>
          <a:p>
            <a:pPr marL="0" indent="0" algn="just">
              <a:buNone/>
            </a:pPr>
            <a:r>
              <a:rPr lang="pt-BR" sz="1400" dirty="0"/>
              <a:t>Os </a:t>
            </a:r>
            <a:r>
              <a:rPr lang="pt-BR" sz="1400" dirty="0" err="1"/>
              <a:t>SLA’s</a:t>
            </a:r>
            <a:r>
              <a:rPr lang="pt-BR" sz="1400" dirty="0"/>
              <a:t> ajustados e o atendimento foram revisados para evitar desperdício nas cadeias de atendimento, gerando economia e proporcionando qualificação dos serviços.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pt-BR" sz="2000" dirty="0"/>
              <a:t>	</a:t>
            </a:r>
          </a:p>
        </p:txBody>
      </p:sp>
      <p:grpSp>
        <p:nvGrpSpPr>
          <p:cNvPr id="14" name="Agrupar 13">
            <a:extLst>
              <a:ext uri="{FF2B5EF4-FFF2-40B4-BE49-F238E27FC236}">
                <a16:creationId xmlns:a16="http://schemas.microsoft.com/office/drawing/2014/main" id="{819CE208-D78A-8BDD-ADAA-C808A1BAA40D}"/>
              </a:ext>
            </a:extLst>
          </p:cNvPr>
          <p:cNvGrpSpPr/>
          <p:nvPr/>
        </p:nvGrpSpPr>
        <p:grpSpPr>
          <a:xfrm>
            <a:off x="3688866" y="686466"/>
            <a:ext cx="5218469" cy="4009951"/>
            <a:chOff x="3688866" y="686466"/>
            <a:chExt cx="5218469" cy="4009951"/>
          </a:xfrm>
        </p:grpSpPr>
        <p:pic>
          <p:nvPicPr>
            <p:cNvPr id="4" name="Imagem 3">
              <a:extLst>
                <a:ext uri="{FF2B5EF4-FFF2-40B4-BE49-F238E27FC236}">
                  <a16:creationId xmlns:a16="http://schemas.microsoft.com/office/drawing/2014/main" id="{6318EA2C-769B-5FEA-1279-6B4330FB03A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688866" y="686466"/>
              <a:ext cx="3242867" cy="2030651"/>
            </a:xfrm>
            <a:prstGeom prst="rect">
              <a:avLst/>
            </a:prstGeom>
          </p:spPr>
        </p:pic>
        <p:pic>
          <p:nvPicPr>
            <p:cNvPr id="7" name="Imagem 6">
              <a:extLst>
                <a:ext uri="{FF2B5EF4-FFF2-40B4-BE49-F238E27FC236}">
                  <a16:creationId xmlns:a16="http://schemas.microsoft.com/office/drawing/2014/main" id="{17C75936-4052-FFED-E566-385AB76565A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664466" y="2665765"/>
              <a:ext cx="3242869" cy="2030652"/>
            </a:xfrm>
            <a:prstGeom prst="rect">
              <a:avLst/>
            </a:prstGeom>
          </p:spPr>
        </p:pic>
        <p:sp>
          <p:nvSpPr>
            <p:cNvPr id="8" name="CaixaDeTexto 7">
              <a:extLst>
                <a:ext uri="{FF2B5EF4-FFF2-40B4-BE49-F238E27FC236}">
                  <a16:creationId xmlns:a16="http://schemas.microsoft.com/office/drawing/2014/main" id="{58020F42-7C91-256C-4169-B7E6B3A991A9}"/>
                </a:ext>
              </a:extLst>
            </p:cNvPr>
            <p:cNvSpPr txBox="1"/>
            <p:nvPr/>
          </p:nvSpPr>
          <p:spPr>
            <a:xfrm>
              <a:off x="5039391" y="1533743"/>
              <a:ext cx="396705" cy="21538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1050" b="1" dirty="0">
                  <a:solidFill>
                    <a:schemeClr val="bg1"/>
                  </a:solidFill>
                </a:rPr>
                <a:t>8,1%</a:t>
              </a:r>
            </a:p>
          </p:txBody>
        </p:sp>
        <p:sp>
          <p:nvSpPr>
            <p:cNvPr id="9" name="CaixaDeTexto 8">
              <a:extLst>
                <a:ext uri="{FF2B5EF4-FFF2-40B4-BE49-F238E27FC236}">
                  <a16:creationId xmlns:a16="http://schemas.microsoft.com/office/drawing/2014/main" id="{42980BA1-8D50-2001-9E88-35F831776C46}"/>
                </a:ext>
              </a:extLst>
            </p:cNvPr>
            <p:cNvSpPr txBox="1"/>
            <p:nvPr/>
          </p:nvSpPr>
          <p:spPr>
            <a:xfrm>
              <a:off x="5868144" y="1259814"/>
              <a:ext cx="447284" cy="2090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1050" b="1" dirty="0">
                  <a:solidFill>
                    <a:schemeClr val="bg1"/>
                  </a:solidFill>
                </a:rPr>
                <a:t>12,8%</a:t>
              </a:r>
            </a:p>
          </p:txBody>
        </p:sp>
        <p:sp>
          <p:nvSpPr>
            <p:cNvPr id="10" name="CaixaDeTexto 9">
              <a:extLst>
                <a:ext uri="{FF2B5EF4-FFF2-40B4-BE49-F238E27FC236}">
                  <a16:creationId xmlns:a16="http://schemas.microsoft.com/office/drawing/2014/main" id="{663F576B-6153-3F94-49A8-F79062C961E6}"/>
                </a:ext>
              </a:extLst>
            </p:cNvPr>
            <p:cNvSpPr txBox="1"/>
            <p:nvPr/>
          </p:nvSpPr>
          <p:spPr>
            <a:xfrm>
              <a:off x="7020272" y="3514832"/>
              <a:ext cx="447284" cy="2090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1050" b="1" dirty="0">
                  <a:solidFill>
                    <a:schemeClr val="bg1"/>
                  </a:solidFill>
                </a:rPr>
                <a:t>11,3%</a:t>
              </a:r>
            </a:p>
          </p:txBody>
        </p:sp>
        <p:sp>
          <p:nvSpPr>
            <p:cNvPr id="11" name="CaixaDeTexto 10">
              <a:extLst>
                <a:ext uri="{FF2B5EF4-FFF2-40B4-BE49-F238E27FC236}">
                  <a16:creationId xmlns:a16="http://schemas.microsoft.com/office/drawing/2014/main" id="{979564D0-13E1-627C-DD2C-2F7E6213C8E1}"/>
                </a:ext>
              </a:extLst>
            </p:cNvPr>
            <p:cNvSpPr txBox="1"/>
            <p:nvPr/>
          </p:nvSpPr>
          <p:spPr>
            <a:xfrm>
              <a:off x="7797124" y="3370816"/>
              <a:ext cx="447284" cy="2090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1050" b="1" dirty="0">
                  <a:solidFill>
                    <a:schemeClr val="bg1"/>
                  </a:solidFill>
                </a:rPr>
                <a:t>15,5%</a:t>
              </a:r>
            </a:p>
          </p:txBody>
        </p:sp>
      </p:grp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261B30AA-9E1F-9E62-F3A3-92BFC257EB2E}"/>
              </a:ext>
            </a:extLst>
          </p:cNvPr>
          <p:cNvSpPr txBox="1"/>
          <p:nvPr/>
        </p:nvSpPr>
        <p:spPr>
          <a:xfrm>
            <a:off x="7370471" y="4934454"/>
            <a:ext cx="1622905" cy="2090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050" dirty="0"/>
              <a:t>Dados </a:t>
            </a:r>
            <a:r>
              <a:rPr lang="pt-BR" sz="1050" dirty="0" err="1"/>
              <a:t>Jan-Set</a:t>
            </a:r>
            <a:r>
              <a:rPr lang="pt-BR" sz="1050" dirty="0"/>
              <a:t> (Fonte </a:t>
            </a:r>
            <a:r>
              <a:rPr lang="pt-BR" sz="1050" dirty="0" err="1"/>
              <a:t>Sysphera</a:t>
            </a:r>
            <a:r>
              <a:rPr lang="pt-BR" sz="105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80763463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974543C-006C-F640-862D-E1560FFE20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pt-BR" sz="2000" dirty="0"/>
              <a:t>Foco na qualificação das escalas e produtividade de pessoal</a:t>
            </a:r>
          </a:p>
          <a:p>
            <a:pPr marL="0" indent="0">
              <a:buNone/>
            </a:pPr>
            <a:endParaRPr lang="pt-BR" sz="2000" dirty="0"/>
          </a:p>
          <a:p>
            <a:pPr marL="0" indent="0">
              <a:buNone/>
            </a:pPr>
            <a:endParaRPr lang="pt-BR" sz="2000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0021D6D-F4EA-07BD-6382-0124DD739F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pt-BR" sz="3600" dirty="0"/>
              <a:t>GT de Custo com Pessoal</a:t>
            </a:r>
          </a:p>
        </p:txBody>
      </p:sp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0ED57658-C3E1-F471-32FA-371B85A3A22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3592180"/>
              </p:ext>
            </p:extLst>
          </p:nvPr>
        </p:nvGraphicFramePr>
        <p:xfrm>
          <a:off x="971600" y="1804038"/>
          <a:ext cx="4320480" cy="28240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Imagem 4" descr="Forma&#10;&#10;Descrição gerada automaticamente com confiança baixa">
            <a:extLst>
              <a:ext uri="{FF2B5EF4-FFF2-40B4-BE49-F238E27FC236}">
                <a16:creationId xmlns:a16="http://schemas.microsoft.com/office/drawing/2014/main" id="{51452A74-5E24-F44F-961E-C5EC045555C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8"/>
              </a:ext>
            </a:extLst>
          </a:blip>
          <a:stretch>
            <a:fillRect/>
          </a:stretch>
        </p:blipFill>
        <p:spPr>
          <a:xfrm rot="8207000">
            <a:off x="4970863" y="3392433"/>
            <a:ext cx="1150147" cy="568963"/>
          </a:xfrm>
          <a:prstGeom prst="rect">
            <a:avLst/>
          </a:prstGeom>
        </p:spPr>
      </p:pic>
      <p:grpSp>
        <p:nvGrpSpPr>
          <p:cNvPr id="11" name="Agrupar 10">
            <a:extLst>
              <a:ext uri="{FF2B5EF4-FFF2-40B4-BE49-F238E27FC236}">
                <a16:creationId xmlns:a16="http://schemas.microsoft.com/office/drawing/2014/main" id="{F69CC38D-7E60-285F-822F-7D526B164EE7}"/>
              </a:ext>
            </a:extLst>
          </p:cNvPr>
          <p:cNvGrpSpPr/>
          <p:nvPr/>
        </p:nvGrpSpPr>
        <p:grpSpPr>
          <a:xfrm>
            <a:off x="6159834" y="2409118"/>
            <a:ext cx="2395758" cy="1381900"/>
            <a:chOff x="6159834" y="2409118"/>
            <a:chExt cx="2395758" cy="1381900"/>
          </a:xfrm>
        </p:grpSpPr>
        <p:pic>
          <p:nvPicPr>
            <p:cNvPr id="9" name="Imagem 8">
              <a:extLst>
                <a:ext uri="{FF2B5EF4-FFF2-40B4-BE49-F238E27FC236}">
                  <a16:creationId xmlns:a16="http://schemas.microsoft.com/office/drawing/2014/main" id="{BA09D602-9A5F-7E21-75FB-1B1B7412A73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6159834" y="2443404"/>
              <a:ext cx="2395758" cy="1347614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10" name="CaixaDeTexto 9">
              <a:extLst>
                <a:ext uri="{FF2B5EF4-FFF2-40B4-BE49-F238E27FC236}">
                  <a16:creationId xmlns:a16="http://schemas.microsoft.com/office/drawing/2014/main" id="{B2D0AB59-E2CB-49F2-C958-C469EFC7C1BF}"/>
                </a:ext>
              </a:extLst>
            </p:cNvPr>
            <p:cNvSpPr txBox="1"/>
            <p:nvPr/>
          </p:nvSpPr>
          <p:spPr>
            <a:xfrm>
              <a:off x="6629789" y="2409118"/>
              <a:ext cx="145584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1400" b="1" dirty="0">
                  <a:solidFill>
                    <a:schemeClr val="accent5">
                      <a:lumMod val="50000"/>
                    </a:schemeClr>
                  </a:solidFill>
                  <a:latin typeface="Comic Sans MS" panose="030F0702030302020204" pitchFamily="66" charset="0"/>
                </a:rPr>
                <a:t>ENFERMAGEM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7171762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0021D6D-F4EA-07BD-6382-0124DD739F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848" y="202556"/>
            <a:ext cx="7985952" cy="860673"/>
          </a:xfrm>
        </p:spPr>
        <p:txBody>
          <a:bodyPr>
            <a:normAutofit/>
          </a:bodyPr>
          <a:lstStyle/>
          <a:p>
            <a:pPr algn="l"/>
            <a:r>
              <a:rPr lang="pt-BR" sz="3600" dirty="0"/>
              <a:t>GT de Custo com Pessoal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974543C-006C-F640-862D-E1560FFE20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987574"/>
            <a:ext cx="8229600" cy="410445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BR" sz="2000" dirty="0"/>
              <a:t>Principais oportunidades elencadas</a:t>
            </a:r>
          </a:p>
          <a:p>
            <a:pPr marL="0" indent="0">
              <a:buNone/>
            </a:pPr>
            <a:endParaRPr lang="pt-BR" sz="2000" dirty="0"/>
          </a:p>
          <a:p>
            <a:pPr marL="0" indent="0">
              <a:spcBef>
                <a:spcPts val="0"/>
              </a:spcBef>
              <a:buNone/>
            </a:pPr>
            <a:r>
              <a:rPr lang="pt-BR" sz="2000" dirty="0"/>
              <a:t>	Revisão das escalas de trabalho</a:t>
            </a:r>
          </a:p>
          <a:p>
            <a:pPr marL="0" indent="0">
              <a:spcBef>
                <a:spcPts val="0"/>
              </a:spcBef>
              <a:buNone/>
            </a:pPr>
            <a:r>
              <a:rPr lang="pt-BR" sz="2000" dirty="0"/>
              <a:t>	Identificação de novos modelos de jornada</a:t>
            </a:r>
          </a:p>
          <a:p>
            <a:pPr marL="0" indent="0">
              <a:spcBef>
                <a:spcPts val="0"/>
              </a:spcBef>
              <a:buNone/>
            </a:pPr>
            <a:r>
              <a:rPr lang="pt-BR" sz="2000" dirty="0"/>
              <a:t>	Engajamento das Equipes</a:t>
            </a:r>
          </a:p>
          <a:p>
            <a:pPr marL="0" indent="0">
              <a:spcBef>
                <a:spcPts val="0"/>
              </a:spcBef>
              <a:buNone/>
            </a:pPr>
            <a:r>
              <a:rPr lang="pt-BR" sz="2000" dirty="0"/>
              <a:t>	Comunicação e Monitoramento</a:t>
            </a:r>
          </a:p>
          <a:p>
            <a:pPr marL="0" indent="0">
              <a:spcBef>
                <a:spcPts val="0"/>
              </a:spcBef>
              <a:buNone/>
            </a:pPr>
            <a:r>
              <a:rPr lang="pt-BR" sz="2000" dirty="0"/>
              <a:t>		</a:t>
            </a:r>
            <a:endParaRPr lang="pt-BR" sz="1400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65CC7F7C-F97F-84E3-0908-A22CB10D9A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9483" y="3291719"/>
            <a:ext cx="2105518" cy="1577106"/>
          </a:xfrm>
          <a:prstGeom prst="round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BE19833B-C25B-8C68-38C3-4570EB403E9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6242" b="10169"/>
          <a:stretch/>
        </p:blipFill>
        <p:spPr>
          <a:xfrm>
            <a:off x="4788024" y="3291719"/>
            <a:ext cx="2143125" cy="1577106"/>
          </a:xfrm>
          <a:prstGeom prst="round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626157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CD2552C-8395-D779-183A-C21840DF72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28" y="0"/>
            <a:ext cx="8229600" cy="857250"/>
          </a:xfrm>
        </p:spPr>
        <p:txBody>
          <a:bodyPr>
            <a:normAutofit/>
          </a:bodyPr>
          <a:lstStyle/>
          <a:p>
            <a:pPr algn="l"/>
            <a:r>
              <a:rPr lang="pt-BR" sz="3600" dirty="0"/>
              <a:t>Unidade Carlos Gomes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E7F2E8F4-2BDA-C286-A6E0-FBDADD16BD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0384" y="1026930"/>
            <a:ext cx="2818656" cy="18794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F03CB701-7989-A16D-8FDF-E313815542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1640" y="3085824"/>
            <a:ext cx="2818657" cy="18794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F0BE6774-A0E0-0255-06C7-75D5F7579A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5896" y="692278"/>
            <a:ext cx="2818657" cy="18794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89D750E1-F59C-ED73-0DCD-1A66F5C1398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04248" y="1066560"/>
            <a:ext cx="1947361" cy="12958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97AA2D68-8621-4007-2A45-7194D8D59B09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2988" t="13441" r="33463" b="19951"/>
          <a:stretch/>
        </p:blipFill>
        <p:spPr>
          <a:xfrm>
            <a:off x="6219618" y="2678209"/>
            <a:ext cx="2508306" cy="17541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14" name="Agrupar 13">
            <a:extLst>
              <a:ext uri="{FF2B5EF4-FFF2-40B4-BE49-F238E27FC236}">
                <a16:creationId xmlns:a16="http://schemas.microsoft.com/office/drawing/2014/main" id="{A8DB40FA-2682-68DC-4B66-73F05D243F94}"/>
              </a:ext>
            </a:extLst>
          </p:cNvPr>
          <p:cNvGrpSpPr/>
          <p:nvPr/>
        </p:nvGrpSpPr>
        <p:grpSpPr>
          <a:xfrm>
            <a:off x="4540084" y="2898252"/>
            <a:ext cx="1289747" cy="1754130"/>
            <a:chOff x="4583071" y="3085824"/>
            <a:chExt cx="1289747" cy="1754130"/>
          </a:xfrm>
        </p:grpSpPr>
        <p:pic>
          <p:nvPicPr>
            <p:cNvPr id="12" name="Imagem 11">
              <a:extLst>
                <a:ext uri="{FF2B5EF4-FFF2-40B4-BE49-F238E27FC236}">
                  <a16:creationId xmlns:a16="http://schemas.microsoft.com/office/drawing/2014/main" id="{08E539CD-448F-3CFE-65BB-4D6394C4E47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l="2285" r="13005" b="9401"/>
            <a:stretch/>
          </p:blipFill>
          <p:spPr>
            <a:xfrm>
              <a:off x="4583071" y="3085824"/>
              <a:ext cx="1289747" cy="175413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13" name="Imagem 12">
              <a:extLst>
                <a:ext uri="{FF2B5EF4-FFF2-40B4-BE49-F238E27FC236}">
                  <a16:creationId xmlns:a16="http://schemas.microsoft.com/office/drawing/2014/main" id="{52157C2E-A8A1-03AE-D8F0-BE9D4E271D2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l="16401" t="16667" r="16401" b="16401"/>
            <a:stretch/>
          </p:blipFill>
          <p:spPr>
            <a:xfrm>
              <a:off x="5436096" y="4163190"/>
              <a:ext cx="289178" cy="288032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2B30B79E-9D0A-8BBE-CCC1-DF180AF87DA8}"/>
              </a:ext>
            </a:extLst>
          </p:cNvPr>
          <p:cNvSpPr txBox="1"/>
          <p:nvPr/>
        </p:nvSpPr>
        <p:spPr>
          <a:xfrm>
            <a:off x="353369" y="685351"/>
            <a:ext cx="243528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100" b="1"/>
              <a:t>Inauguração em 13 de novembro 2023</a:t>
            </a:r>
            <a:endParaRPr lang="pt-BR" sz="1100" b="1" dirty="0"/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8FF8B079-3827-2007-0997-84E0F6AE58DC}"/>
              </a:ext>
            </a:extLst>
          </p:cNvPr>
          <p:cNvSpPr txBox="1"/>
          <p:nvPr/>
        </p:nvSpPr>
        <p:spPr>
          <a:xfrm>
            <a:off x="6084168" y="4736884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b="1" i="0" u="none" strike="noStrike" dirty="0">
                <a:effectLst/>
                <a:latin typeface="var(--font-family-system)"/>
                <a:hlinkClick r:id="rId9"/>
              </a:rPr>
              <a:t>www.hmdcarlosgomes.com.br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34829979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CD2552C-8395-D779-183A-C21840DF72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pt-BR" sz="3600" dirty="0"/>
              <a:t>Ajustes das Escalas de Enfermagem</a:t>
            </a:r>
          </a:p>
        </p:txBody>
      </p:sp>
      <p:pic>
        <p:nvPicPr>
          <p:cNvPr id="11" name="Gráfico 10" descr="Relógio estrutura de tópicos">
            <a:extLst>
              <a:ext uri="{FF2B5EF4-FFF2-40B4-BE49-F238E27FC236}">
                <a16:creationId xmlns:a16="http://schemas.microsoft.com/office/drawing/2014/main" id="{A6B40579-2BE3-B708-A906-70BBFC1CE9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27584" y="1779662"/>
            <a:ext cx="2257400" cy="2257400"/>
          </a:xfrm>
          <a:prstGeom prst="rect">
            <a:avLst/>
          </a:prstGeom>
        </p:spPr>
      </p:pic>
      <p:sp>
        <p:nvSpPr>
          <p:cNvPr id="12" name="CaixaDeTexto 11">
            <a:extLst>
              <a:ext uri="{FF2B5EF4-FFF2-40B4-BE49-F238E27FC236}">
                <a16:creationId xmlns:a16="http://schemas.microsoft.com/office/drawing/2014/main" id="{E2BFF82A-5892-96CA-1626-A6C549A9E5EA}"/>
              </a:ext>
            </a:extLst>
          </p:cNvPr>
          <p:cNvSpPr txBox="1"/>
          <p:nvPr/>
        </p:nvSpPr>
        <p:spPr>
          <a:xfrm>
            <a:off x="1601058" y="3852396"/>
            <a:ext cx="7104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>
                <a:solidFill>
                  <a:srgbClr val="C00000"/>
                </a:solidFill>
              </a:rPr>
              <a:t>180 h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DBF85A06-8859-063A-57FF-728C70CAF34E}"/>
              </a:ext>
            </a:extLst>
          </p:cNvPr>
          <p:cNvSpPr txBox="1"/>
          <p:nvPr/>
        </p:nvSpPr>
        <p:spPr>
          <a:xfrm>
            <a:off x="1214990" y="1616373"/>
            <a:ext cx="14825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>
                <a:solidFill>
                  <a:srgbClr val="C00000"/>
                </a:solidFill>
              </a:rPr>
              <a:t>Carga Horária</a:t>
            </a:r>
          </a:p>
        </p:txBody>
      </p:sp>
      <p:pic>
        <p:nvPicPr>
          <p:cNvPr id="14" name="Gráfico 13" descr="Relógio estrutura de tópicos">
            <a:extLst>
              <a:ext uri="{FF2B5EF4-FFF2-40B4-BE49-F238E27FC236}">
                <a16:creationId xmlns:a16="http://schemas.microsoft.com/office/drawing/2014/main" id="{4185C6FD-8ADD-55F0-3D79-3D8ACD29C37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651611" y="1580466"/>
            <a:ext cx="2641262" cy="2641262"/>
          </a:xfrm>
          <a:prstGeom prst="rect">
            <a:avLst/>
          </a:prstGeom>
        </p:spPr>
      </p:pic>
      <p:sp>
        <p:nvSpPr>
          <p:cNvPr id="15" name="CaixaDeTexto 14">
            <a:extLst>
              <a:ext uri="{FF2B5EF4-FFF2-40B4-BE49-F238E27FC236}">
                <a16:creationId xmlns:a16="http://schemas.microsoft.com/office/drawing/2014/main" id="{EBA2B801-DA84-2002-B90A-CECC4812F915}"/>
              </a:ext>
            </a:extLst>
          </p:cNvPr>
          <p:cNvSpPr txBox="1"/>
          <p:nvPr/>
        </p:nvSpPr>
        <p:spPr>
          <a:xfrm>
            <a:off x="6617016" y="4027032"/>
            <a:ext cx="7120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>
                <a:solidFill>
                  <a:schemeClr val="accent5">
                    <a:lumMod val="50000"/>
                  </a:schemeClr>
                </a:solidFill>
              </a:rPr>
              <a:t>220 h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D9D75877-21C4-6EC4-6FF1-D4C33D262BFE}"/>
              </a:ext>
            </a:extLst>
          </p:cNvPr>
          <p:cNvSpPr txBox="1"/>
          <p:nvPr/>
        </p:nvSpPr>
        <p:spPr>
          <a:xfrm>
            <a:off x="6230949" y="1449187"/>
            <a:ext cx="14825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>
                <a:solidFill>
                  <a:schemeClr val="accent5">
                    <a:lumMod val="50000"/>
                  </a:schemeClr>
                </a:solidFill>
              </a:rPr>
              <a:t>Carga Horária</a:t>
            </a:r>
          </a:p>
        </p:txBody>
      </p:sp>
      <p:pic>
        <p:nvPicPr>
          <p:cNvPr id="18" name="Gráfico 17" descr="Seta: curva no sentido horário estrutura de tópicos">
            <a:extLst>
              <a:ext uri="{FF2B5EF4-FFF2-40B4-BE49-F238E27FC236}">
                <a16:creationId xmlns:a16="http://schemas.microsoft.com/office/drawing/2014/main" id="{657E8598-A56D-8272-C574-4D891417A95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5890612">
            <a:off x="3867429" y="602273"/>
            <a:ext cx="914400" cy="2536999"/>
          </a:xfrm>
          <a:prstGeom prst="rect">
            <a:avLst/>
          </a:prstGeom>
        </p:spPr>
      </p:pic>
      <p:sp>
        <p:nvSpPr>
          <p:cNvPr id="19" name="CaixaDeTexto 18">
            <a:extLst>
              <a:ext uri="{FF2B5EF4-FFF2-40B4-BE49-F238E27FC236}">
                <a16:creationId xmlns:a16="http://schemas.microsoft.com/office/drawing/2014/main" id="{88020D72-88DE-121B-B227-AD5BEB5FC9A3}"/>
              </a:ext>
            </a:extLst>
          </p:cNvPr>
          <p:cNvSpPr txBox="1"/>
          <p:nvPr/>
        </p:nvSpPr>
        <p:spPr>
          <a:xfrm>
            <a:off x="3084984" y="2282316"/>
            <a:ext cx="2633093" cy="1477328"/>
          </a:xfrm>
          <a:prstGeom prst="rect">
            <a:avLst/>
          </a:prstGeom>
          <a:ln cap="rnd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pt-BR" dirty="0"/>
              <a:t>Cobertura Completa</a:t>
            </a:r>
          </a:p>
          <a:p>
            <a:pPr algn="ctr"/>
            <a:r>
              <a:rPr lang="pt-BR" dirty="0"/>
              <a:t>Jornadas Adequadas</a:t>
            </a:r>
          </a:p>
          <a:p>
            <a:pPr algn="ctr"/>
            <a:r>
              <a:rPr lang="pt-BR" dirty="0"/>
              <a:t>Satisfação do Colaborador</a:t>
            </a:r>
          </a:p>
          <a:p>
            <a:pPr algn="ctr"/>
            <a:r>
              <a:rPr lang="pt-BR" dirty="0"/>
              <a:t>Satisfação do Cliente</a:t>
            </a:r>
          </a:p>
          <a:p>
            <a:pPr algn="ctr"/>
            <a:r>
              <a:rPr lang="pt-BR" dirty="0"/>
              <a:t>Economia</a:t>
            </a:r>
          </a:p>
        </p:txBody>
      </p:sp>
    </p:spTree>
    <p:extLst>
      <p:ext uri="{BB962C8B-B14F-4D97-AF65-F5344CB8AC3E}">
        <p14:creationId xmlns:p14="http://schemas.microsoft.com/office/powerpoint/2010/main" val="3385487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0021D6D-F4EA-07BD-6382-0124DD739F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pt-BR" sz="3600" dirty="0"/>
              <a:t>GT de Contratos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974543C-006C-F640-862D-E1560FFE20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6836" y="987574"/>
            <a:ext cx="3493246" cy="4104456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pt-BR" sz="2000" dirty="0"/>
              <a:t>Principal Resultado</a:t>
            </a:r>
          </a:p>
          <a:p>
            <a:pPr marL="0" indent="0" algn="just">
              <a:buNone/>
            </a:pPr>
            <a:endParaRPr lang="pt-BR" sz="2000" dirty="0"/>
          </a:p>
          <a:p>
            <a:pPr marL="0" indent="0" algn="just">
              <a:spcBef>
                <a:spcPts val="0"/>
              </a:spcBef>
              <a:buNone/>
            </a:pPr>
            <a:r>
              <a:rPr lang="pt-BR" sz="1400" dirty="0"/>
              <a:t>A adequação das escalas trouxe economia aos serviço, qualidade de vida aos colaboradores e satisfação aos clientes.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A158192E-7174-3732-586B-23FFD998B1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2830" y="1599744"/>
            <a:ext cx="4584589" cy="2755631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244A7ECD-DE8B-3B1C-FE34-7CB292293DE2}"/>
              </a:ext>
            </a:extLst>
          </p:cNvPr>
          <p:cNvSpPr txBox="1"/>
          <p:nvPr/>
        </p:nvSpPr>
        <p:spPr>
          <a:xfrm>
            <a:off x="7256676" y="4906511"/>
            <a:ext cx="1903085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050" dirty="0"/>
              <a:t>Dados </a:t>
            </a:r>
            <a:r>
              <a:rPr lang="pt-BR" sz="1050" dirty="0" err="1"/>
              <a:t>Jan-Set</a:t>
            </a:r>
            <a:r>
              <a:rPr lang="pt-BR" sz="1050" dirty="0"/>
              <a:t> (Fonte </a:t>
            </a:r>
            <a:r>
              <a:rPr lang="pt-BR" sz="1050" dirty="0" err="1"/>
              <a:t>Sysphera</a:t>
            </a:r>
            <a:r>
              <a:rPr lang="pt-BR" sz="1050" dirty="0"/>
              <a:t>)</a:t>
            </a:r>
          </a:p>
        </p:txBody>
      </p:sp>
      <p:grpSp>
        <p:nvGrpSpPr>
          <p:cNvPr id="28" name="Agrupar 27">
            <a:extLst>
              <a:ext uri="{FF2B5EF4-FFF2-40B4-BE49-F238E27FC236}">
                <a16:creationId xmlns:a16="http://schemas.microsoft.com/office/drawing/2014/main" id="{BD05A4DF-A174-8625-A59C-E0D925CBB39C}"/>
              </a:ext>
            </a:extLst>
          </p:cNvPr>
          <p:cNvGrpSpPr/>
          <p:nvPr/>
        </p:nvGrpSpPr>
        <p:grpSpPr>
          <a:xfrm>
            <a:off x="611560" y="2994594"/>
            <a:ext cx="2894708" cy="2169444"/>
            <a:chOff x="1055374" y="2974056"/>
            <a:chExt cx="2894708" cy="2169444"/>
          </a:xfrm>
        </p:grpSpPr>
        <p:pic>
          <p:nvPicPr>
            <p:cNvPr id="15" name="Imagem 14">
              <a:extLst>
                <a:ext uri="{FF2B5EF4-FFF2-40B4-BE49-F238E27FC236}">
                  <a16:creationId xmlns:a16="http://schemas.microsoft.com/office/drawing/2014/main" id="{45C454CC-E20D-DE9F-8CBB-B067F648668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31640" y="3567250"/>
              <a:ext cx="2448272" cy="1576250"/>
            </a:xfrm>
            <a:prstGeom prst="rect">
              <a:avLst/>
            </a:prstGeom>
          </p:spPr>
        </p:pic>
        <p:pic>
          <p:nvPicPr>
            <p:cNvPr id="24" name="Gráfico 23" descr="Seta: curva no sentido horário estrutura de tópicos">
              <a:extLst>
                <a:ext uri="{FF2B5EF4-FFF2-40B4-BE49-F238E27FC236}">
                  <a16:creationId xmlns:a16="http://schemas.microsoft.com/office/drawing/2014/main" id="{0FEEDE32-FB94-A144-36FD-9502292BE9C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4684716">
              <a:off x="1509981" y="2519449"/>
              <a:ext cx="914400" cy="1823614"/>
            </a:xfrm>
            <a:prstGeom prst="rect">
              <a:avLst/>
            </a:prstGeom>
          </p:spPr>
        </p:pic>
        <p:sp>
          <p:nvSpPr>
            <p:cNvPr id="25" name="CaixaDeTexto 24">
              <a:extLst>
                <a:ext uri="{FF2B5EF4-FFF2-40B4-BE49-F238E27FC236}">
                  <a16:creationId xmlns:a16="http://schemas.microsoft.com/office/drawing/2014/main" id="{CF35EC1C-2F28-8100-7337-B580B740483B}"/>
                </a:ext>
              </a:extLst>
            </p:cNvPr>
            <p:cNvSpPr txBox="1"/>
            <p:nvPr/>
          </p:nvSpPr>
          <p:spPr>
            <a:xfrm>
              <a:off x="2659537" y="3050049"/>
              <a:ext cx="129054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pt-BR" sz="1400" dirty="0"/>
                <a:t>Crescimento</a:t>
              </a:r>
            </a:p>
            <a:p>
              <a:pPr algn="ctr"/>
              <a:r>
                <a:rPr lang="pt-BR" sz="1400" dirty="0"/>
                <a:t>De 11.1 pontos</a:t>
              </a:r>
            </a:p>
          </p:txBody>
        </p:sp>
        <p:sp>
          <p:nvSpPr>
            <p:cNvPr id="26" name="CaixaDeTexto 25">
              <a:extLst>
                <a:ext uri="{FF2B5EF4-FFF2-40B4-BE49-F238E27FC236}">
                  <a16:creationId xmlns:a16="http://schemas.microsoft.com/office/drawing/2014/main" id="{2F2E6541-4EE8-7B74-CAF3-DD1D01E68B68}"/>
                </a:ext>
              </a:extLst>
            </p:cNvPr>
            <p:cNvSpPr txBox="1"/>
            <p:nvPr/>
          </p:nvSpPr>
          <p:spPr>
            <a:xfrm>
              <a:off x="2123728" y="4514794"/>
              <a:ext cx="936103" cy="307777"/>
            </a:xfrm>
            <a:prstGeom prst="rect">
              <a:avLst/>
            </a:prstGeom>
            <a:solidFill>
              <a:srgbClr val="00B05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1400" b="1" dirty="0">
                  <a:solidFill>
                    <a:schemeClr val="bg1"/>
                  </a:solidFill>
                </a:rPr>
                <a:t>E-NPS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6158507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52CA7CD9-B0F5-BA53-5B6F-EE0146873B30}"/>
              </a:ext>
            </a:extLst>
          </p:cNvPr>
          <p:cNvSpPr txBox="1"/>
          <p:nvPr/>
        </p:nvSpPr>
        <p:spPr>
          <a:xfrm>
            <a:off x="4535866" y="3152699"/>
            <a:ext cx="255584" cy="3546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?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F24FB8D0-1101-C364-7203-726FB3F6033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7541"/>
          <a:stretch/>
        </p:blipFill>
        <p:spPr>
          <a:xfrm>
            <a:off x="429339" y="1445940"/>
            <a:ext cx="8285321" cy="3672408"/>
          </a:xfrm>
          <a:prstGeom prst="rect">
            <a:avLst/>
          </a:prstGeom>
        </p:spPr>
      </p:pic>
      <p:sp>
        <p:nvSpPr>
          <p:cNvPr id="11" name="CaixaDeTexto 10">
            <a:extLst>
              <a:ext uri="{FF2B5EF4-FFF2-40B4-BE49-F238E27FC236}">
                <a16:creationId xmlns:a16="http://schemas.microsoft.com/office/drawing/2014/main" id="{7A3C1C9B-5F70-47A4-FA5F-C137D3B2C8C4}"/>
              </a:ext>
            </a:extLst>
          </p:cNvPr>
          <p:cNvSpPr txBox="1"/>
          <p:nvPr/>
        </p:nvSpPr>
        <p:spPr>
          <a:xfrm>
            <a:off x="611560" y="341366"/>
            <a:ext cx="640871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1600" dirty="0"/>
              <a:t>Nossos próximos passos serão a consolidação de um </a:t>
            </a:r>
            <a:r>
              <a:rPr lang="pt-BR" sz="1600" b="1" dirty="0"/>
              <a:t>Escritório de Excelência Operacional </a:t>
            </a:r>
            <a:r>
              <a:rPr lang="pt-BR" sz="1600" dirty="0"/>
              <a:t>a partir dos conhecimentos adquiridos. Dessa forma teremos uma estrutura trabalhando no desenvolvimento de </a:t>
            </a:r>
            <a:r>
              <a:rPr lang="pt-BR" sz="1600" b="1" dirty="0"/>
              <a:t>melhorias contínuas </a:t>
            </a:r>
            <a:r>
              <a:rPr lang="pt-BR" sz="1600" dirty="0"/>
              <a:t>e focada na </a:t>
            </a:r>
            <a:r>
              <a:rPr lang="pt-BR" sz="1600" b="1" dirty="0"/>
              <a:t>qualificação de resultados</a:t>
            </a:r>
            <a:r>
              <a:rPr lang="pt-BR" sz="16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2741582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0" y="2139702"/>
            <a:ext cx="9144000" cy="1728192"/>
          </a:xfrm>
        </p:spPr>
        <p:txBody>
          <a:bodyPr>
            <a:normAutofit/>
          </a:bodyPr>
          <a:lstStyle/>
          <a:p>
            <a:r>
              <a:rPr lang="pt-BR" sz="1600" b="1" i="0" dirty="0">
                <a:solidFill>
                  <a:srgbClr val="275C9D"/>
                </a:solidFill>
                <a:latin typeface="Poppins" panose="00000500000000000000" pitchFamily="2" charset="0"/>
              </a:rPr>
              <a:t>DESAFIOS DA EFICIÊNCIA OPERACIONAL:</a:t>
            </a:r>
            <a:br>
              <a:rPr lang="pt-BR" sz="1600" b="1" i="0" dirty="0">
                <a:solidFill>
                  <a:srgbClr val="275C9D"/>
                </a:solidFill>
                <a:latin typeface="Poppins" panose="00000500000000000000" pitchFamily="2" charset="0"/>
              </a:rPr>
            </a:br>
            <a:r>
              <a:rPr lang="pt-BR" sz="1600" b="1" i="0" dirty="0">
                <a:solidFill>
                  <a:srgbClr val="275C9D"/>
                </a:solidFill>
                <a:latin typeface="Poppins" panose="00000500000000000000" pitchFamily="2" charset="0"/>
              </a:rPr>
              <a:t>qualificando receitas e custos hospitalares</a:t>
            </a:r>
            <a:br>
              <a:rPr lang="pt-BR" sz="1600" b="1" i="0" dirty="0">
                <a:solidFill>
                  <a:srgbClr val="275C9D"/>
                </a:solidFill>
                <a:latin typeface="Poppins" panose="00000500000000000000" pitchFamily="2" charset="0"/>
              </a:rPr>
            </a:br>
            <a:br>
              <a:rPr lang="pt-BR" sz="1600" b="1" i="0" dirty="0">
                <a:solidFill>
                  <a:srgbClr val="275C9D"/>
                </a:solidFill>
                <a:latin typeface="Poppins" panose="00000500000000000000" pitchFamily="2" charset="0"/>
              </a:rPr>
            </a:br>
            <a:r>
              <a:rPr lang="pt-BR" sz="3200" b="1" i="0" dirty="0">
                <a:solidFill>
                  <a:srgbClr val="275C9D"/>
                </a:solidFill>
                <a:latin typeface="Poppins" panose="00000500000000000000" pitchFamily="2" charset="0"/>
              </a:rPr>
              <a:t>Obrigado</a:t>
            </a:r>
            <a:endParaRPr lang="pt-BR" sz="4000" dirty="0">
              <a:solidFill>
                <a:srgbClr val="275C9D"/>
              </a:solidFill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0" y="4443958"/>
            <a:ext cx="7884368" cy="699542"/>
          </a:xfrm>
        </p:spPr>
        <p:txBody>
          <a:bodyPr>
            <a:normAutofit fontScale="92500" lnSpcReduction="20000"/>
          </a:bodyPr>
          <a:lstStyle/>
          <a:p>
            <a:pPr algn="r"/>
            <a:r>
              <a:rPr lang="pt-BR" sz="1400" b="1" dirty="0">
                <a:solidFill>
                  <a:srgbClr val="002060"/>
                </a:solidFill>
              </a:rPr>
              <a:t>Clayton dos Santos Moraes</a:t>
            </a:r>
          </a:p>
          <a:p>
            <a:pPr algn="r"/>
            <a:r>
              <a:rPr lang="pt-BR" sz="1400" b="1" dirty="0">
                <a:solidFill>
                  <a:srgbClr val="002060"/>
                </a:solidFill>
              </a:rPr>
              <a:t>Telefone: (51) 99669-0855</a:t>
            </a:r>
          </a:p>
          <a:p>
            <a:pPr algn="r"/>
            <a:r>
              <a:rPr lang="pt-BR" sz="1400" b="1" dirty="0">
                <a:solidFill>
                  <a:srgbClr val="00206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clayton.moraes@maededeus.com.br</a:t>
            </a:r>
            <a:endParaRPr lang="pt-BR" sz="1400" b="1" dirty="0">
              <a:solidFill>
                <a:srgbClr val="002060"/>
              </a:solidFill>
            </a:endParaRPr>
          </a:p>
          <a:p>
            <a:pPr algn="r"/>
            <a:endParaRPr lang="pt-BR" sz="1400" b="1" dirty="0">
              <a:solidFill>
                <a:srgbClr val="002060"/>
              </a:solidFill>
            </a:endParaRPr>
          </a:p>
          <a:p>
            <a:pPr algn="r"/>
            <a:endParaRPr lang="pt-BR" sz="14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465446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944E96EF25FE704F89A1AF1F318F7DC3" ma:contentTypeVersion="8" ma:contentTypeDescription="Crie um novo documento." ma:contentTypeScope="" ma:versionID="82f4b8b87542a52c9e9ac896c691b367">
  <xsd:schema xmlns:xsd="http://www.w3.org/2001/XMLSchema" xmlns:xs="http://www.w3.org/2001/XMLSchema" xmlns:p="http://schemas.microsoft.com/office/2006/metadata/properties" xmlns:ns3="8caa58af-7bad-443a-bca4-558f8f122317" xmlns:ns4="f9f80d41-8f69-43a8-8f1e-175c966558c1" targetNamespace="http://schemas.microsoft.com/office/2006/metadata/properties" ma:root="true" ma:fieldsID="3bdeebb031fc0dde2dd962d27500c9f0" ns3:_="" ns4:_="">
    <xsd:import namespace="8caa58af-7bad-443a-bca4-558f8f122317"/>
    <xsd:import namespace="f9f80d41-8f69-43a8-8f1e-175c966558c1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LengthInSeconds" minOccurs="0"/>
                <xsd:element ref="ns4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caa58af-7bad-443a-bca4-558f8f122317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mpartilhado com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Detalhes de Compartilhado Com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Hash de Dica de Compartilhamento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9f80d41-8f69-43a8-8f1e-175c966558c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4" nillable="true" ma:displayName="Length (seconds)" ma:internalName="MediaLengthInSeconds" ma:readOnly="true">
      <xsd:simpleType>
        <xsd:restriction base="dms:Unknown"/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0B0FBECF-AF34-4F36-80BE-674D00F1285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E8313AC-BC76-40AA-9DEC-2917AC46AE8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caa58af-7bad-443a-bca4-558f8f122317"/>
    <ds:schemaRef ds:uri="f9f80d41-8f69-43a8-8f1e-175c966558c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2A86C58D-7E56-411F-9F6D-0C6A173D2475}">
  <ds:schemaRefs>
    <ds:schemaRef ds:uri="8caa58af-7bad-443a-bca4-558f8f122317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f9f80d41-8f69-43a8-8f1e-175c966558c1"/>
    <ds:schemaRef ds:uri="http://www.w3.org/XML/1998/namespace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1688</TotalTime>
  <Words>958</Words>
  <Application>Microsoft Office PowerPoint</Application>
  <PresentationFormat>Apresentação na tela (16:9)</PresentationFormat>
  <Paragraphs>217</Paragraphs>
  <Slides>34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34</vt:i4>
      </vt:variant>
    </vt:vector>
  </HeadingPairs>
  <TitlesOfParts>
    <vt:vector size="41" baseType="lpstr">
      <vt:lpstr>Aptos SemiBold</vt:lpstr>
      <vt:lpstr>Arial</vt:lpstr>
      <vt:lpstr>Calibri</vt:lpstr>
      <vt:lpstr>Comic Sans MS</vt:lpstr>
      <vt:lpstr>Poppins</vt:lpstr>
      <vt:lpstr>var(--font-family-system)</vt:lpstr>
      <vt:lpstr>Tema do Office</vt:lpstr>
      <vt:lpstr>DESAFIOS DA EFICIÊNCIA OPERACIONAL: qualificando receitas e custos hospitalares</vt:lpstr>
      <vt:lpstr>Clayton dos Santos Moraes</vt:lpstr>
      <vt:lpstr>Cenário da Saúde</vt:lpstr>
      <vt:lpstr>Apresentação do PowerPoint</vt:lpstr>
      <vt:lpstr>Agenda executiva no cenário atual</vt:lpstr>
      <vt:lpstr>Agenda estratégica  Qualidade e Valor em Saúde</vt:lpstr>
      <vt:lpstr>Agenda estratégica  Parcerias Estratégicas</vt:lpstr>
      <vt:lpstr>Agenda estratégica   Referência Médica</vt:lpstr>
      <vt:lpstr>Agenda estratégica   Investimentos</vt:lpstr>
      <vt:lpstr>Agenda tático-operacional </vt:lpstr>
      <vt:lpstr>Resultado Econômico</vt:lpstr>
      <vt:lpstr>Consolidação de GT’s (Grupos Técnicos)</vt:lpstr>
      <vt:lpstr>Grupos Técnicos</vt:lpstr>
      <vt:lpstr>GT de Faturamento</vt:lpstr>
      <vt:lpstr>GT de Faturamento</vt:lpstr>
      <vt:lpstr>GT de Faturamento</vt:lpstr>
      <vt:lpstr>GT de Glosas</vt:lpstr>
      <vt:lpstr>GT de Glosas</vt:lpstr>
      <vt:lpstr>GT de Glosas</vt:lpstr>
      <vt:lpstr>GT de Custo Direto</vt:lpstr>
      <vt:lpstr>GT de Custo Direto</vt:lpstr>
      <vt:lpstr>GT de Custo Direto - CIO</vt:lpstr>
      <vt:lpstr>GT de Custo Direto - CIO</vt:lpstr>
      <vt:lpstr>GT de Custo Direto - CIO</vt:lpstr>
      <vt:lpstr>GT de Contratos</vt:lpstr>
      <vt:lpstr>GT de Contratos</vt:lpstr>
      <vt:lpstr>GT de Contratos</vt:lpstr>
      <vt:lpstr>GT de Custo com Pessoal</vt:lpstr>
      <vt:lpstr>GT de Custo com Pessoal</vt:lpstr>
      <vt:lpstr>Unidade Carlos Gomes</vt:lpstr>
      <vt:lpstr>Ajustes das Escalas de Enfermagem</vt:lpstr>
      <vt:lpstr>GT de Contratos</vt:lpstr>
      <vt:lpstr>Apresentação do PowerPoint</vt:lpstr>
      <vt:lpstr>DESAFIOS DA EFICIÊNCIA OPERACIONAL: qualificando receitas e custos hospitalares  Obrigado</vt:lpstr>
    </vt:vector>
  </TitlesOfParts>
  <Company>Grizli777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Criação</dc:creator>
  <cp:lastModifiedBy>Clayton Moraes – Diretor de Operações</cp:lastModifiedBy>
  <cp:revision>36</cp:revision>
  <dcterms:created xsi:type="dcterms:W3CDTF">2023-02-13T18:57:57Z</dcterms:created>
  <dcterms:modified xsi:type="dcterms:W3CDTF">2023-10-20T00:40:33Z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0x010100944E96EF25FE704F89A1AF1F318F7DC3</vt:lpwstr>
  </property>
</Properties>
</file>