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6" r:id="rId4"/>
    <p:sldId id="322" r:id="rId5"/>
    <p:sldId id="280" r:id="rId6"/>
    <p:sldId id="317" r:id="rId7"/>
    <p:sldId id="270" r:id="rId8"/>
    <p:sldId id="321" r:id="rId9"/>
    <p:sldId id="320" r:id="rId10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911A26-8A18-48DA-8A08-5FED2E1C61BF}" v="667" dt="2023-10-07T19:01:11.473"/>
    <p1510:client id="{26C37A11-F442-43B4-B080-EAC04FB0C20E}" v="196" dt="2023-10-09T03:17:15.826"/>
    <p1510:client id="{418B6EBE-18C5-4D77-A5BB-087FD80F121F}" v="359" dt="2023-10-09T20:15:22.447"/>
    <p1510:client id="{6B0A90DA-1F01-43B8-8C0D-20B17535D394}" v="133" dt="2023-10-08T23:07:19.801"/>
    <p1510:client id="{8394E708-65CB-4019-B340-EC7F0801F2A5}" v="36" dt="2023-10-08T20:47:36.172"/>
    <p1510:client id="{846F5C86-AB2B-47E3-9CCD-DD7B2BCD49FE}" v="10" dt="2023-10-09T02:30:56.462"/>
    <p1510:client id="{A7A66D36-434E-4DA4-AF2D-BE84A5F5E4C8}" v="2" dt="2023-10-08T17:18:58.693"/>
    <p1510:client id="{AB8F70F4-41A8-4DA4-A008-E673FD0335B1}" v="105" dt="2023-10-07T01:08:31.321"/>
    <p1510:client id="{BE539FD7-A035-4745-9F3B-2F3265DA538B}" v="686" dt="2023-10-09T02:07:37.010"/>
    <p1510:client id="{BEA6A71F-88A5-4A12-9444-5A48B4FBC9E7}" v="548" dt="2023-10-07T00:07:59.728"/>
    <p1510:client id="{CE4E0A1B-51BE-4A42-A30B-436E6B80234E}" v="70" dt="2023-10-09T00:31:29.096"/>
    <p1510:client id="{F20D46B1-1B96-4835-9D09-D40862B21A47}" v="681" dt="2023-10-07T03:37:45.550"/>
    <p1510:client id="{F87B2BB6-E095-4ED0-96CF-729D1595220D}" v="14" dt="2023-10-06T19:03:19.605"/>
    <p1510:client id="{FB65C531-7F30-4CFF-A934-46D43FAADD49}" v="1" dt="2023-10-07T20:42:26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3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7" y="2469623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7917" y="6629226"/>
            <a:ext cx="5915025" cy="2166936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2" y="527404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71864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15544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915544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6" y="527404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71487" y="527404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71489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71488" y="9181396"/>
            <a:ext cx="154305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09.10.2023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271714" y="9181396"/>
            <a:ext cx="2314575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843463" y="9181396"/>
            <a:ext cx="154305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">
            <a:extLst>
              <a:ext uri="{FF2B5EF4-FFF2-40B4-BE49-F238E27FC236}">
                <a16:creationId xmlns:a16="http://schemas.microsoft.com/office/drawing/2014/main" xmlns="" id="{BC37D2CB-664E-1D95-518E-8702C69A119A}"/>
              </a:ext>
            </a:extLst>
          </p:cNvPr>
          <p:cNvSpPr txBox="1"/>
          <p:nvPr/>
        </p:nvSpPr>
        <p:spPr>
          <a:xfrm>
            <a:off x="142262" y="3324280"/>
            <a:ext cx="6603108" cy="6084359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cap="small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 </a:t>
            </a:r>
            <a:r>
              <a:rPr lang="pt-BR" sz="4000" b="1" cap="small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Painel</a:t>
            </a:r>
          </a:p>
          <a:p>
            <a:pPr algn="ctr"/>
            <a:r>
              <a:rPr lang="pt-BR" sz="4000" b="1" cap="small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Gestão 5.0</a:t>
            </a:r>
          </a:p>
          <a:p>
            <a:pPr algn="ctr"/>
            <a:r>
              <a:rPr lang="pt-BR" sz="4000" b="1" cap="small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Recursos Humanos Fazendo a Diferença nos Hospitais</a:t>
            </a:r>
            <a:r>
              <a:rPr lang="pt-BR" sz="4000" b="1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 </a:t>
            </a:r>
            <a:endParaRPr lang="pt-BR" sz="1800" dirty="0"/>
          </a:p>
          <a:p>
            <a:pPr algn="ctr"/>
            <a:endParaRPr lang="pt-BR" sz="3600" b="1" dirty="0">
              <a:solidFill>
                <a:srgbClr val="2F5496"/>
              </a:solidFill>
              <a:latin typeface="Comic Sans MS"/>
              <a:ea typeface="+mn-lt"/>
              <a:cs typeface="+mn-lt"/>
            </a:endParaRPr>
          </a:p>
          <a:p>
            <a:pPr algn="ctr"/>
            <a:endParaRPr lang="pt-BR" sz="3600" b="1" dirty="0">
              <a:solidFill>
                <a:srgbClr val="2F5496"/>
              </a:solidFill>
              <a:latin typeface="Comic Sans MS"/>
              <a:ea typeface="+mn-lt"/>
              <a:cs typeface="+mn-lt"/>
            </a:endParaRPr>
          </a:p>
          <a:p>
            <a:pPr algn="ctr"/>
            <a:r>
              <a:rPr lang="pt-BR" sz="2400" b="1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Bento Gonçalves, 19 de Outubro de 2023 </a:t>
            </a:r>
            <a:endParaRPr lang="pt-BR" sz="2400" dirty="0">
              <a:solidFill>
                <a:srgbClr val="2F5496"/>
              </a:solidFill>
              <a:latin typeface="Comic Sans MS"/>
              <a:ea typeface="+mn-lt"/>
              <a:cs typeface="+mn-lt"/>
            </a:endParaRPr>
          </a:p>
          <a:p>
            <a:pPr algn="ctr"/>
            <a:endParaRPr lang="pt-BR" sz="2400" b="1" dirty="0">
              <a:solidFill>
                <a:srgbClr val="2F5496"/>
              </a:solidFill>
              <a:latin typeface="Comic Sans MS"/>
              <a:ea typeface="+mn-lt"/>
              <a:cs typeface="+mn-lt"/>
            </a:endParaRPr>
          </a:p>
          <a:p>
            <a:pPr algn="ctr"/>
            <a:endParaRPr lang="pt-BR" sz="2400" b="1" dirty="0">
              <a:solidFill>
                <a:srgbClr val="2F5496"/>
              </a:solidFill>
              <a:latin typeface="Comic Sans MS"/>
              <a:ea typeface="+mn-lt"/>
              <a:cs typeface="+mn-lt"/>
            </a:endParaRPr>
          </a:p>
          <a:p>
            <a:pPr algn="ctr"/>
            <a:r>
              <a:rPr lang="pt-BR" sz="2400" b="1" cap="small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Euler de Paula </a:t>
            </a:r>
            <a:r>
              <a:rPr lang="pt-BR" sz="2400" b="1" cap="small" dirty="0" err="1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Baumgratz</a:t>
            </a:r>
            <a:endParaRPr lang="pt-BR" sz="2400" b="1" cap="small" dirty="0">
              <a:solidFill>
                <a:srgbClr val="2F5496"/>
              </a:solidFill>
              <a:latin typeface="Comic Sans MS"/>
              <a:ea typeface="+mn-lt"/>
              <a:cs typeface="+mn-lt"/>
            </a:endParaRPr>
          </a:p>
          <a:p>
            <a:pPr algn="ctr"/>
            <a:r>
              <a:rPr lang="pt-BR" sz="2400" b="1" dirty="0">
                <a:solidFill>
                  <a:srgbClr val="2F5496"/>
                </a:solidFill>
                <a:latin typeface="Comic Sans MS"/>
                <a:ea typeface="+mn-lt"/>
                <a:cs typeface="+mn-lt"/>
              </a:rPr>
              <a:t>apistreinamento@gmail.com </a:t>
            </a:r>
            <a:endParaRPr lang="pt-BR" sz="2400" b="1" dirty="0">
              <a:solidFill>
                <a:srgbClr val="2F5496"/>
              </a:solidFill>
              <a:latin typeface="Comic Sans MS"/>
            </a:endParaRP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xmlns="" id="{5AAF5D38-ADF0-E2AC-34C5-5434DFE7D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53" y="389406"/>
            <a:ext cx="6421052" cy="17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2CC9EA75-CCC0-7A0C-996C-199EB20F6F50}"/>
              </a:ext>
            </a:extLst>
          </p:cNvPr>
          <p:cNvSpPr/>
          <p:nvPr/>
        </p:nvSpPr>
        <p:spPr>
          <a:xfrm>
            <a:off x="-9484" y="361546"/>
            <a:ext cx="6877209" cy="9537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391AFC2E-49F7-E465-024C-5D6B5D907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71" b="37641"/>
          <a:stretch/>
        </p:blipFill>
        <p:spPr>
          <a:xfrm>
            <a:off x="12" y="-609"/>
            <a:ext cx="6857989" cy="167186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CaixaDeTexto 1">
            <a:extLst>
              <a:ext uri="{FF2B5EF4-FFF2-40B4-BE49-F238E27FC236}">
                <a16:creationId xmlns:a16="http://schemas.microsoft.com/office/drawing/2014/main" xmlns="" id="{3D1498AC-EC30-F97F-6026-B3D5ABC86B92}"/>
              </a:ext>
            </a:extLst>
          </p:cNvPr>
          <p:cNvSpPr txBox="1"/>
          <p:nvPr/>
        </p:nvSpPr>
        <p:spPr>
          <a:xfrm>
            <a:off x="102140" y="1728786"/>
            <a:ext cx="6576332" cy="3129704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 cap="small" dirty="0">
                <a:latin typeface="Book Antiqua"/>
                <a:ea typeface="+mn-lt"/>
                <a:cs typeface="+mn-lt"/>
              </a:rPr>
              <a:t>Tema Central</a:t>
            </a:r>
          </a:p>
          <a:p>
            <a:pPr algn="ctr"/>
            <a:endParaRPr lang="pt-BR" sz="4000" b="1" cap="small" dirty="0">
              <a:latin typeface="Book Antiqua"/>
              <a:ea typeface="+mn-lt"/>
              <a:cs typeface="+mn-lt"/>
            </a:endParaRPr>
          </a:p>
          <a:p>
            <a:pPr algn="ctr"/>
            <a:r>
              <a:rPr lang="pt-BR" sz="4000" b="1" cap="small" dirty="0">
                <a:latin typeface="Book Antiqua"/>
                <a:ea typeface="+mn-lt"/>
                <a:cs typeface="+mn-lt"/>
              </a:rPr>
              <a:t>Pessoas Felizes, Práticas Inovadoras, Empresas Sustentáveis</a:t>
            </a:r>
            <a:endParaRPr lang="pt-BR" sz="4000" b="1" cap="small" dirty="0">
              <a:latin typeface="Book Antiqua"/>
            </a:endParaRPr>
          </a:p>
        </p:txBody>
      </p:sp>
      <p:pic>
        <p:nvPicPr>
          <p:cNvPr id="4" name="Imagem 3" descr="Mulher com roupa íntima&#10;&#10;Descrição gerada automaticamente">
            <a:extLst>
              <a:ext uri="{FF2B5EF4-FFF2-40B4-BE49-F238E27FC236}">
                <a16:creationId xmlns:a16="http://schemas.microsoft.com/office/drawing/2014/main" xmlns="" id="{E58555A1-5DAD-751F-3B11-59D63E5CB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42" b="11692"/>
          <a:stretch/>
        </p:blipFill>
        <p:spPr>
          <a:xfrm rot="180000">
            <a:off x="4961651" y="5454550"/>
            <a:ext cx="1765543" cy="182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40F4281-9B10-E62C-A1A6-FECA6E0C9AB4}"/>
              </a:ext>
            </a:extLst>
          </p:cNvPr>
          <p:cNvSpPr txBox="1"/>
          <p:nvPr/>
        </p:nvSpPr>
        <p:spPr>
          <a:xfrm>
            <a:off x="154443" y="5392009"/>
            <a:ext cx="5282435" cy="1775487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 cap="small" dirty="0">
                <a:latin typeface="Book Antiqua"/>
                <a:ea typeface="+mn-lt"/>
                <a:cs typeface="+mn-lt"/>
              </a:rPr>
              <a:t>Pessoas </a:t>
            </a:r>
            <a:r>
              <a:rPr lang="pt-BR" sz="4000" b="1" cap="small" dirty="0" smtClean="0">
                <a:latin typeface="Book Antiqua"/>
                <a:ea typeface="+mn-lt"/>
                <a:cs typeface="+mn-lt"/>
              </a:rPr>
              <a:t>Felizes</a:t>
            </a:r>
            <a:endParaRPr lang="pt-BR" sz="4000" b="1" cap="small" dirty="0">
              <a:latin typeface="Book Antiqua"/>
            </a:endParaRPr>
          </a:p>
          <a:p>
            <a:pPr algn="ctr"/>
            <a:endParaRPr lang="pt-BR" sz="3600" b="1" dirty="0">
              <a:latin typeface="Book Antiqua"/>
            </a:endParaRPr>
          </a:p>
          <a:p>
            <a:pPr marL="742950" indent="-742950">
              <a:buFont typeface="+mj-lt"/>
              <a:buAutoNum type="arabicPeriod"/>
            </a:pPr>
            <a:r>
              <a:rPr lang="pt-BR" sz="3600" b="1" dirty="0">
                <a:latin typeface="Book Antiqua"/>
                <a:ea typeface="+mn-lt"/>
                <a:cs typeface="+mn-lt"/>
              </a:rPr>
              <a:t>Onde está o tempo?</a:t>
            </a:r>
            <a:endParaRPr lang="pt-BR" sz="3600" b="1" dirty="0">
              <a:latin typeface="Book Antiqua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61E0B50-DBBE-90AA-1A2E-F49AD4999FC3}"/>
              </a:ext>
            </a:extLst>
          </p:cNvPr>
          <p:cNvSpPr txBox="1"/>
          <p:nvPr/>
        </p:nvSpPr>
        <p:spPr>
          <a:xfrm>
            <a:off x="154218" y="7447971"/>
            <a:ext cx="6404654" cy="2267930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-623888"/>
            <a:r>
              <a:rPr lang="pt-BR" sz="3600" b="1" dirty="0" smtClean="0">
                <a:latin typeface="Book Antiqua"/>
                <a:ea typeface="+mn-lt"/>
                <a:cs typeface="+mn-lt"/>
              </a:rPr>
              <a:t>2</a:t>
            </a:r>
            <a:r>
              <a:rPr lang="pt-BR" sz="3600" b="1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.</a:t>
            </a:r>
            <a:r>
              <a:rPr lang="pt-BR" sz="3600" b="1" dirty="0" smtClean="0">
                <a:latin typeface="Book Antiqua"/>
                <a:ea typeface="+mn-lt"/>
                <a:cs typeface="+mn-lt"/>
              </a:rPr>
              <a:t> </a:t>
            </a:r>
            <a:r>
              <a:rPr lang="pt-BR" sz="3600" b="1" dirty="0">
                <a:latin typeface="Book Antiqua"/>
                <a:ea typeface="+mn-lt"/>
                <a:cs typeface="+mn-lt"/>
              </a:rPr>
              <a:t>Qual </a:t>
            </a:r>
            <a:r>
              <a:rPr lang="pt-BR" sz="3600" b="1" dirty="0">
                <a:latin typeface="Book Antiqua"/>
                <a:ea typeface="+mn-lt"/>
                <a:cs typeface="+mn-lt"/>
              </a:rPr>
              <a:t>o efeito que o atual uso do meu tempo provoca em mim? (Sentimentos e Emoção)</a:t>
            </a:r>
            <a:endParaRPr lang="pt-BR" sz="3600" b="1" dirty="0"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79706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15" y="3024189"/>
            <a:ext cx="6856286" cy="38576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3024189"/>
            <a:ext cx="4157023" cy="3857625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25078318-1E3A-EABC-6E3B-A34ED67D4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3" y="6635061"/>
            <a:ext cx="6796527" cy="3735284"/>
          </a:xfrm>
          <a:prstGeom prst="rect">
            <a:avLst/>
          </a:prstGeom>
        </p:spPr>
      </p:pic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3435C255-108F-F9BC-7FF3-3D2A13171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9560" y="31787"/>
            <a:ext cx="6815738" cy="697286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64A4F8B-182F-CF1F-5E99-6EE999CB16CE}"/>
              </a:ext>
            </a:extLst>
          </p:cNvPr>
          <p:cNvSpPr txBox="1"/>
          <p:nvPr/>
        </p:nvSpPr>
        <p:spPr>
          <a:xfrm>
            <a:off x="201573" y="1013377"/>
            <a:ext cx="6514286" cy="7377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pt-BR" sz="2800" b="1" dirty="0">
                <a:solidFill>
                  <a:srgbClr val="171616"/>
                </a:solidFill>
                <a:latin typeface="Calibri"/>
                <a:ea typeface="Calibri"/>
                <a:cs typeface="Calibri"/>
              </a:rPr>
              <a:t>Saiba o que você quer da vida.</a:t>
            </a:r>
            <a:endParaRPr lang="pt-BR" sz="2800" b="1" dirty="0">
              <a:solidFill>
                <a:srgbClr val="171616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buAutoNum type="arabicPeriod"/>
            </a:pPr>
            <a:endParaRPr lang="pt-BR" sz="2800" b="1" dirty="0">
              <a:solidFill>
                <a:srgbClr val="171616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pt-BR" sz="2800" b="1" dirty="0">
                <a:solidFill>
                  <a:srgbClr val="171616"/>
                </a:solidFill>
                <a:latin typeface="Calibri"/>
                <a:ea typeface="Calibri"/>
                <a:cs typeface="Calibri"/>
              </a:rPr>
              <a:t>Tenha fé e determinação.</a:t>
            </a:r>
          </a:p>
          <a:p>
            <a:pPr marL="342900" indent="-342900">
              <a:buAutoNum type="arabicPeriod"/>
            </a:pPr>
            <a:endParaRPr lang="pt-BR" sz="2800" b="1" dirty="0">
              <a:solidFill>
                <a:srgbClr val="171616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pt-BR" sz="2800" b="1" dirty="0">
                <a:solidFill>
                  <a:srgbClr val="171616"/>
                </a:solidFill>
                <a:latin typeface="Calibri"/>
                <a:ea typeface="Calibri"/>
                <a:cs typeface="Calibri"/>
              </a:rPr>
              <a:t>Faça tudo em clima de sucesso.</a:t>
            </a:r>
          </a:p>
          <a:p>
            <a:pPr marL="342900" indent="-342900">
              <a:buAutoNum type="arabicPeriod"/>
            </a:pPr>
            <a:endParaRPr lang="pt-BR" sz="2800" b="1" dirty="0">
              <a:solidFill>
                <a:srgbClr val="171616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pt-BR" sz="2800" b="1" dirty="0">
                <a:solidFill>
                  <a:srgbClr val="171616"/>
                </a:solidFill>
                <a:latin typeface="Calibri"/>
                <a:ea typeface="Calibri"/>
                <a:cs typeface="Calibri"/>
              </a:rPr>
              <a:t>Tenha senso de humor. O sorriso verdadeiro é poderoso.</a:t>
            </a:r>
          </a:p>
          <a:p>
            <a:pPr marL="342900" indent="-342900">
              <a:buAutoNum type="arabicPeriod"/>
            </a:pPr>
            <a:endParaRPr lang="pt-BR" sz="2800" b="1" dirty="0">
              <a:solidFill>
                <a:srgbClr val="171616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pt-BR" sz="2800" b="1" dirty="0">
                <a:solidFill>
                  <a:srgbClr val="171616"/>
                </a:solidFill>
                <a:latin typeface="Calibri"/>
                <a:ea typeface="Calibri"/>
                <a:cs typeface="Calibri"/>
              </a:rPr>
              <a:t>Cumprimente as pessoas. Energize positivamente o ambiente em que você estiver. Mude o clima. Você pode.</a:t>
            </a:r>
            <a:endParaRPr lang="pt-BR" sz="2800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buAutoNum type="arabicPeriod"/>
            </a:pPr>
            <a:endParaRPr lang="pt-BR" sz="2800" b="1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buAutoNum type="arabicPeriod"/>
            </a:pPr>
            <a:r>
              <a:rPr lang="pt-BR" sz="2800" b="1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Ajude as pessoas, encante-as. Fale a verdade. Lembre-se: a assertividade nos investe de poder.</a:t>
            </a:r>
            <a:endParaRPr lang="pt-BR" sz="2800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buAutoNum type="arabicPeriod"/>
            </a:pPr>
            <a:endParaRPr lang="pt-BR" sz="2800" b="1" dirty="0">
              <a:solidFill>
                <a:srgbClr val="171616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AE91BFD-3935-AC07-FE14-91AB66923586}"/>
              </a:ext>
            </a:extLst>
          </p:cNvPr>
          <p:cNvSpPr txBox="1"/>
          <p:nvPr/>
        </p:nvSpPr>
        <p:spPr>
          <a:xfrm>
            <a:off x="21931" y="130300"/>
            <a:ext cx="6790998" cy="7906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800" b="1" cap="small" dirty="0">
                <a:solidFill>
                  <a:srgbClr val="171616"/>
                </a:solidFill>
                <a:ea typeface="+mn-lt"/>
                <a:cs typeface="+mn-lt"/>
              </a:rPr>
              <a:t>O Poder da Vida</a:t>
            </a:r>
            <a:endParaRPr lang="pt-BR" sz="4800" b="1" cap="small" dirty="0">
              <a:solidFill>
                <a:srgbClr val="171616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42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15" y="3024189"/>
            <a:ext cx="6856286" cy="38576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3024189"/>
            <a:ext cx="4157023" cy="3857625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3" name="Imagem 2" descr="Gramado com árvores ao fundo&#10;&#10;Descrição gerada automaticamente">
            <a:extLst>
              <a:ext uri="{FF2B5EF4-FFF2-40B4-BE49-F238E27FC236}">
                <a16:creationId xmlns:a16="http://schemas.microsoft.com/office/drawing/2014/main" xmlns="" id="{333D7C4B-ABEF-CBE8-A7D7-46447739E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921" y="14317"/>
            <a:ext cx="6854158" cy="5949151"/>
          </a:xfrm>
          <a:prstGeom prst="rect">
            <a:avLst/>
          </a:prstGeom>
        </p:spPr>
      </p:pic>
      <p:pic>
        <p:nvPicPr>
          <p:cNvPr id="2" name="Imagem 1" descr="Espiritualidade norteia os caminhos da vida">
            <a:extLst>
              <a:ext uri="{FF2B5EF4-FFF2-40B4-BE49-F238E27FC236}">
                <a16:creationId xmlns:a16="http://schemas.microsoft.com/office/drawing/2014/main" xmlns="" id="{D098CA67-E37E-252D-B134-CEA60C011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" y="5947648"/>
            <a:ext cx="6854157" cy="442165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EF21FDF-21BD-FBB0-5A77-636243A7A2E4}"/>
              </a:ext>
            </a:extLst>
          </p:cNvPr>
          <p:cNvSpPr txBox="1"/>
          <p:nvPr/>
        </p:nvSpPr>
        <p:spPr>
          <a:xfrm>
            <a:off x="210994" y="385051"/>
            <a:ext cx="6449362" cy="5591916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indent="-354013"/>
            <a:r>
              <a:rPr lang="pt-BR" sz="3000" b="1" dirty="0">
                <a:solidFill>
                  <a:srgbClr val="000000"/>
                </a:solidFill>
                <a:ea typeface="+mn-lt"/>
                <a:cs typeface="+mn-lt"/>
              </a:rPr>
              <a:t>7. Busque a excelência e abandone o perfeccionismo. Aja prontamente.</a:t>
            </a:r>
            <a:endParaRPr lang="pt-BR" sz="3000" b="1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354013" indent="-354013"/>
            <a:endParaRPr lang="pt-BR" sz="30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marL="354013" indent="-354013"/>
            <a:r>
              <a:rPr lang="pt-BR" sz="3000" b="1" dirty="0">
                <a:solidFill>
                  <a:srgbClr val="000000"/>
                </a:solidFill>
                <a:ea typeface="+mn-lt"/>
                <a:cs typeface="+mn-lt"/>
              </a:rPr>
              <a:t>8. Lembre-se: reclamar e lamentar é passado. Trabalhe, viva o presente, visando o futuro.</a:t>
            </a:r>
            <a:endParaRPr lang="pt-BR" sz="3000" b="1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354013" indent="-354013"/>
            <a:endParaRPr lang="pt-BR" sz="30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marL="354013" indent="-354013"/>
            <a:r>
              <a:rPr lang="pt-BR" sz="3000" b="1" dirty="0">
                <a:solidFill>
                  <a:srgbClr val="000000"/>
                </a:solidFill>
                <a:ea typeface="+mn-lt"/>
                <a:cs typeface="+mn-lt"/>
              </a:rPr>
              <a:t>9. Cuide-se. Massageie seu ego. Presenteie-se, ouça você, pois é quem você pode mudar.</a:t>
            </a:r>
            <a:endParaRPr lang="pt-BR" sz="3000" b="1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354013" indent="-354013"/>
            <a:endParaRPr lang="pt-BR" sz="30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marL="354013" indent="-354013"/>
            <a:r>
              <a:rPr lang="pt-BR" sz="3000" b="1" dirty="0">
                <a:solidFill>
                  <a:srgbClr val="000000"/>
                </a:solidFill>
                <a:ea typeface="+mn-lt"/>
                <a:cs typeface="+mn-lt"/>
              </a:rPr>
              <a:t>10. Mude, faça tudo com amor!</a:t>
            </a:r>
            <a:endParaRPr lang="pt-BR" sz="3000" b="1" dirty="0" err="1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60349849-4172-E87E-6F43-CF9CB7BBE8D7}"/>
              </a:ext>
            </a:extLst>
          </p:cNvPr>
          <p:cNvSpPr txBox="1"/>
          <p:nvPr/>
        </p:nvSpPr>
        <p:spPr>
          <a:xfrm>
            <a:off x="-317" y="6465963"/>
            <a:ext cx="6859887" cy="1159934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 i="1" dirty="0">
                <a:solidFill>
                  <a:srgbClr val="000000"/>
                </a:solidFill>
                <a:ea typeface="+mn-lt"/>
                <a:cs typeface="+mn-lt"/>
              </a:rPr>
              <a:t>Estes são 10 caminhos de muitos para ser feliz!</a:t>
            </a:r>
            <a:endParaRPr lang="pt-BR" sz="2400" b="1" i="1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algn="ctr"/>
            <a:endParaRPr lang="pt-BR" sz="24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algn="ctr"/>
            <a:r>
              <a:rPr lang="pt-BR" sz="2400" b="1" cap="small" dirty="0">
                <a:solidFill>
                  <a:srgbClr val="000000"/>
                </a:solidFill>
                <a:ea typeface="+mn-lt"/>
                <a:cs typeface="+mn-lt"/>
              </a:rPr>
              <a:t>Euler de Paula </a:t>
            </a:r>
            <a:r>
              <a:rPr lang="pt-BR" sz="2400" b="1" cap="small" dirty="0" err="1">
                <a:solidFill>
                  <a:srgbClr val="000000"/>
                </a:solidFill>
                <a:ea typeface="+mn-lt"/>
                <a:cs typeface="+mn-lt"/>
              </a:rPr>
              <a:t>Baumgratz</a:t>
            </a:r>
            <a:endParaRPr lang="pt-BR" sz="2400" b="1" cap="small" dirty="0" err="1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4637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DAA59B97-FD0B-A0FD-3109-E891037BCBF2}"/>
              </a:ext>
            </a:extLst>
          </p:cNvPr>
          <p:cNvSpPr/>
          <p:nvPr/>
        </p:nvSpPr>
        <p:spPr>
          <a:xfrm>
            <a:off x="24906" y="9667"/>
            <a:ext cx="6839680" cy="99214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DA1AF9F-B8CB-C8F8-6975-BD0988B7570A}"/>
              </a:ext>
            </a:extLst>
          </p:cNvPr>
          <p:cNvSpPr txBox="1"/>
          <p:nvPr/>
        </p:nvSpPr>
        <p:spPr>
          <a:xfrm>
            <a:off x="46904" y="105550"/>
            <a:ext cx="6731094" cy="2698817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400" b="1" cap="small" dirty="0">
                <a:ea typeface="+mn-lt"/>
                <a:cs typeface="+mn-lt"/>
              </a:rPr>
              <a:t>Práticas Inovadoras</a:t>
            </a:r>
          </a:p>
          <a:p>
            <a:pPr algn="ctr"/>
            <a:endParaRPr lang="pt-BR" sz="4400" b="1" dirty="0">
              <a:ea typeface="Calibri"/>
              <a:cs typeface="Calibri"/>
            </a:endParaRPr>
          </a:p>
          <a:p>
            <a:pPr algn="ctr"/>
            <a:r>
              <a:rPr lang="pt-BR" sz="4000" b="1" cap="small" dirty="0">
                <a:ea typeface="Calibri"/>
                <a:cs typeface="Calibri"/>
              </a:rPr>
              <a:t>RH 5.0 = </a:t>
            </a:r>
            <a:r>
              <a:rPr lang="pt-BR" sz="4000" b="1" u="sng" cap="small" dirty="0">
                <a:ea typeface="Calibri"/>
                <a:cs typeface="Calibri"/>
              </a:rPr>
              <a:t>Foco</a:t>
            </a:r>
            <a:r>
              <a:rPr lang="pt-BR" sz="4000" b="1" cap="small" dirty="0">
                <a:ea typeface="Calibri"/>
                <a:cs typeface="Calibri"/>
              </a:rPr>
              <a:t> </a:t>
            </a:r>
            <a:r>
              <a:rPr lang="pt-BR" sz="4000" b="1" cap="small" dirty="0" smtClean="0">
                <a:ea typeface="Calibri"/>
                <a:cs typeface="Calibri"/>
              </a:rPr>
              <a:t>Principal</a:t>
            </a:r>
            <a:endParaRPr lang="pt-BR" sz="4000" cap="small" dirty="0">
              <a:ea typeface="Calibri"/>
              <a:cs typeface="Calibri"/>
            </a:endParaRPr>
          </a:p>
          <a:p>
            <a:pPr algn="ctr"/>
            <a:endParaRPr lang="pt-BR" sz="4400" b="1" dirty="0">
              <a:ea typeface="Calibri"/>
              <a:cs typeface="Calibri"/>
            </a:endParaRPr>
          </a:p>
        </p:txBody>
      </p:sp>
      <p:pic>
        <p:nvPicPr>
          <p:cNvPr id="5" name="Imagem 4" descr="Grupo de pessoas posando para foto&#10;&#10;Descrição gerada automaticamente">
            <a:extLst>
              <a:ext uri="{FF2B5EF4-FFF2-40B4-BE49-F238E27FC236}">
                <a16:creationId xmlns:a16="http://schemas.microsoft.com/office/drawing/2014/main" xmlns="" id="{51256185-979A-57A8-4CF8-AFF9F13122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44" r="29242" b="1"/>
          <a:stretch/>
        </p:blipFill>
        <p:spPr>
          <a:xfrm rot="240000">
            <a:off x="5109730" y="2186691"/>
            <a:ext cx="1499848" cy="1730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CBF0177-05A6-5534-299A-A0415B65ABC8}"/>
              </a:ext>
            </a:extLst>
          </p:cNvPr>
          <p:cNvSpPr txBox="1"/>
          <p:nvPr/>
        </p:nvSpPr>
        <p:spPr>
          <a:xfrm>
            <a:off x="198755" y="5071097"/>
            <a:ext cx="6465439" cy="46685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3000" b="1" dirty="0">
                <a:latin typeface="Calibri"/>
                <a:ea typeface="Calibri"/>
                <a:cs typeface="Calibri"/>
              </a:rPr>
              <a:t>Aumento da produtividade.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000" b="1" dirty="0">
                <a:latin typeface="Calibri"/>
                <a:ea typeface="Calibri"/>
                <a:cs typeface="Calibri"/>
              </a:rPr>
              <a:t>Possibilidade de uma comunicação transparente = Governança Corporativa.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000" b="1" dirty="0">
                <a:latin typeface="Calibri"/>
                <a:ea typeface="Calibri"/>
                <a:cs typeface="Calibri"/>
              </a:rPr>
              <a:t>100% do tempo para o cliente/colaborador.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000" b="1" dirty="0">
                <a:latin typeface="Calibri"/>
                <a:ea typeface="Calibri"/>
                <a:cs typeface="Calibri"/>
              </a:rPr>
              <a:t>Potencializar a flexibilidade no trabalho.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000" b="1" dirty="0">
                <a:latin typeface="Calibri"/>
                <a:ea typeface="Calibri"/>
                <a:cs typeface="Calibri"/>
              </a:rPr>
              <a:t>Maior tempo para oportunidade de </a:t>
            </a:r>
            <a:r>
              <a:rPr lang="pt-BR" sz="3000" b="1" u="sng" dirty="0">
                <a:latin typeface="Calibri"/>
                <a:ea typeface="Calibri"/>
                <a:cs typeface="Calibri"/>
              </a:rPr>
              <a:t>desenvolvimento</a:t>
            </a:r>
            <a:r>
              <a:rPr lang="pt-BR" sz="3000" b="1" dirty="0">
                <a:latin typeface="Calibri"/>
                <a:ea typeface="Calibri"/>
                <a:cs typeface="Calibri"/>
              </a:rPr>
              <a:t>.</a:t>
            </a:r>
            <a:endParaRPr lang="pt-BR" sz="3000" dirty="0">
              <a:latin typeface="Calibri"/>
              <a:ea typeface="Calibri"/>
              <a:cs typeface="Calibri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6B57DE17-F3F9-24BB-94C7-B020B3D2B67A}"/>
              </a:ext>
            </a:extLst>
          </p:cNvPr>
          <p:cNvSpPr txBox="1"/>
          <p:nvPr/>
        </p:nvSpPr>
        <p:spPr>
          <a:xfrm>
            <a:off x="44485" y="4242117"/>
            <a:ext cx="6802703" cy="6674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000" b="1" cap="small" dirty="0">
                <a:latin typeface="Calibri"/>
                <a:ea typeface="Calibri"/>
                <a:cs typeface="Calibri"/>
              </a:rPr>
              <a:t>Consequências - Resultados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96124A02-BB5F-17D0-5969-0816E4325463}"/>
              </a:ext>
            </a:extLst>
          </p:cNvPr>
          <p:cNvSpPr txBox="1"/>
          <p:nvPr/>
        </p:nvSpPr>
        <p:spPr>
          <a:xfrm>
            <a:off x="184516" y="2005253"/>
            <a:ext cx="4974420" cy="1960153"/>
          </a:xfrm>
          <a:prstGeom prst="rect">
            <a:avLst/>
          </a:prstGeom>
          <a:noFill/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2800" b="1"/>
          </a:p>
          <a:p>
            <a:pPr algn="ctr"/>
            <a:r>
              <a:rPr lang="pt-BR" sz="3200" b="1" dirty="0">
                <a:ea typeface="+mn-lt"/>
                <a:cs typeface="+mn-lt"/>
              </a:rPr>
              <a:t>Priorizar ambientes de trabalho agradáveis.</a:t>
            </a:r>
            <a:endParaRPr lang="pt-BR" sz="3200" b="1" dirty="0">
              <a:ea typeface="Calibri"/>
              <a:cs typeface="Calibri"/>
            </a:endParaRPr>
          </a:p>
          <a:p>
            <a:pPr algn="ctr"/>
            <a:r>
              <a:rPr lang="pt-BR" sz="3200" b="1" dirty="0">
                <a:ea typeface="+mn-lt"/>
                <a:cs typeface="+mn-lt"/>
              </a:rPr>
              <a:t>“Bem-Estar”</a:t>
            </a:r>
            <a:endParaRPr lang="pt-BR" sz="32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40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68FF8BA3-7E27-79AA-82A2-B952190E678A}"/>
              </a:ext>
            </a:extLst>
          </p:cNvPr>
          <p:cNvSpPr/>
          <p:nvPr/>
        </p:nvSpPr>
        <p:spPr>
          <a:xfrm>
            <a:off x="23334" y="-175679"/>
            <a:ext cx="6822041" cy="101898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8127DACD-F3AC-3B0B-98E3-7E030066C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0000">
            <a:off x="160103" y="7111771"/>
            <a:ext cx="2497281" cy="2378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2C6BFB60-CAFE-FED6-ED4F-18EFD42D14D7}"/>
              </a:ext>
            </a:extLst>
          </p:cNvPr>
          <p:cNvSpPr txBox="1"/>
          <p:nvPr/>
        </p:nvSpPr>
        <p:spPr>
          <a:xfrm>
            <a:off x="20201" y="519136"/>
            <a:ext cx="6821651" cy="63305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3400" dirty="0">
                <a:solidFill>
                  <a:srgbClr val="000000"/>
                </a:solidFill>
                <a:ea typeface="+mn-lt"/>
                <a:cs typeface="+mn-lt"/>
              </a:rPr>
              <a:t>No </a:t>
            </a:r>
            <a:r>
              <a:rPr lang="pt-BR" sz="3400" b="1" dirty="0">
                <a:solidFill>
                  <a:srgbClr val="000000"/>
                </a:solidFill>
                <a:latin typeface="Comic Sans MS"/>
                <a:ea typeface="+mn-lt"/>
                <a:cs typeface="+mn-lt"/>
              </a:rPr>
              <a:t>RH 4.0</a:t>
            </a:r>
            <a:r>
              <a:rPr lang="pt-BR" sz="3400" dirty="0">
                <a:solidFill>
                  <a:srgbClr val="000000"/>
                </a:solidFill>
                <a:ea typeface="+mn-lt"/>
                <a:cs typeface="+mn-lt"/>
              </a:rPr>
              <a:t> a Tecnologia (otimização de processos) tornou-se protagonista no desenvolvimento do setor de Recursos Humanos.</a:t>
            </a:r>
          </a:p>
          <a:p>
            <a:pPr algn="ctr"/>
            <a:endParaRPr lang="pt-BR" sz="3400" dirty="0">
              <a:solidFill>
                <a:srgbClr val="000000"/>
              </a:solidFill>
              <a:ea typeface="+mn-lt"/>
              <a:cs typeface="+mn-lt"/>
            </a:endParaRPr>
          </a:p>
          <a:p>
            <a:pPr algn="ctr"/>
            <a:r>
              <a:rPr lang="pt-BR" sz="3400" dirty="0">
                <a:solidFill>
                  <a:srgbClr val="000000"/>
                </a:solidFill>
                <a:ea typeface="+mn-lt"/>
                <a:cs typeface="+mn-lt"/>
              </a:rPr>
              <a:t>Agora, com o </a:t>
            </a:r>
            <a:r>
              <a:rPr lang="pt-BR" sz="3400" b="1" dirty="0">
                <a:solidFill>
                  <a:srgbClr val="000000"/>
                </a:solidFill>
                <a:latin typeface="Comic Sans MS"/>
                <a:ea typeface="+mn-lt"/>
                <a:cs typeface="+mn-lt"/>
              </a:rPr>
              <a:t>RH 5.0</a:t>
            </a:r>
            <a:r>
              <a:rPr lang="pt-BR" sz="3400" dirty="0">
                <a:solidFill>
                  <a:srgbClr val="000000"/>
                </a:solidFill>
                <a:ea typeface="+mn-lt"/>
                <a:cs typeface="+mn-lt"/>
              </a:rPr>
              <a:t>, é preciso </a:t>
            </a:r>
            <a:r>
              <a:rPr lang="pt-BR" sz="3400" b="1" dirty="0">
                <a:solidFill>
                  <a:srgbClr val="000000"/>
                </a:solidFill>
                <a:ea typeface="+mn-lt"/>
                <a:cs typeface="+mn-lt"/>
              </a:rPr>
              <a:t>alavancar</a:t>
            </a:r>
            <a:r>
              <a:rPr lang="pt-BR" sz="3400" dirty="0">
                <a:solidFill>
                  <a:srgbClr val="000000"/>
                </a:solidFill>
                <a:ea typeface="+mn-lt"/>
                <a:cs typeface="+mn-lt"/>
              </a:rPr>
              <a:t> a visão humanizada e colocá-la ao lado das ferramentas tecnológicas (Inteligência Artificial - IA) para que possam trabalhar com maior tempo para o desenvolvimento das organizações e das pessoas.</a:t>
            </a:r>
            <a:endParaRPr lang="pt-BR" sz="3400" dirty="0">
              <a:solidFill>
                <a:srgbClr val="00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81692A0-0D9C-ADB8-4D0D-47BDDDC2C340}"/>
              </a:ext>
            </a:extLst>
          </p:cNvPr>
          <p:cNvSpPr txBox="1"/>
          <p:nvPr/>
        </p:nvSpPr>
        <p:spPr>
          <a:xfrm>
            <a:off x="2668180" y="7218536"/>
            <a:ext cx="4190323" cy="1298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000" b="1">
                <a:solidFill>
                  <a:srgbClr val="000000"/>
                </a:solidFill>
                <a:latin typeface="Comic Sans MS"/>
                <a:ea typeface="+mn-lt"/>
                <a:cs typeface="+mn-lt"/>
              </a:rPr>
              <a:t>H</a:t>
            </a:r>
            <a:r>
              <a:rPr lang="pt-BR" sz="4000">
                <a:solidFill>
                  <a:srgbClr val="000000"/>
                </a:solidFill>
                <a:ea typeface="+mn-lt"/>
                <a:cs typeface="+mn-lt"/>
              </a:rPr>
              <a:t>umanos com </a:t>
            </a:r>
            <a:r>
              <a:rPr lang="pt-BR" sz="4000" b="1">
                <a:solidFill>
                  <a:srgbClr val="000000"/>
                </a:solidFill>
                <a:latin typeface="Comic Sans MS"/>
                <a:ea typeface="+mn-lt"/>
                <a:cs typeface="+mn-lt"/>
              </a:rPr>
              <a:t>R</a:t>
            </a:r>
            <a:r>
              <a:rPr lang="pt-BR" sz="4000">
                <a:solidFill>
                  <a:srgbClr val="000000"/>
                </a:solidFill>
                <a:ea typeface="+mn-lt"/>
                <a:cs typeface="+mn-lt"/>
              </a:rPr>
              <a:t>ecursos</a:t>
            </a:r>
            <a:endParaRPr lang="pt-BR" sz="400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2436639A-0451-FCE8-4FBB-67D22F237F19}"/>
              </a:ext>
            </a:extLst>
          </p:cNvPr>
          <p:cNvSpPr txBox="1"/>
          <p:nvPr/>
        </p:nvSpPr>
        <p:spPr>
          <a:xfrm>
            <a:off x="2693460" y="8763994"/>
            <a:ext cx="4151903" cy="6751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000" cap="small" dirty="0">
                <a:solidFill>
                  <a:srgbClr val="000000"/>
                </a:solidFill>
                <a:ea typeface="+mn-lt"/>
                <a:cs typeface="+mn-lt"/>
              </a:rPr>
              <a:t>Gestão</a:t>
            </a:r>
            <a:r>
              <a:rPr lang="pt-BR" sz="4000" dirty="0">
                <a:solidFill>
                  <a:srgbClr val="000000"/>
                </a:solidFill>
                <a:ea typeface="+mn-lt"/>
                <a:cs typeface="+mn-lt"/>
              </a:rPr>
              <a:t>!!!</a:t>
            </a:r>
            <a:endParaRPr lang="pt-BR" sz="4000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1870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7867AC6-1AFB-A291-D642-DF6D047E64E9}"/>
              </a:ext>
            </a:extLst>
          </p:cNvPr>
          <p:cNvSpPr/>
          <p:nvPr/>
        </p:nvSpPr>
        <p:spPr>
          <a:xfrm>
            <a:off x="4124" y="9667"/>
            <a:ext cx="6839680" cy="99006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 sz="1013"/>
          </a:p>
          <a:p>
            <a:pPr algn="ctr"/>
            <a:endParaRPr lang="pt-BR" sz="1000" dirty="0">
              <a:ea typeface="Calibri"/>
              <a:cs typeface="Calibri"/>
            </a:endParaRPr>
          </a:p>
          <a:p>
            <a:pPr algn="ctr"/>
            <a:endParaRPr lang="pt-BR" sz="1000" dirty="0">
              <a:ea typeface="Calibri"/>
              <a:cs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2E35A11-4BC5-56AC-D087-4996D3CE28BB}"/>
              </a:ext>
            </a:extLst>
          </p:cNvPr>
          <p:cNvSpPr txBox="1"/>
          <p:nvPr/>
        </p:nvSpPr>
        <p:spPr>
          <a:xfrm>
            <a:off x="115747" y="312268"/>
            <a:ext cx="6725942" cy="95102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400" b="1" cap="small" dirty="0">
                <a:latin typeface="Garamond"/>
                <a:ea typeface="+mn-lt"/>
                <a:cs typeface="Courier New"/>
              </a:rPr>
              <a:t>Empresas Sustentáveis</a:t>
            </a:r>
            <a:endParaRPr lang="pt-BR" sz="4400" b="1" cap="small" dirty="0">
              <a:latin typeface="Garamond"/>
              <a:cs typeface="Courier New"/>
            </a:endParaRPr>
          </a:p>
          <a:p>
            <a:pPr algn="ctr"/>
            <a:r>
              <a:rPr lang="pt-BR" sz="4000" b="1" cap="small" dirty="0">
                <a:latin typeface="Garamond"/>
                <a:ea typeface="+mn-lt"/>
                <a:cs typeface="Courier New"/>
              </a:rPr>
              <a:t>Governança Corporativa</a:t>
            </a:r>
            <a:endParaRPr lang="pt-BR" sz="4000" b="1" cap="small" dirty="0">
              <a:latin typeface="Garamond"/>
              <a:ea typeface="Calibri"/>
              <a:cs typeface="Courier New"/>
            </a:endParaRPr>
          </a:p>
          <a:p>
            <a:endParaRPr lang="pt-BR" sz="4400" dirty="0">
              <a:latin typeface="Garamond"/>
              <a:ea typeface="+mn-lt"/>
              <a:cs typeface="Courier New"/>
            </a:endParaRPr>
          </a:p>
          <a:p>
            <a:pPr algn="ctr"/>
            <a:r>
              <a:rPr lang="pt-BR" sz="4400" b="1" dirty="0">
                <a:latin typeface="Garamond"/>
                <a:ea typeface="+mn-lt"/>
                <a:cs typeface="Courier New"/>
              </a:rPr>
              <a:t>Definição</a:t>
            </a:r>
          </a:p>
          <a:p>
            <a:pPr marL="0" algn="ctr"/>
            <a:endParaRPr lang="pt-BR" sz="4400" dirty="0">
              <a:latin typeface="Garamond"/>
              <a:ea typeface="+mn-lt"/>
              <a:cs typeface="Courier New"/>
            </a:endParaRPr>
          </a:p>
          <a:p>
            <a:pPr marL="0" algn="ctr"/>
            <a:endParaRPr lang="pt-BR" sz="4400" dirty="0">
              <a:latin typeface="Garamond"/>
              <a:ea typeface="+mn-lt"/>
              <a:cs typeface="Courier New"/>
            </a:endParaRPr>
          </a:p>
          <a:p>
            <a:pPr marL="0" algn="ctr"/>
            <a:endParaRPr lang="pt-BR" sz="4400" dirty="0">
              <a:latin typeface="Garamond"/>
              <a:ea typeface="+mn-lt"/>
              <a:cs typeface="Courier New"/>
            </a:endParaRPr>
          </a:p>
          <a:p>
            <a:pPr marL="0" lvl="3" algn="ctr"/>
            <a:r>
              <a:rPr lang="pt-BR" sz="4400" b="1" dirty="0">
                <a:latin typeface="Garamond"/>
                <a:ea typeface="+mn-lt"/>
                <a:cs typeface="Courier New"/>
              </a:rPr>
              <a:t>Princípios</a:t>
            </a:r>
            <a:endParaRPr lang="pt-BR" sz="4400" b="1" dirty="0">
              <a:latin typeface="Garamond"/>
              <a:cs typeface="Courier New"/>
            </a:endParaRPr>
          </a:p>
          <a:p>
            <a:pPr marL="742950" indent="-742950">
              <a:buFont typeface="+mj-lt"/>
              <a:buAutoNum type="arabicPeriod"/>
            </a:pPr>
            <a:r>
              <a:rPr lang="pt-BR" sz="4400" dirty="0" smtClean="0">
                <a:latin typeface="Garamond" panose="02020404030301010803" pitchFamily="18" charset="0"/>
                <a:ea typeface="+mn-lt"/>
                <a:cs typeface="Courier New"/>
              </a:rPr>
              <a:t>Transparência</a:t>
            </a:r>
            <a:r>
              <a:rPr lang="pt-BR" sz="4400" dirty="0" smtClean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/>
                <a:cs typeface="Calibri" panose="020F0502020204030204"/>
              </a:rPr>
              <a:t>.</a:t>
            </a:r>
            <a:endParaRPr lang="pt-BR" sz="4400" dirty="0">
              <a:latin typeface="Garamond" panose="02020404030301010803" pitchFamily="18" charset="0"/>
              <a:cs typeface="Courier New"/>
            </a:endParaRPr>
          </a:p>
          <a:p>
            <a:pPr marL="742950" indent="-742950">
              <a:buFont typeface="+mj-lt"/>
              <a:buAutoNum type="arabicPeriod"/>
            </a:pPr>
            <a:r>
              <a:rPr lang="pt-BR" sz="4400" dirty="0">
                <a:latin typeface="Garamond" panose="02020404030301010803" pitchFamily="18" charset="0"/>
                <a:ea typeface="+mn-lt"/>
                <a:cs typeface="Courier New"/>
              </a:rPr>
              <a:t>Conformidade </a:t>
            </a:r>
            <a:r>
              <a:rPr lang="pt-BR" sz="4400" dirty="0" smtClean="0">
                <a:latin typeface="Garamond" panose="02020404030301010803" pitchFamily="18" charset="0"/>
                <a:ea typeface="+mn-lt"/>
                <a:cs typeface="Courier New"/>
              </a:rPr>
              <a:t>Legal</a:t>
            </a:r>
            <a:r>
              <a:rPr lang="pt-BR" sz="4400" dirty="0" smtClean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/>
                <a:cs typeface="Calibri" panose="020F0502020204030204"/>
              </a:rPr>
              <a:t>.</a:t>
            </a:r>
            <a:endParaRPr lang="pt-BR" sz="4400" dirty="0">
              <a:latin typeface="Garamond" panose="02020404030301010803" pitchFamily="18" charset="0"/>
              <a:cs typeface="Courier New"/>
            </a:endParaRPr>
          </a:p>
          <a:p>
            <a:pPr marL="742950" indent="-742950">
              <a:buFont typeface="+mj-lt"/>
              <a:buAutoNum type="arabicPeriod"/>
            </a:pPr>
            <a:r>
              <a:rPr lang="pt-BR" sz="4400" dirty="0">
                <a:latin typeface="Garamond" panose="02020404030301010803" pitchFamily="18" charset="0"/>
                <a:ea typeface="+mn-lt"/>
                <a:cs typeface="Courier New"/>
              </a:rPr>
              <a:t>Prestação responsável de contas.</a:t>
            </a:r>
            <a:endParaRPr lang="pt-BR" sz="4400" dirty="0">
              <a:latin typeface="Garamond" panose="02020404030301010803" pitchFamily="18" charset="0"/>
              <a:cs typeface="Courier New"/>
            </a:endParaRPr>
          </a:p>
          <a:p>
            <a:pPr marL="742950" indent="-742950">
              <a:buFont typeface="+mj-lt"/>
              <a:buAutoNum type="arabicPeriod"/>
            </a:pPr>
            <a:r>
              <a:rPr lang="pt-BR" sz="4400" dirty="0">
                <a:latin typeface="Garamond" panose="02020404030301010803" pitchFamily="18" charset="0"/>
                <a:ea typeface="+mn-lt"/>
                <a:cs typeface="Courier New"/>
              </a:rPr>
              <a:t>Ética nos relacionamentos.</a:t>
            </a:r>
            <a:endParaRPr lang="pt-BR" sz="4400" dirty="0">
              <a:latin typeface="Garamond" panose="02020404030301010803" pitchFamily="18" charset="0"/>
              <a:cs typeface="Courier New"/>
            </a:endParaRPr>
          </a:p>
        </p:txBody>
      </p:sp>
      <p:pic>
        <p:nvPicPr>
          <p:cNvPr id="4" name="Imagem 3" descr="Gestão de facilities com uso de aplicativos móveis">
            <a:extLst>
              <a:ext uri="{FF2B5EF4-FFF2-40B4-BE49-F238E27FC236}">
                <a16:creationId xmlns:a16="http://schemas.microsoft.com/office/drawing/2014/main" xmlns="" id="{A6AE00DA-B90A-7C39-4F3D-4F9D55FE5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13" y="3467202"/>
            <a:ext cx="2091649" cy="1029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817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625317F3-BF3D-6393-01D6-5F0BA3E43FA2}"/>
              </a:ext>
            </a:extLst>
          </p:cNvPr>
          <p:cNvSpPr/>
          <p:nvPr/>
        </p:nvSpPr>
        <p:spPr>
          <a:xfrm>
            <a:off x="2553" y="9669"/>
            <a:ext cx="6862032" cy="98991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pic>
        <p:nvPicPr>
          <p:cNvPr id="3" name="Imagem 2" descr="Uma imagem contendo homem, andando de, água, segurando&#10;&#10;Descrição gerada automaticamente">
            <a:extLst>
              <a:ext uri="{FF2B5EF4-FFF2-40B4-BE49-F238E27FC236}">
                <a16:creationId xmlns:a16="http://schemas.microsoft.com/office/drawing/2014/main" xmlns="" id="{FDDC4700-80E3-D07D-6620-18479D4A81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48" r="1" b="1"/>
          <a:stretch/>
        </p:blipFill>
        <p:spPr>
          <a:xfrm rot="21420000">
            <a:off x="255846" y="736524"/>
            <a:ext cx="1656430" cy="2193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EA947D7D-FF2B-41F8-8521-7CC67F596260}"/>
              </a:ext>
            </a:extLst>
          </p:cNvPr>
          <p:cNvSpPr txBox="1"/>
          <p:nvPr/>
        </p:nvSpPr>
        <p:spPr>
          <a:xfrm>
            <a:off x="2145122" y="650486"/>
            <a:ext cx="4607051" cy="24833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000" b="1" i="1" dirty="0">
                <a:solidFill>
                  <a:srgbClr val="000000"/>
                </a:solidFill>
                <a:latin typeface="Book Antiqua"/>
                <a:ea typeface="+mn-lt"/>
                <a:cs typeface="+mn-lt"/>
              </a:rPr>
              <a:t>Uma Velha Benção Irlandesa</a:t>
            </a:r>
            <a:endParaRPr lang="pt-BR" sz="4000" b="1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endParaRPr lang="pt-BR" sz="24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700" i="1" dirty="0">
                <a:solidFill>
                  <a:srgbClr val="000000"/>
                </a:solidFill>
                <a:latin typeface="Book Antiqua"/>
                <a:ea typeface="+mn-lt"/>
                <a:cs typeface="+mn-lt"/>
              </a:rPr>
              <a:t>Que a benção da luz seja contigo a luz exterior e a luz interior.</a:t>
            </a:r>
            <a:endParaRPr lang="pt-BR" sz="27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0C044BF0-4541-0233-C0FF-50DF805F1F82}"/>
              </a:ext>
            </a:extLst>
          </p:cNvPr>
          <p:cNvSpPr txBox="1"/>
          <p:nvPr/>
        </p:nvSpPr>
        <p:spPr>
          <a:xfrm>
            <a:off x="185694" y="3435949"/>
            <a:ext cx="6528059" cy="5868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700" i="1" dirty="0">
                <a:solidFill>
                  <a:srgbClr val="000000"/>
                </a:solidFill>
                <a:latin typeface="Book Antiqua"/>
                <a:ea typeface="+mn-lt"/>
                <a:cs typeface="+mn-lt"/>
              </a:rPr>
              <a:t>A Santa luz do sol brilhe sobre ti e aqueça teu coração até que ele resplandeça como um grande fogo de turfa, e assim o forasteiro possa vir e nele se aquecer, como também o amigo.</a:t>
            </a:r>
            <a:endParaRPr lang="pt-BR" sz="27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endParaRPr lang="pt-BR" sz="27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700" i="1" dirty="0">
                <a:solidFill>
                  <a:srgbClr val="000000"/>
                </a:solidFill>
                <a:latin typeface="Book Antiqua"/>
                <a:ea typeface="+mn-lt"/>
                <a:cs typeface="+mn-lt"/>
              </a:rPr>
              <a:t>A luz brilhe de dentro de teus olhos, como a candeia colocada na janela de uma casa oferecendo ao peregrino um refúgio à tormenta.</a:t>
            </a:r>
          </a:p>
          <a:p>
            <a:pPr algn="ctr"/>
            <a:endParaRPr lang="pt-BR" sz="27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700" i="1" dirty="0">
                <a:solidFill>
                  <a:srgbClr val="000000"/>
                </a:solidFill>
                <a:latin typeface="Book Antiqua"/>
                <a:ea typeface="Calibri"/>
                <a:cs typeface="Calibri"/>
              </a:rPr>
              <a:t>E a benção da chuva, a chuva suave e boa, seja contigo. Que ela tombe sobre a tua alma para que as pequenas flores todas possam surgir e derramar suavidade na brisa.</a:t>
            </a:r>
          </a:p>
        </p:txBody>
      </p:sp>
    </p:spTree>
    <p:extLst>
      <p:ext uri="{BB962C8B-B14F-4D97-AF65-F5344CB8AC3E}">
        <p14:creationId xmlns:p14="http://schemas.microsoft.com/office/powerpoint/2010/main" val="3449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F1063ED2-B661-1E24-9955-6732DE66F424}"/>
              </a:ext>
            </a:extLst>
          </p:cNvPr>
          <p:cNvSpPr/>
          <p:nvPr/>
        </p:nvSpPr>
        <p:spPr>
          <a:xfrm>
            <a:off x="2553" y="9669"/>
            <a:ext cx="6977292" cy="99006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62923919-4218-4E21-0F77-79EDB7856C78}"/>
              </a:ext>
            </a:extLst>
          </p:cNvPr>
          <p:cNvSpPr txBox="1"/>
          <p:nvPr/>
        </p:nvSpPr>
        <p:spPr>
          <a:xfrm>
            <a:off x="3572047" y="5736674"/>
            <a:ext cx="3417100" cy="6751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pt-BR" sz="4050" b="1" i="1" dirty="0">
              <a:solidFill>
                <a:srgbClr val="002060"/>
              </a:solidFill>
              <a:latin typeface="Century Schoolbook"/>
              <a:ea typeface="Calibri"/>
              <a:cs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D70B094-BFC0-3EF1-1B6D-DA3FFED20C7C}"/>
              </a:ext>
            </a:extLst>
          </p:cNvPr>
          <p:cNvSpPr txBox="1"/>
          <p:nvPr/>
        </p:nvSpPr>
        <p:spPr>
          <a:xfrm>
            <a:off x="166484" y="496806"/>
            <a:ext cx="6432007" cy="69461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i="1" dirty="0">
                <a:solidFill>
                  <a:srgbClr val="000000"/>
                </a:solidFill>
                <a:latin typeface="Book Antiqua"/>
                <a:ea typeface="Calibri"/>
                <a:cs typeface="Calibri"/>
              </a:rPr>
              <a:t>A benção das grandes chuvas seja contigo, caindo em tua alma para lavá-la bem lavada, e nela deixando muitas poças reluzentes, onde o azul do céu possa brilhar, e às vezes uma estrela.</a:t>
            </a:r>
            <a:endParaRPr lang="pt-BR" sz="2800" i="1">
              <a:solidFill>
                <a:srgbClr val="000000"/>
              </a:solidFill>
              <a:latin typeface="Book Antiqua"/>
            </a:endParaRPr>
          </a:p>
          <a:p>
            <a:pPr algn="ctr"/>
            <a:endParaRPr lang="pt-BR" sz="28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800" i="1" dirty="0">
                <a:solidFill>
                  <a:srgbClr val="000000"/>
                </a:solidFill>
                <a:latin typeface="Book Antiqua"/>
                <a:ea typeface="Calibri"/>
                <a:cs typeface="Calibri"/>
              </a:rPr>
              <a:t>E a benção da terra, a grande terra redonda seja contigo, sempre tenhas uma saudação amiga aos que passam por ti ao longo dos caminhos. A terra seja macia debaixo de ti quando nela repousares, cansado do fim do dia, e leve ela descanse sobre ti quando no fim te deitares debaixo dela. Tão leve ela descanse sobre ti que a tua alma cedo se liberte de seu peso, livre e leve, no caminho de Deus.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EACD1E9-12BF-90B7-21C8-AD48D2E64333}"/>
              </a:ext>
            </a:extLst>
          </p:cNvPr>
          <p:cNvSpPr txBox="1"/>
          <p:nvPr/>
        </p:nvSpPr>
        <p:spPr>
          <a:xfrm>
            <a:off x="339373" y="7529253"/>
            <a:ext cx="4932922" cy="17754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pt-BR" sz="2800" i="1" dirty="0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800" i="1" dirty="0">
                <a:solidFill>
                  <a:srgbClr val="000000"/>
                </a:solidFill>
                <a:latin typeface="Book Antiqua"/>
                <a:ea typeface="Calibri"/>
                <a:cs typeface="Calibri"/>
              </a:rPr>
              <a:t>E agora o Senhor te abençoe, </a:t>
            </a:r>
            <a:endParaRPr lang="en-US" sz="2800" i="1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800" i="1" dirty="0">
                <a:solidFill>
                  <a:srgbClr val="000000"/>
                </a:solidFill>
                <a:latin typeface="Book Antiqua"/>
                <a:ea typeface="Calibri"/>
                <a:cs typeface="Calibri"/>
              </a:rPr>
              <a:t>com toda a bondade </a:t>
            </a:r>
            <a:endParaRPr lang="en-US" sz="2800" i="1">
              <a:solidFill>
                <a:srgbClr val="000000"/>
              </a:solidFill>
              <a:latin typeface="Book Antiqua"/>
              <a:ea typeface="Calibri"/>
              <a:cs typeface="Calibri"/>
            </a:endParaRPr>
          </a:p>
          <a:p>
            <a:pPr algn="ctr"/>
            <a:r>
              <a:rPr lang="pt-BR" sz="2800" i="1" dirty="0">
                <a:solidFill>
                  <a:srgbClr val="000000"/>
                </a:solidFill>
                <a:latin typeface="Book Antiqua"/>
                <a:ea typeface="Calibri"/>
                <a:cs typeface="Calibri"/>
              </a:rPr>
              <a:t>te abençoe.</a:t>
            </a:r>
          </a:p>
        </p:txBody>
      </p:sp>
      <p:pic>
        <p:nvPicPr>
          <p:cNvPr id="6" name="Imagem 5" descr="Contém uma imagem de: Bruna Karla - força">
            <a:extLst>
              <a:ext uri="{FF2B5EF4-FFF2-40B4-BE49-F238E27FC236}">
                <a16:creationId xmlns:a16="http://schemas.microsoft.com/office/drawing/2014/main" xmlns="" id="{F7DEF284-9A9B-C9A0-DB26-86347382C5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831"/>
          <a:stretch/>
        </p:blipFill>
        <p:spPr>
          <a:xfrm rot="180000" flipH="1">
            <a:off x="5288170" y="7569262"/>
            <a:ext cx="1515313" cy="188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710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365</Words>
  <Application>Microsoft Office PowerPoint</Application>
  <PresentationFormat>Papel A4 (210 x 297 mm)</PresentationFormat>
  <Paragraphs>84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Calibri</vt:lpstr>
      <vt:lpstr>Calibri Light</vt:lpstr>
      <vt:lpstr>Century Schoolbook</vt:lpstr>
      <vt:lpstr>Comic Sans MS</vt:lpstr>
      <vt:lpstr>Courier New</vt:lpstr>
      <vt:lpstr>Garamond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perla</dc:creator>
  <cp:lastModifiedBy>perla</cp:lastModifiedBy>
  <cp:revision>700</cp:revision>
  <dcterms:created xsi:type="dcterms:W3CDTF">2023-10-06T18:54:13Z</dcterms:created>
  <dcterms:modified xsi:type="dcterms:W3CDTF">2023-10-09T23:11:50Z</dcterms:modified>
</cp:coreProperties>
</file>