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354" r:id="rId3"/>
    <p:sldId id="259" r:id="rId4"/>
    <p:sldId id="402" r:id="rId5"/>
    <p:sldId id="403" r:id="rId6"/>
    <p:sldId id="404" r:id="rId7"/>
    <p:sldId id="405" r:id="rId8"/>
    <p:sldId id="411" r:id="rId9"/>
    <p:sldId id="412" r:id="rId10"/>
    <p:sldId id="393" r:id="rId11"/>
    <p:sldId id="360" r:id="rId12"/>
    <p:sldId id="361" r:id="rId13"/>
    <p:sldId id="362" r:id="rId14"/>
    <p:sldId id="363" r:id="rId15"/>
    <p:sldId id="364" r:id="rId16"/>
    <p:sldId id="365" r:id="rId17"/>
    <p:sldId id="369" r:id="rId18"/>
    <p:sldId id="371" r:id="rId19"/>
    <p:sldId id="370" r:id="rId20"/>
    <p:sldId id="394" r:id="rId21"/>
    <p:sldId id="366" r:id="rId22"/>
    <p:sldId id="368" r:id="rId23"/>
    <p:sldId id="367" r:id="rId24"/>
    <p:sldId id="372" r:id="rId25"/>
    <p:sldId id="373" r:id="rId26"/>
    <p:sldId id="374" r:id="rId27"/>
    <p:sldId id="375" r:id="rId28"/>
    <p:sldId id="376" r:id="rId29"/>
    <p:sldId id="377" r:id="rId30"/>
    <p:sldId id="395" r:id="rId31"/>
    <p:sldId id="396" r:id="rId32"/>
    <p:sldId id="397" r:id="rId33"/>
    <p:sldId id="398" r:id="rId34"/>
    <p:sldId id="390" r:id="rId35"/>
    <p:sldId id="378" r:id="rId36"/>
    <p:sldId id="391" r:id="rId37"/>
    <p:sldId id="392" r:id="rId38"/>
    <p:sldId id="381" r:id="rId39"/>
    <p:sldId id="380" r:id="rId40"/>
    <p:sldId id="379" r:id="rId41"/>
    <p:sldId id="383" r:id="rId42"/>
    <p:sldId id="399" r:id="rId43"/>
    <p:sldId id="382" r:id="rId44"/>
    <p:sldId id="387" r:id="rId45"/>
    <p:sldId id="386" r:id="rId46"/>
    <p:sldId id="400" r:id="rId47"/>
    <p:sldId id="407" r:id="rId48"/>
    <p:sldId id="401" r:id="rId49"/>
    <p:sldId id="389" r:id="rId50"/>
    <p:sldId id="388" r:id="rId51"/>
    <p:sldId id="406" r:id="rId52"/>
    <p:sldId id="408" r:id="rId53"/>
    <p:sldId id="409" r:id="rId54"/>
    <p:sldId id="410" r:id="rId55"/>
    <p:sldId id="413" r:id="rId56"/>
    <p:sldId id="327" r:id="rId57"/>
  </p:sldIdLst>
  <p:sldSz cx="9144000" cy="5143500" type="screen16x9"/>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966"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74FABC-3C50-4157-9DC8-6ADBB5A6BC2F}" type="datetimeFigureOut">
              <a:rPr lang="pt-BR" smtClean="0"/>
              <a:t>18/10/2023</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F1E20-5788-48F3-836D-B7D62BAB07FD}" type="slidenum">
              <a:rPr lang="pt-BR" smtClean="0"/>
              <a:t>‹nº›</a:t>
            </a:fld>
            <a:endParaRPr lang="pt-BR"/>
          </a:p>
        </p:txBody>
      </p:sp>
    </p:spTree>
    <p:extLst>
      <p:ext uri="{BB962C8B-B14F-4D97-AF65-F5344CB8AC3E}">
        <p14:creationId xmlns:p14="http://schemas.microsoft.com/office/powerpoint/2010/main" val="2520803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SIHD aplica críticas e rejeita as AIH com erros. - ERRO CORRIGIVEL - ERRO NÃO CORRIGIVEL </a:t>
            </a:r>
          </a:p>
          <a:p>
            <a:r>
              <a:rPr lang="pt-BR" dirty="0"/>
              <a:t>Erros possíveis: - Erro de codificação : CBO, compatibilidades, quantidade por dia ou por competência, interpretação - Erro de digitação: CBO, ordem de registro das compatibilidades, datas entrada/saída - CNES: capacidade física - UTI e leitos instalados, informação obrigatória, habilitação.</a:t>
            </a:r>
          </a:p>
          <a:p>
            <a:r>
              <a:rPr lang="pt-BR" dirty="0"/>
              <a:t>Erro corrigível. - Corrigir o erro e reapresentar - O reprocessamento é automático</a:t>
            </a:r>
          </a:p>
          <a:p>
            <a:r>
              <a:rPr lang="pt-BR" dirty="0"/>
              <a:t>Erro não corrigível: capacidade física (instalados) , datas,....SEM POSSIBILIDADE DE REAPRESENTAR</a:t>
            </a:r>
          </a:p>
        </p:txBody>
      </p:sp>
      <p:sp>
        <p:nvSpPr>
          <p:cNvPr id="4" name="Espaço Reservado para Número de Slide 3"/>
          <p:cNvSpPr>
            <a:spLocks noGrp="1"/>
          </p:cNvSpPr>
          <p:nvPr>
            <p:ph type="sldNum" sz="quarter" idx="5"/>
          </p:nvPr>
        </p:nvSpPr>
        <p:spPr/>
        <p:txBody>
          <a:bodyPr/>
          <a:lstStyle/>
          <a:p>
            <a:fld id="{A8CF1E20-5788-48F3-836D-B7D62BAB07FD}" type="slidenum">
              <a:rPr lang="pt-BR" smtClean="0"/>
              <a:t>6</a:t>
            </a:fld>
            <a:endParaRPr lang="pt-BR"/>
          </a:p>
        </p:txBody>
      </p:sp>
    </p:spTree>
    <p:extLst>
      <p:ext uri="{BB962C8B-B14F-4D97-AF65-F5344CB8AC3E}">
        <p14:creationId xmlns:p14="http://schemas.microsoft.com/office/powerpoint/2010/main" val="2335229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NÃO BASTA REAPRESENTAR A AIH BLOQUEADA. PARA SER LIBERADA EXIGE UMA AÇÃO DO GESTOR / AUDITOR É DIFERENTE DE UMA AIH REJEITADA POR OUTRAS CRÍTICAS SE NÃO FOREM LIBERADAS FICARÃO BLOQUEADAS MESMO QUE NÃO HAJA ERRO DEVEM SER EVITADOS OS BLOQUEIOS DESNECESSÁRIOS QUE OCORREM POR ERROS TODA AIH BLOQUEADA DEVE SER MONITORADA PELO HOSPITAL TODO AUDITOR DEVE CUIDAR DA AIH QUE BLOQUEOU (GERENCIADA) E DAS BLOQUEADAS PELO SISTEMA</a:t>
            </a:r>
          </a:p>
        </p:txBody>
      </p:sp>
      <p:sp>
        <p:nvSpPr>
          <p:cNvPr id="4" name="Espaço Reservado para Número de Slide 3"/>
          <p:cNvSpPr>
            <a:spLocks noGrp="1"/>
          </p:cNvSpPr>
          <p:nvPr>
            <p:ph type="sldNum" sz="quarter" idx="5"/>
          </p:nvPr>
        </p:nvSpPr>
        <p:spPr/>
        <p:txBody>
          <a:bodyPr/>
          <a:lstStyle/>
          <a:p>
            <a:fld id="{A8CF1E20-5788-48F3-836D-B7D62BAB07FD}" type="slidenum">
              <a:rPr lang="pt-BR" smtClean="0"/>
              <a:t>9</a:t>
            </a:fld>
            <a:endParaRPr lang="pt-BR"/>
          </a:p>
        </p:txBody>
      </p:sp>
    </p:spTree>
    <p:extLst>
      <p:ext uri="{BB962C8B-B14F-4D97-AF65-F5344CB8AC3E}">
        <p14:creationId xmlns:p14="http://schemas.microsoft.com/office/powerpoint/2010/main" val="1837087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Avaliação da atenção básica • Alcance de metas dos serviços públicos • Indicadores de avaliação de gestão • Perfis nosológico e epidemiológico da população • Base para o processo de programação e organização da assistência • Auxiliar no processo de planejamento, controle, avaliação e auditoria do SUS; • Desencadeamento de ações de controle • Controle social. • Série histórica de produção • Cálculo para transferências financeiras • Repasse financeiro • Faturamento </a:t>
            </a:r>
          </a:p>
        </p:txBody>
      </p:sp>
      <p:sp>
        <p:nvSpPr>
          <p:cNvPr id="4" name="Espaço Reservado para Número de Slide 3"/>
          <p:cNvSpPr>
            <a:spLocks noGrp="1"/>
          </p:cNvSpPr>
          <p:nvPr>
            <p:ph type="sldNum" sz="quarter" idx="5"/>
          </p:nvPr>
        </p:nvSpPr>
        <p:spPr/>
        <p:txBody>
          <a:bodyPr/>
          <a:lstStyle/>
          <a:p>
            <a:fld id="{A8CF1E20-5788-48F3-836D-B7D62BAB07FD}" type="slidenum">
              <a:rPr lang="pt-BR" smtClean="0"/>
              <a:t>55</a:t>
            </a:fld>
            <a:endParaRPr lang="pt-BR"/>
          </a:p>
        </p:txBody>
      </p:sp>
    </p:spTree>
    <p:extLst>
      <p:ext uri="{BB962C8B-B14F-4D97-AF65-F5344CB8AC3E}">
        <p14:creationId xmlns:p14="http://schemas.microsoft.com/office/powerpoint/2010/main" val="3845163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a:t>Clique para editar o estilo do título mestre</a:t>
            </a: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94E5427-668A-4721-BA39-F61C2A55D3B8}" type="slidenum">
              <a:rPr lang="pt-BR" smtClean="0"/>
              <a:pPr/>
              <a:t>‹nº›</a:t>
            </a:fld>
            <a:endParaRPr lang="pt-BR"/>
          </a:p>
        </p:txBody>
      </p:sp>
      <p:pic>
        <p:nvPicPr>
          <p:cNvPr id="7" name="Picture 2" descr="C:\Users\Criação\Desktop\Design sem nome (1).png"/>
          <p:cNvPicPr>
            <a:picLocks noChangeAspect="1" noChangeArrowheads="1"/>
          </p:cNvPicPr>
          <p:nvPr userDrawn="1"/>
        </p:nvPicPr>
        <p:blipFill>
          <a:blip r:embed="rId2" cstate="print"/>
          <a:srcRect/>
          <a:stretch>
            <a:fillRect/>
          </a:stretch>
        </p:blipFill>
        <p:spPr bwMode="auto">
          <a:xfrm>
            <a:off x="0" y="0"/>
            <a:ext cx="9144618" cy="51435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2"/>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457200" y="154781"/>
            <a:ext cx="6019800" cy="3290888"/>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EFC4F3E-3B8F-4DDC-9026-6A81ECC8F108}" type="datetimeFigureOut">
              <a:rPr lang="pt-BR" smtClean="0"/>
              <a:pPr/>
              <a:t>18/10/2023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94E5427-668A-4721-BA39-F61C2A55D3B8}" type="slidenum">
              <a:rPr lang="pt-BR" smtClean="0"/>
              <a:pPr/>
              <a:t>‹nº›</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0" name="Shape 20"/>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pt-BR"/>
              <a:t>‹nº›</a:t>
            </a:fld>
            <a:endParaRPr lang="pt-BR"/>
          </a:p>
        </p:txBody>
      </p:sp>
    </p:spTree>
    <p:extLst>
      <p:ext uri="{BB962C8B-B14F-4D97-AF65-F5344CB8AC3E}">
        <p14:creationId xmlns:p14="http://schemas.microsoft.com/office/powerpoint/2010/main" val="4007515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4"/>
        <p:cNvGrpSpPr/>
        <p:nvPr/>
      </p:nvGrpSpPr>
      <p:grpSpPr>
        <a:xfrm>
          <a:off x="0" y="0"/>
          <a:ext cx="0" cy="0"/>
          <a:chOff x="0" y="0"/>
          <a:chExt cx="0" cy="0"/>
        </a:xfrm>
      </p:grpSpPr>
      <p:cxnSp>
        <p:nvCxnSpPr>
          <p:cNvPr id="15" name="Shape 15"/>
          <p:cNvCxnSpPr/>
          <p:nvPr/>
        </p:nvCxnSpPr>
        <p:spPr>
          <a:xfrm>
            <a:off x="0" y="2998150"/>
            <a:ext cx="9144000" cy="0"/>
          </a:xfrm>
          <a:prstGeom prst="straightConnector1">
            <a:avLst/>
          </a:prstGeom>
          <a:noFill/>
          <a:ln w="19050" cap="flat" cmpd="sng">
            <a:solidFill>
              <a:schemeClr val="lt2"/>
            </a:solidFill>
            <a:prstDash val="solid"/>
            <a:round/>
            <a:headEnd type="none" w="med" len="med"/>
            <a:tailEnd type="none" w="med" len="med"/>
          </a:ln>
        </p:spPr>
      </p:cxnSp>
      <p:sp>
        <p:nvSpPr>
          <p:cNvPr id="16" name="Shape 16"/>
          <p:cNvSpPr txBox="1">
            <a:spLocks noGrp="1"/>
          </p:cNvSpPr>
          <p:nvPr>
            <p:ph type="title"/>
          </p:nvPr>
        </p:nvSpPr>
        <p:spPr>
          <a:xfrm>
            <a:off x="510450" y="2057400"/>
            <a:ext cx="8123100" cy="778800"/>
          </a:xfrm>
          <a:prstGeom prst="rect">
            <a:avLst/>
          </a:prstGeom>
        </p:spPr>
        <p:txBody>
          <a:bodyPr lIns="91425" tIns="91425" rIns="91425" bIns="91425" anchor="b" anchorCtr="0"/>
          <a:lstStyle>
            <a:lvl1pPr lvl="0">
              <a:spcBef>
                <a:spcPts val="0"/>
              </a:spcBef>
              <a:buClr>
                <a:schemeClr val="lt1"/>
              </a:buClr>
              <a:buSzPct val="100000"/>
              <a:defRPr sz="3600">
                <a:solidFill>
                  <a:schemeClr val="lt1"/>
                </a:solidFill>
              </a:defRPr>
            </a:lvl1pPr>
            <a:lvl2pPr lvl="1">
              <a:spcBef>
                <a:spcPts val="0"/>
              </a:spcBef>
              <a:buClr>
                <a:schemeClr val="lt1"/>
              </a:buClr>
              <a:buSzPct val="100000"/>
              <a:defRPr sz="3600">
                <a:solidFill>
                  <a:schemeClr val="lt1"/>
                </a:solidFill>
              </a:defRPr>
            </a:lvl2pPr>
            <a:lvl3pPr lvl="2">
              <a:spcBef>
                <a:spcPts val="0"/>
              </a:spcBef>
              <a:buClr>
                <a:schemeClr val="lt1"/>
              </a:buClr>
              <a:buSzPct val="100000"/>
              <a:defRPr sz="3600">
                <a:solidFill>
                  <a:schemeClr val="lt1"/>
                </a:solidFill>
              </a:defRPr>
            </a:lvl3pPr>
            <a:lvl4pPr lvl="3">
              <a:spcBef>
                <a:spcPts val="0"/>
              </a:spcBef>
              <a:buClr>
                <a:schemeClr val="lt1"/>
              </a:buClr>
              <a:buSzPct val="100000"/>
              <a:defRPr sz="3600">
                <a:solidFill>
                  <a:schemeClr val="lt1"/>
                </a:solidFill>
              </a:defRPr>
            </a:lvl4pPr>
            <a:lvl5pPr lvl="4">
              <a:spcBef>
                <a:spcPts val="0"/>
              </a:spcBef>
              <a:buClr>
                <a:schemeClr val="lt1"/>
              </a:buClr>
              <a:buSzPct val="100000"/>
              <a:defRPr sz="3600">
                <a:solidFill>
                  <a:schemeClr val="lt1"/>
                </a:solidFill>
              </a:defRPr>
            </a:lvl5pPr>
            <a:lvl6pPr lvl="5">
              <a:spcBef>
                <a:spcPts val="0"/>
              </a:spcBef>
              <a:buClr>
                <a:schemeClr val="lt1"/>
              </a:buClr>
              <a:buSzPct val="100000"/>
              <a:defRPr sz="3600">
                <a:solidFill>
                  <a:schemeClr val="lt1"/>
                </a:solidFill>
              </a:defRPr>
            </a:lvl6pPr>
            <a:lvl7pPr lvl="6">
              <a:spcBef>
                <a:spcPts val="0"/>
              </a:spcBef>
              <a:buClr>
                <a:schemeClr val="lt1"/>
              </a:buClr>
              <a:buSzPct val="100000"/>
              <a:defRPr sz="3600">
                <a:solidFill>
                  <a:schemeClr val="lt1"/>
                </a:solidFill>
              </a:defRPr>
            </a:lvl7pPr>
            <a:lvl8pPr lvl="7">
              <a:spcBef>
                <a:spcPts val="0"/>
              </a:spcBef>
              <a:buClr>
                <a:schemeClr val="lt1"/>
              </a:buClr>
              <a:buSzPct val="100000"/>
              <a:defRPr sz="3600">
                <a:solidFill>
                  <a:schemeClr val="lt1"/>
                </a:solidFill>
              </a:defRPr>
            </a:lvl8pPr>
            <a:lvl9pPr lvl="8">
              <a:spcBef>
                <a:spcPts val="0"/>
              </a:spcBef>
              <a:buClr>
                <a:schemeClr val="lt1"/>
              </a:buClr>
              <a:buSzPct val="100000"/>
              <a:defRPr sz="3600">
                <a:solidFill>
                  <a:schemeClr val="lt1"/>
                </a:solidFill>
              </a:defRPr>
            </a:lvl9pPr>
          </a:lstStyle>
          <a:p>
            <a:endParaRPr/>
          </a:p>
        </p:txBody>
      </p:sp>
      <p:sp>
        <p:nvSpPr>
          <p:cNvPr id="17" name="Shape 1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pt-BR">
                <a:solidFill>
                  <a:schemeClr val="lt1"/>
                </a:solidFill>
              </a:rPr>
              <a:t>‹nº›</a:t>
            </a:fld>
            <a:endParaRPr lang="pt-BR">
              <a:solidFill>
                <a:schemeClr val="lt1"/>
              </a:solidFill>
            </a:endParaRPr>
          </a:p>
        </p:txBody>
      </p:sp>
    </p:spTree>
    <p:extLst>
      <p:ext uri="{BB962C8B-B14F-4D97-AF65-F5344CB8AC3E}">
        <p14:creationId xmlns:p14="http://schemas.microsoft.com/office/powerpoint/2010/main" val="3232883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a:t>Clique para editar o estilo do título mestre</a:t>
            </a: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EFC4F3E-3B8F-4DDC-9026-6A81ECC8F108}" type="datetimeFigureOut">
              <a:rPr lang="pt-BR" smtClean="0"/>
              <a:pPr/>
              <a:t>18/10/2023</a:t>
            </a:fld>
            <a:endParaRPr lang="pt-B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94E5427-668A-4721-BA39-F61C2A55D3B8}" type="slidenum">
              <a:rPr lang="pt-BR" smtClean="0"/>
              <a:pPr/>
              <a:t>‹nº›</a:t>
            </a:fld>
            <a:endParaRPr lang="pt-BR"/>
          </a:p>
        </p:txBody>
      </p:sp>
      <p:pic>
        <p:nvPicPr>
          <p:cNvPr id="7" name="Picture 2" descr="C:\Users\Criação\Desktop\Design sem nome (3).png"/>
          <p:cNvPicPr>
            <a:picLocks noChangeAspect="1" noChangeArrowheads="1"/>
          </p:cNvPicPr>
          <p:nvPr userDrawn="1"/>
        </p:nvPicPr>
        <p:blipFill>
          <a:blip r:embed="rId15" cstate="print"/>
          <a:srcRect/>
          <a:stretch>
            <a:fillRect/>
          </a:stretch>
        </p:blipFill>
        <p:spPr bwMode="auto">
          <a:xfrm>
            <a:off x="-617" y="0"/>
            <a:ext cx="9144617" cy="51435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2571750"/>
            <a:ext cx="10260632" cy="1102519"/>
          </a:xfrm>
        </p:spPr>
        <p:txBody>
          <a:bodyPr>
            <a:normAutofit fontScale="90000"/>
          </a:bodyPr>
          <a:lstStyle/>
          <a:p>
            <a:r>
              <a:rPr lang="pt-BR" sz="3600" b="1" i="1" dirty="0">
                <a:solidFill>
                  <a:schemeClr val="accent2">
                    <a:lumMod val="75000"/>
                  </a:schemeClr>
                </a:solidFill>
              </a:rPr>
              <a:t>EXISTE VIDA PÓS FATURAMENTO?</a:t>
            </a:r>
            <a:br>
              <a:rPr lang="pt-BR" sz="3600" b="1" i="1" dirty="0">
                <a:solidFill>
                  <a:schemeClr val="accent2">
                    <a:lumMod val="75000"/>
                  </a:schemeClr>
                </a:solidFill>
              </a:rPr>
            </a:br>
            <a:r>
              <a:rPr lang="pt-BR" sz="3600" b="1" i="1" dirty="0">
                <a:solidFill>
                  <a:schemeClr val="accent2">
                    <a:lumMod val="75000"/>
                  </a:schemeClr>
                </a:solidFill>
              </a:rPr>
              <a:t>O QUE DIZEM OS NÚMEROS</a:t>
            </a:r>
            <a:endParaRPr lang="pt-BR" sz="3600" dirty="0"/>
          </a:p>
        </p:txBody>
      </p:sp>
      <p:sp>
        <p:nvSpPr>
          <p:cNvPr id="3" name="Subtítulo 2"/>
          <p:cNvSpPr>
            <a:spLocks noGrp="1"/>
          </p:cNvSpPr>
          <p:nvPr>
            <p:ph type="subTitle" idx="1"/>
          </p:nvPr>
        </p:nvSpPr>
        <p:spPr>
          <a:xfrm>
            <a:off x="0" y="3867894"/>
            <a:ext cx="10188624" cy="954410"/>
          </a:xfrm>
        </p:spPr>
        <p:txBody>
          <a:bodyPr>
            <a:normAutofit/>
          </a:bodyPr>
          <a:lstStyle/>
          <a:p>
            <a:r>
              <a:rPr lang="pt-BR" sz="1600" dirty="0"/>
              <a:t>Andre Almeida / Numb3rs </a:t>
            </a:r>
            <a:r>
              <a:rPr lang="pt-BR" sz="1600" dirty="0" err="1"/>
              <a:t>Analytics</a:t>
            </a:r>
            <a:endParaRPr lang="pt-BR" sz="1600" dirty="0"/>
          </a:p>
          <a:p>
            <a:endParaRPr lang="pt-BR" sz="1600" dirty="0"/>
          </a:p>
          <a:p>
            <a:r>
              <a:rPr lang="pt-BR" sz="1600" dirty="0"/>
              <a:t>Todos os dados utilizados aqui são públicos</a:t>
            </a:r>
          </a:p>
          <a:p>
            <a:endParaRPr lang="pt-BR"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BD5CC5E-45F4-51F4-82A1-E0667EDE2E76}"/>
              </a:ext>
            </a:extLst>
          </p:cNvPr>
          <p:cNvSpPr txBox="1"/>
          <p:nvPr/>
        </p:nvSpPr>
        <p:spPr>
          <a:xfrm>
            <a:off x="401782" y="415636"/>
            <a:ext cx="5635337" cy="553998"/>
          </a:xfrm>
          <a:prstGeom prst="rect">
            <a:avLst/>
          </a:prstGeom>
          <a:noFill/>
        </p:spPr>
        <p:txBody>
          <a:bodyPr wrap="square" rtlCol="0">
            <a:spAutoFit/>
          </a:bodyPr>
          <a:lstStyle/>
          <a:p>
            <a:r>
              <a:rPr lang="pt-BR" sz="3000" b="1" i="1" dirty="0">
                <a:solidFill>
                  <a:srgbClr val="B51F3D"/>
                </a:solidFill>
                <a:latin typeface="Calibri"/>
                <a:ea typeface="Calibri"/>
                <a:cs typeface="Calibri"/>
                <a:sym typeface="Calibri"/>
              </a:rPr>
              <a:t>Existe vida pós-faturamento?</a:t>
            </a:r>
            <a:endParaRPr lang="pt-BR" sz="3000" dirty="0">
              <a:solidFill>
                <a:schemeClr val="dk1"/>
              </a:solidFill>
              <a:latin typeface="Calibri"/>
              <a:ea typeface="Calibri"/>
              <a:cs typeface="Calibri"/>
              <a:sym typeface="Calibri"/>
            </a:endParaRPr>
          </a:p>
        </p:txBody>
      </p:sp>
      <p:sp>
        <p:nvSpPr>
          <p:cNvPr id="5" name="CaixaDeTexto 4">
            <a:extLst>
              <a:ext uri="{FF2B5EF4-FFF2-40B4-BE49-F238E27FC236}">
                <a16:creationId xmlns:a16="http://schemas.microsoft.com/office/drawing/2014/main" id="{A51CF985-9D4E-70FC-B176-C5BF035E2A71}"/>
              </a:ext>
            </a:extLst>
          </p:cNvPr>
          <p:cNvSpPr txBox="1"/>
          <p:nvPr/>
        </p:nvSpPr>
        <p:spPr>
          <a:xfrm>
            <a:off x="484909" y="1087582"/>
            <a:ext cx="2750128" cy="300082"/>
          </a:xfrm>
          <a:prstGeom prst="rect">
            <a:avLst/>
          </a:prstGeom>
          <a:noFill/>
        </p:spPr>
        <p:txBody>
          <a:bodyPr wrap="square" rtlCol="0">
            <a:spAutoFit/>
          </a:bodyPr>
          <a:lstStyle/>
          <a:p>
            <a:pPr>
              <a:buClr>
                <a:srgbClr val="074F4C"/>
              </a:buClr>
              <a:buSzPts val="1800"/>
            </a:pPr>
            <a:r>
              <a:rPr lang="pt-BR" sz="1350" b="1" i="1" dirty="0">
                <a:solidFill>
                  <a:srgbClr val="074F4C"/>
                </a:solidFill>
                <a:latin typeface="Calibri"/>
                <a:ea typeface="Calibri"/>
                <a:cs typeface="Calibri"/>
                <a:sym typeface="Calibri"/>
              </a:rPr>
              <a:t>Avisos Legais - </a:t>
            </a:r>
            <a:r>
              <a:rPr lang="pt-BR" sz="1350" b="1" i="1" dirty="0" err="1">
                <a:solidFill>
                  <a:srgbClr val="074F4C"/>
                </a:solidFill>
                <a:latin typeface="Calibri"/>
                <a:ea typeface="Calibri"/>
                <a:cs typeface="Calibri"/>
                <a:sym typeface="Calibri"/>
              </a:rPr>
              <a:t>Disclaimer</a:t>
            </a:r>
            <a:endParaRPr lang="pt-BR" sz="1350" b="1" i="1" dirty="0">
              <a:solidFill>
                <a:srgbClr val="074F4C"/>
              </a:solidFill>
              <a:latin typeface="Calibri"/>
              <a:ea typeface="Calibri"/>
              <a:cs typeface="Calibri"/>
              <a:sym typeface="Calibri"/>
            </a:endParaRPr>
          </a:p>
        </p:txBody>
      </p:sp>
      <p:sp>
        <p:nvSpPr>
          <p:cNvPr id="6" name="CaixaDeTexto 5">
            <a:extLst>
              <a:ext uri="{FF2B5EF4-FFF2-40B4-BE49-F238E27FC236}">
                <a16:creationId xmlns:a16="http://schemas.microsoft.com/office/drawing/2014/main" id="{3B61FABB-E14B-714E-B878-0FDACCC39D72}"/>
              </a:ext>
            </a:extLst>
          </p:cNvPr>
          <p:cNvSpPr txBox="1"/>
          <p:nvPr/>
        </p:nvSpPr>
        <p:spPr>
          <a:xfrm>
            <a:off x="261325" y="1618496"/>
            <a:ext cx="5947423" cy="2893100"/>
          </a:xfrm>
          <a:prstGeom prst="rect">
            <a:avLst/>
          </a:prstGeom>
          <a:noFill/>
        </p:spPr>
        <p:txBody>
          <a:bodyPr wrap="square" rtlCol="0">
            <a:spAutoFit/>
          </a:bodyPr>
          <a:lstStyle/>
          <a:p>
            <a:r>
              <a:rPr lang="pt-BR" sz="1300" i="1" dirty="0">
                <a:solidFill>
                  <a:srgbClr val="074F4C"/>
                </a:solidFill>
                <a:latin typeface="Calibri"/>
                <a:ea typeface="Calibri"/>
                <a:cs typeface="Calibri"/>
                <a:sym typeface="Calibri"/>
              </a:rPr>
              <a:t>As informações apresentadas nesta apresentação são fornecidas apenas para fins informativos e educacionais. Elas não constituem aconselhamento legal, financeiro, médico, ou de qualquer outro tipo. O conteúdo desta apresentação reflete as informações mais atualizadas e não nos responsabilizamos por quaisquer erros ou omissões.</a:t>
            </a:r>
          </a:p>
          <a:p>
            <a:endParaRPr lang="pt-BR" sz="1300" i="1" dirty="0">
              <a:solidFill>
                <a:srgbClr val="074F4C"/>
              </a:solidFill>
              <a:latin typeface="Calibri"/>
              <a:ea typeface="Calibri"/>
              <a:cs typeface="Calibri"/>
              <a:sym typeface="Calibri"/>
            </a:endParaRPr>
          </a:p>
          <a:p>
            <a:r>
              <a:rPr lang="pt-BR" sz="1300" i="1" dirty="0">
                <a:solidFill>
                  <a:srgbClr val="074F4C"/>
                </a:solidFill>
                <a:latin typeface="Calibri"/>
                <a:ea typeface="Calibri"/>
                <a:cs typeface="Calibri"/>
              </a:rPr>
              <a:t>Além disso, como sócio da empresa Numb3rs </a:t>
            </a:r>
            <a:r>
              <a:rPr lang="pt-BR" sz="1300" i="1" dirty="0" err="1">
                <a:solidFill>
                  <a:srgbClr val="074F4C"/>
                </a:solidFill>
                <a:latin typeface="Calibri"/>
                <a:ea typeface="Calibri"/>
                <a:cs typeface="Calibri"/>
              </a:rPr>
              <a:t>Analytics</a:t>
            </a:r>
            <a:r>
              <a:rPr lang="pt-BR" sz="1300" i="1" dirty="0">
                <a:solidFill>
                  <a:srgbClr val="074F4C"/>
                </a:solidFill>
                <a:latin typeface="Calibri"/>
                <a:ea typeface="Calibri"/>
                <a:cs typeface="Calibri"/>
              </a:rPr>
              <a:t>, desejo esclarecer que estou pessoalmente envolvido nas operações e estratégias da empresa, mas qualquer menção a produtos, serviços ou organizações específicas não implica em endosso ou recomendação. Os pontos de vista expressos são exclusivamente meus como sócio e não representam necessariamente a posição oficial da nossa empresa.</a:t>
            </a:r>
          </a:p>
          <a:p>
            <a:endParaRPr lang="pt-BR" sz="1300" i="1" dirty="0">
              <a:solidFill>
                <a:srgbClr val="074F4C"/>
              </a:solidFill>
              <a:latin typeface="Calibri"/>
              <a:ea typeface="Calibri"/>
              <a:cs typeface="Calibri"/>
            </a:endParaRPr>
          </a:p>
          <a:p>
            <a:r>
              <a:rPr lang="pt-BR" sz="1300" i="1" dirty="0">
                <a:solidFill>
                  <a:srgbClr val="074F4C"/>
                </a:solidFill>
                <a:latin typeface="Calibri"/>
                <a:ea typeface="Calibri"/>
                <a:cs typeface="Calibri"/>
              </a:rPr>
              <a:t>Por favor, consulte fontes confiáveis e profissionais qualificados para orientação específica relacionada aos tópicos abordados nesta apresentação.</a:t>
            </a:r>
          </a:p>
        </p:txBody>
      </p:sp>
      <p:pic>
        <p:nvPicPr>
          <p:cNvPr id="3" name="Imagem 2">
            <a:extLst>
              <a:ext uri="{FF2B5EF4-FFF2-40B4-BE49-F238E27FC236}">
                <a16:creationId xmlns:a16="http://schemas.microsoft.com/office/drawing/2014/main" id="{BC672F13-A09D-CA29-A869-2F458BBB5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9227" y="811936"/>
            <a:ext cx="3172991" cy="777060"/>
          </a:xfrm>
          <a:prstGeom prst="rect">
            <a:avLst/>
          </a:prstGeom>
        </p:spPr>
      </p:pic>
      <p:pic>
        <p:nvPicPr>
          <p:cNvPr id="8" name="Imagem 7" descr="Desenho de um círculo&#10;&#10;Descrição gerada automaticamente com confiança baixa">
            <a:extLst>
              <a:ext uri="{FF2B5EF4-FFF2-40B4-BE49-F238E27FC236}">
                <a16:creationId xmlns:a16="http://schemas.microsoft.com/office/drawing/2014/main" id="{D51DAE84-3982-6EB1-2ACF-9D11AE0E359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93722" y="4093222"/>
            <a:ext cx="1050278" cy="1050278"/>
          </a:xfrm>
          <a:prstGeom prst="rect">
            <a:avLst/>
          </a:prstGeom>
        </p:spPr>
      </p:pic>
    </p:spTree>
    <p:extLst>
      <p:ext uri="{BB962C8B-B14F-4D97-AF65-F5344CB8AC3E}">
        <p14:creationId xmlns:p14="http://schemas.microsoft.com/office/powerpoint/2010/main" val="414432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BD5CC5E-45F4-51F4-82A1-E0667EDE2E76}"/>
              </a:ext>
            </a:extLst>
          </p:cNvPr>
          <p:cNvSpPr txBox="1"/>
          <p:nvPr/>
        </p:nvSpPr>
        <p:spPr>
          <a:xfrm>
            <a:off x="401782" y="415636"/>
            <a:ext cx="5541818" cy="553998"/>
          </a:xfrm>
          <a:prstGeom prst="rect">
            <a:avLst/>
          </a:prstGeom>
          <a:noFill/>
        </p:spPr>
        <p:txBody>
          <a:bodyPr wrap="square" rtlCol="0">
            <a:spAutoFit/>
          </a:bodyPr>
          <a:lstStyle/>
          <a:p>
            <a:r>
              <a:rPr lang="pt-BR" sz="3000" b="1" i="1" dirty="0">
                <a:solidFill>
                  <a:srgbClr val="B51F3D"/>
                </a:solidFill>
                <a:latin typeface="Calibri"/>
                <a:ea typeface="Calibri"/>
                <a:cs typeface="Calibri"/>
                <a:sym typeface="Calibri"/>
              </a:rPr>
              <a:t>Existe vida pós-faturamento?</a:t>
            </a:r>
            <a:endParaRPr lang="pt-BR" sz="3000" dirty="0">
              <a:solidFill>
                <a:schemeClr val="dk1"/>
              </a:solidFill>
              <a:latin typeface="Calibri"/>
              <a:ea typeface="Calibri"/>
              <a:cs typeface="Calibri"/>
              <a:sym typeface="Calibri"/>
            </a:endParaRPr>
          </a:p>
        </p:txBody>
      </p:sp>
      <p:pic>
        <p:nvPicPr>
          <p:cNvPr id="2" name="Picture 2">
            <a:extLst>
              <a:ext uri="{FF2B5EF4-FFF2-40B4-BE49-F238E27FC236}">
                <a16:creationId xmlns:a16="http://schemas.microsoft.com/office/drawing/2014/main" id="{B09FC260-A43F-1673-E119-8CB8C0B97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733" y="1131590"/>
            <a:ext cx="6608533" cy="3706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71237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321EF7-6144-16AF-1693-0A8E69F80136}"/>
              </a:ext>
            </a:extLst>
          </p:cNvPr>
          <p:cNvSpPr>
            <a:spLocks noGrp="1"/>
          </p:cNvSpPr>
          <p:nvPr>
            <p:ph type="title"/>
          </p:nvPr>
        </p:nvSpPr>
        <p:spPr/>
        <p:txBody>
          <a:bodyPr>
            <a:normAutofit/>
          </a:bodyPr>
          <a:lstStyle/>
          <a:p>
            <a:r>
              <a:rPr lang="pt-BR" sz="4000" b="1" i="1" dirty="0">
                <a:solidFill>
                  <a:srgbClr val="B51F3D"/>
                </a:solidFill>
                <a:latin typeface="Calibri"/>
                <a:ea typeface="Calibri"/>
                <a:cs typeface="Calibri"/>
              </a:rPr>
              <a:t>Perda primária de informação</a:t>
            </a:r>
          </a:p>
        </p:txBody>
      </p:sp>
      <p:sp>
        <p:nvSpPr>
          <p:cNvPr id="3" name="Espaço Reservado para Conteúdo 2">
            <a:extLst>
              <a:ext uri="{FF2B5EF4-FFF2-40B4-BE49-F238E27FC236}">
                <a16:creationId xmlns:a16="http://schemas.microsoft.com/office/drawing/2014/main" id="{42B26050-1F4D-ADBE-9DA4-4E089F6A2432}"/>
              </a:ext>
            </a:extLst>
          </p:cNvPr>
          <p:cNvSpPr>
            <a:spLocks noGrp="1"/>
          </p:cNvSpPr>
          <p:nvPr>
            <p:ph idx="1"/>
          </p:nvPr>
        </p:nvSpPr>
        <p:spPr/>
        <p:txBody>
          <a:bodyPr>
            <a:normAutofit fontScale="62500" lnSpcReduction="20000"/>
          </a:bodyPr>
          <a:lstStyle/>
          <a:p>
            <a:r>
              <a:rPr lang="pt-BR" sz="3800" i="1" dirty="0">
                <a:solidFill>
                  <a:srgbClr val="B51F3D"/>
                </a:solidFill>
                <a:latin typeface="Calibri"/>
                <a:ea typeface="Calibri"/>
                <a:cs typeface="Calibri"/>
              </a:rPr>
              <a:t>Assistência não registrada no prontuário</a:t>
            </a:r>
          </a:p>
          <a:p>
            <a:pPr lvl="1"/>
            <a:r>
              <a:rPr lang="pt-BR" dirty="0"/>
              <a:t>Instalação de cateterismo venoso central</a:t>
            </a:r>
          </a:p>
          <a:p>
            <a:pPr lvl="1"/>
            <a:r>
              <a:rPr lang="pt-BR" dirty="0"/>
              <a:t>Paracentese abdominal</a:t>
            </a:r>
          </a:p>
          <a:p>
            <a:pPr lvl="1"/>
            <a:r>
              <a:rPr lang="pt-BR" dirty="0"/>
              <a:t>Retirada de fixador externo </a:t>
            </a:r>
          </a:p>
          <a:p>
            <a:pPr lvl="1"/>
            <a:r>
              <a:rPr lang="pt-BR" dirty="0"/>
              <a:t>Laudos de exames não anexados ao prontuário</a:t>
            </a:r>
          </a:p>
          <a:p>
            <a:r>
              <a:rPr lang="pt-BR" sz="3800" i="1" dirty="0">
                <a:solidFill>
                  <a:srgbClr val="B51F3D"/>
                </a:solidFill>
                <a:latin typeface="Calibri"/>
                <a:ea typeface="Calibri"/>
                <a:cs typeface="Calibri"/>
              </a:rPr>
              <a:t>Assistência registrada e não codificada</a:t>
            </a:r>
          </a:p>
          <a:p>
            <a:pPr lvl="1"/>
            <a:r>
              <a:rPr lang="pt-BR" dirty="0"/>
              <a:t>Uso excessivo de siglas e códigos pessoais</a:t>
            </a:r>
          </a:p>
          <a:p>
            <a:pPr lvl="1"/>
            <a:r>
              <a:rPr lang="pt-BR" dirty="0"/>
              <a:t>Uso de termos específicos como nomes de técnicas cirúrgicas </a:t>
            </a:r>
          </a:p>
          <a:p>
            <a:pPr lvl="1"/>
            <a:r>
              <a:rPr lang="pt-BR" dirty="0"/>
              <a:t>OPME : sem nota fiscal, dificuldade de relacionar o material com os códigos </a:t>
            </a:r>
          </a:p>
          <a:p>
            <a:r>
              <a:rPr lang="pt-BR" sz="3800" i="1" dirty="0">
                <a:solidFill>
                  <a:srgbClr val="B51F3D"/>
                </a:solidFill>
                <a:latin typeface="Calibri"/>
                <a:ea typeface="Calibri"/>
                <a:cs typeface="Calibri"/>
              </a:rPr>
              <a:t>Perda de prazo da validade da AIH </a:t>
            </a:r>
          </a:p>
          <a:p>
            <a:pPr lvl="1"/>
            <a:r>
              <a:rPr lang="pt-BR" dirty="0"/>
              <a:t>4 apresentações a partir da competência da alta </a:t>
            </a:r>
          </a:p>
        </p:txBody>
      </p:sp>
      <p:sp>
        <p:nvSpPr>
          <p:cNvPr id="5" name="CaixaDeTexto 4">
            <a:extLst>
              <a:ext uri="{FF2B5EF4-FFF2-40B4-BE49-F238E27FC236}">
                <a16:creationId xmlns:a16="http://schemas.microsoft.com/office/drawing/2014/main" id="{4052480E-617F-E2C1-89CD-0D030376B358}"/>
              </a:ext>
            </a:extLst>
          </p:cNvPr>
          <p:cNvSpPr txBox="1"/>
          <p:nvPr/>
        </p:nvSpPr>
        <p:spPr>
          <a:xfrm>
            <a:off x="5322120" y="4889584"/>
            <a:ext cx="3821880" cy="253916"/>
          </a:xfrm>
          <a:prstGeom prst="rect">
            <a:avLst/>
          </a:prstGeom>
          <a:noFill/>
        </p:spPr>
        <p:txBody>
          <a:bodyPr wrap="none" rtlCol="0">
            <a:spAutoFit/>
          </a:bodyPr>
          <a:lstStyle/>
          <a:p>
            <a:r>
              <a:rPr lang="pt-BR" sz="1050" dirty="0"/>
              <a:t>Vanderlei Soares Moya / Médico GNACS / 2023 – Águas de Lindóia</a:t>
            </a:r>
          </a:p>
        </p:txBody>
      </p:sp>
    </p:spTree>
    <p:extLst>
      <p:ext uri="{BB962C8B-B14F-4D97-AF65-F5344CB8AC3E}">
        <p14:creationId xmlns:p14="http://schemas.microsoft.com/office/powerpoint/2010/main" val="385417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321EF7-6144-16AF-1693-0A8E69F80136}"/>
              </a:ext>
            </a:extLst>
          </p:cNvPr>
          <p:cNvSpPr>
            <a:spLocks noGrp="1"/>
          </p:cNvSpPr>
          <p:nvPr>
            <p:ph type="title"/>
          </p:nvPr>
        </p:nvSpPr>
        <p:spPr/>
        <p:txBody>
          <a:bodyPr>
            <a:normAutofit/>
          </a:bodyPr>
          <a:lstStyle/>
          <a:p>
            <a:r>
              <a:rPr lang="pt-BR" sz="4000" b="1" i="1" dirty="0">
                <a:solidFill>
                  <a:srgbClr val="B51F3D"/>
                </a:solidFill>
                <a:latin typeface="Calibri"/>
                <a:ea typeface="Calibri"/>
                <a:cs typeface="Calibri"/>
              </a:rPr>
              <a:t>Perda primária de informação</a:t>
            </a:r>
          </a:p>
        </p:txBody>
      </p:sp>
      <p:sp>
        <p:nvSpPr>
          <p:cNvPr id="3" name="Espaço Reservado para Conteúdo 2">
            <a:extLst>
              <a:ext uri="{FF2B5EF4-FFF2-40B4-BE49-F238E27FC236}">
                <a16:creationId xmlns:a16="http://schemas.microsoft.com/office/drawing/2014/main" id="{42B26050-1F4D-ADBE-9DA4-4E089F6A2432}"/>
              </a:ext>
            </a:extLst>
          </p:cNvPr>
          <p:cNvSpPr>
            <a:spLocks noGrp="1"/>
          </p:cNvSpPr>
          <p:nvPr>
            <p:ph idx="1"/>
          </p:nvPr>
        </p:nvSpPr>
        <p:spPr/>
        <p:txBody>
          <a:bodyPr>
            <a:normAutofit fontScale="62500" lnSpcReduction="20000"/>
          </a:bodyPr>
          <a:lstStyle/>
          <a:p>
            <a:r>
              <a:rPr lang="pt-BR" sz="3800" i="1" dirty="0">
                <a:solidFill>
                  <a:srgbClr val="B51F3D"/>
                </a:solidFill>
                <a:latin typeface="Calibri"/>
                <a:ea typeface="Calibri"/>
                <a:cs typeface="Calibri"/>
              </a:rPr>
              <a:t>Assistência não registrada no prontuário</a:t>
            </a:r>
          </a:p>
          <a:p>
            <a:pPr lvl="1"/>
            <a:r>
              <a:rPr lang="pt-BR" dirty="0"/>
              <a:t>Instalação de cateterismo venoso central</a:t>
            </a:r>
          </a:p>
          <a:p>
            <a:pPr lvl="1"/>
            <a:r>
              <a:rPr lang="pt-BR" dirty="0"/>
              <a:t>Paracentese abdominal</a:t>
            </a:r>
          </a:p>
          <a:p>
            <a:pPr lvl="1"/>
            <a:r>
              <a:rPr lang="pt-BR" dirty="0"/>
              <a:t>Retirada de fixador externo </a:t>
            </a:r>
          </a:p>
          <a:p>
            <a:pPr lvl="1"/>
            <a:r>
              <a:rPr lang="pt-BR" dirty="0"/>
              <a:t>Laudos de exames não anexados ao prontuário</a:t>
            </a:r>
          </a:p>
          <a:p>
            <a:r>
              <a:rPr lang="pt-BR" sz="3800" i="1" dirty="0">
                <a:solidFill>
                  <a:srgbClr val="B51F3D"/>
                </a:solidFill>
                <a:latin typeface="Calibri"/>
                <a:ea typeface="Calibri"/>
                <a:cs typeface="Calibri"/>
              </a:rPr>
              <a:t>Assistência registrada e não codificada</a:t>
            </a:r>
          </a:p>
          <a:p>
            <a:pPr lvl="1"/>
            <a:r>
              <a:rPr lang="pt-BR" dirty="0"/>
              <a:t>Uso excessivo de siglas e códigos pessoais</a:t>
            </a:r>
          </a:p>
          <a:p>
            <a:pPr lvl="1"/>
            <a:r>
              <a:rPr lang="pt-BR" dirty="0"/>
              <a:t>Uso de termos específicos como nomes de técnicas cirúrgicas </a:t>
            </a:r>
          </a:p>
          <a:p>
            <a:pPr lvl="1"/>
            <a:r>
              <a:rPr lang="pt-BR" dirty="0"/>
              <a:t>OPME : sem nota fiscal, dificuldade de relacionar o material com os códigos </a:t>
            </a:r>
          </a:p>
          <a:p>
            <a:r>
              <a:rPr lang="pt-BR" sz="3800" i="1" dirty="0">
                <a:solidFill>
                  <a:srgbClr val="B51F3D"/>
                </a:solidFill>
                <a:latin typeface="Calibri"/>
                <a:ea typeface="Calibri"/>
                <a:cs typeface="Calibri"/>
              </a:rPr>
              <a:t>Perda de prazo da validade da AIH </a:t>
            </a:r>
          </a:p>
          <a:p>
            <a:pPr lvl="1"/>
            <a:r>
              <a:rPr lang="pt-BR" dirty="0"/>
              <a:t>4 apresentações a partir da competência da alta </a:t>
            </a:r>
          </a:p>
        </p:txBody>
      </p:sp>
      <p:sp>
        <p:nvSpPr>
          <p:cNvPr id="4" name="Estrela: 16 Pontas 3">
            <a:extLst>
              <a:ext uri="{FF2B5EF4-FFF2-40B4-BE49-F238E27FC236}">
                <a16:creationId xmlns:a16="http://schemas.microsoft.com/office/drawing/2014/main" id="{871338A2-C8B4-C273-C1A9-CF5F15AB344B}"/>
              </a:ext>
            </a:extLst>
          </p:cNvPr>
          <p:cNvSpPr/>
          <p:nvPr/>
        </p:nvSpPr>
        <p:spPr>
          <a:xfrm rot="19620101">
            <a:off x="2699792" y="1779662"/>
            <a:ext cx="4248472" cy="2088232"/>
          </a:xfrm>
          <a:prstGeom prst="star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NÃO VAMOS FALAR DISSO HOJE!</a:t>
            </a:r>
          </a:p>
        </p:txBody>
      </p:sp>
      <p:sp>
        <p:nvSpPr>
          <p:cNvPr id="5" name="CaixaDeTexto 4">
            <a:extLst>
              <a:ext uri="{FF2B5EF4-FFF2-40B4-BE49-F238E27FC236}">
                <a16:creationId xmlns:a16="http://schemas.microsoft.com/office/drawing/2014/main" id="{E27C2954-3A87-D820-A0D4-5EAB915FC279}"/>
              </a:ext>
            </a:extLst>
          </p:cNvPr>
          <p:cNvSpPr txBox="1"/>
          <p:nvPr/>
        </p:nvSpPr>
        <p:spPr>
          <a:xfrm>
            <a:off x="5322120" y="4889584"/>
            <a:ext cx="3821880" cy="253916"/>
          </a:xfrm>
          <a:prstGeom prst="rect">
            <a:avLst/>
          </a:prstGeom>
          <a:noFill/>
        </p:spPr>
        <p:txBody>
          <a:bodyPr wrap="none" rtlCol="0">
            <a:spAutoFit/>
          </a:bodyPr>
          <a:lstStyle/>
          <a:p>
            <a:r>
              <a:rPr lang="pt-BR" sz="1050" dirty="0"/>
              <a:t>Vanderlei Soares Moya / Médico GNACS / 2023 – Águas de Lindóia</a:t>
            </a:r>
          </a:p>
        </p:txBody>
      </p:sp>
    </p:spTree>
    <p:extLst>
      <p:ext uri="{BB962C8B-B14F-4D97-AF65-F5344CB8AC3E}">
        <p14:creationId xmlns:p14="http://schemas.microsoft.com/office/powerpoint/2010/main" val="2769331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6BC3E-6D6E-A912-C3DA-2D99C89E5371}"/>
              </a:ext>
            </a:extLst>
          </p:cNvPr>
          <p:cNvSpPr>
            <a:spLocks noGrp="1"/>
          </p:cNvSpPr>
          <p:nvPr>
            <p:ph type="title"/>
          </p:nvPr>
        </p:nvSpPr>
        <p:spPr/>
        <p:txBody>
          <a:bodyPr>
            <a:normAutofit/>
          </a:bodyPr>
          <a:lstStyle/>
          <a:p>
            <a:r>
              <a:rPr lang="pt-BR" b="1" i="1" dirty="0" err="1">
                <a:solidFill>
                  <a:srgbClr val="B51F3D"/>
                </a:solidFill>
                <a:latin typeface="Calibri"/>
                <a:ea typeface="Calibri"/>
                <a:cs typeface="Calibri"/>
              </a:rPr>
              <a:t>AIHs</a:t>
            </a:r>
            <a:r>
              <a:rPr lang="pt-BR" b="1" i="1" dirty="0">
                <a:solidFill>
                  <a:srgbClr val="B51F3D"/>
                </a:solidFill>
                <a:latin typeface="Calibri"/>
                <a:ea typeface="Calibri"/>
                <a:cs typeface="Calibri"/>
              </a:rPr>
              <a:t> Apresentadas e Rejeitadas</a:t>
            </a:r>
            <a:endParaRPr lang="pt-BR" dirty="0"/>
          </a:p>
        </p:txBody>
      </p:sp>
      <p:sp>
        <p:nvSpPr>
          <p:cNvPr id="3" name="Espaço Reservado para Conteúdo 2">
            <a:extLst>
              <a:ext uri="{FF2B5EF4-FFF2-40B4-BE49-F238E27FC236}">
                <a16:creationId xmlns:a16="http://schemas.microsoft.com/office/drawing/2014/main" id="{A686C5CB-A07F-1312-4D2C-689EEEF00153}"/>
              </a:ext>
            </a:extLst>
          </p:cNvPr>
          <p:cNvSpPr>
            <a:spLocks noGrp="1"/>
          </p:cNvSpPr>
          <p:nvPr>
            <p:ph idx="1"/>
          </p:nvPr>
        </p:nvSpPr>
        <p:spPr/>
        <p:txBody>
          <a:bodyPr>
            <a:normAutofit fontScale="55000" lnSpcReduction="20000"/>
          </a:bodyPr>
          <a:lstStyle/>
          <a:p>
            <a:r>
              <a:rPr lang="pt-BR" dirty="0"/>
              <a:t>SIHD aplica críticas e rejeita as AIH com erros:</a:t>
            </a:r>
          </a:p>
          <a:p>
            <a:pPr lvl="1"/>
            <a:r>
              <a:rPr lang="pt-BR" dirty="0"/>
              <a:t>ERRO CORRIGIVEL</a:t>
            </a:r>
          </a:p>
          <a:p>
            <a:pPr lvl="1"/>
            <a:r>
              <a:rPr lang="pt-BR" dirty="0"/>
              <a:t>ERRO NÃO CORRIGIVEL </a:t>
            </a:r>
          </a:p>
          <a:p>
            <a:r>
              <a:rPr lang="pt-BR" dirty="0"/>
              <a:t>Erros possíveis:</a:t>
            </a:r>
          </a:p>
          <a:p>
            <a:pPr lvl="1"/>
            <a:r>
              <a:rPr lang="pt-BR" dirty="0"/>
              <a:t>Erro de codificação : CBO, compatibilidades, quantidade por dia ou por competência, interpretação	</a:t>
            </a:r>
          </a:p>
          <a:p>
            <a:pPr lvl="1"/>
            <a:r>
              <a:rPr lang="pt-BR" dirty="0"/>
              <a:t>Erro de digitação: CBO, ordem de registro das compatibilidades, datas entrada/saída</a:t>
            </a:r>
          </a:p>
          <a:p>
            <a:pPr lvl="1"/>
            <a:r>
              <a:rPr lang="pt-BR" dirty="0"/>
              <a:t>CNES: capacidade física - UTI e leitos instalados, informação obrigatória, habilitação.</a:t>
            </a:r>
          </a:p>
          <a:p>
            <a:r>
              <a:rPr lang="pt-BR" dirty="0"/>
              <a:t>Erro corrigível:</a:t>
            </a:r>
          </a:p>
          <a:p>
            <a:pPr lvl="1"/>
            <a:r>
              <a:rPr lang="pt-BR" dirty="0"/>
              <a:t>Corrigir o erro e reapresentar</a:t>
            </a:r>
          </a:p>
          <a:p>
            <a:pPr lvl="1"/>
            <a:r>
              <a:rPr lang="pt-BR" dirty="0"/>
              <a:t>O reprocessamento é automático</a:t>
            </a:r>
          </a:p>
          <a:p>
            <a:r>
              <a:rPr lang="pt-BR" dirty="0"/>
              <a:t>Erro não corrigível: </a:t>
            </a:r>
          </a:p>
          <a:p>
            <a:pPr lvl="1"/>
            <a:r>
              <a:rPr lang="pt-BR" dirty="0"/>
              <a:t>capacidade física (instalados) , datas,....</a:t>
            </a:r>
            <a:r>
              <a:rPr lang="pt-BR" dirty="0">
                <a:solidFill>
                  <a:srgbClr val="C00000"/>
                </a:solidFill>
              </a:rPr>
              <a:t>SEM POSSIBILIDADE DE REAPRESENTAR</a:t>
            </a:r>
          </a:p>
          <a:p>
            <a:endParaRPr lang="pt-BR" dirty="0"/>
          </a:p>
        </p:txBody>
      </p:sp>
      <p:sp>
        <p:nvSpPr>
          <p:cNvPr id="4" name="CaixaDeTexto 3">
            <a:extLst>
              <a:ext uri="{FF2B5EF4-FFF2-40B4-BE49-F238E27FC236}">
                <a16:creationId xmlns:a16="http://schemas.microsoft.com/office/drawing/2014/main" id="{CF817FFE-B872-3900-D0EE-AEF516C765A2}"/>
              </a:ext>
            </a:extLst>
          </p:cNvPr>
          <p:cNvSpPr txBox="1"/>
          <p:nvPr/>
        </p:nvSpPr>
        <p:spPr>
          <a:xfrm>
            <a:off x="5322120" y="4889584"/>
            <a:ext cx="3821880" cy="253916"/>
          </a:xfrm>
          <a:prstGeom prst="rect">
            <a:avLst/>
          </a:prstGeom>
          <a:noFill/>
        </p:spPr>
        <p:txBody>
          <a:bodyPr wrap="none" rtlCol="0">
            <a:spAutoFit/>
          </a:bodyPr>
          <a:lstStyle/>
          <a:p>
            <a:r>
              <a:rPr lang="pt-BR" sz="1050" dirty="0"/>
              <a:t>Vanderlei Soares Moya / Médico GNACS / 2023 – Águas de Lindóia</a:t>
            </a:r>
          </a:p>
        </p:txBody>
      </p:sp>
    </p:spTree>
    <p:extLst>
      <p:ext uri="{BB962C8B-B14F-4D97-AF65-F5344CB8AC3E}">
        <p14:creationId xmlns:p14="http://schemas.microsoft.com/office/powerpoint/2010/main" val="3992182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EF75D407-EF18-946A-76F7-DCB13E4953F0}"/>
              </a:ext>
            </a:extLst>
          </p:cNvPr>
          <p:cNvSpPr txBox="1"/>
          <p:nvPr/>
        </p:nvSpPr>
        <p:spPr>
          <a:xfrm>
            <a:off x="4990267" y="4889584"/>
            <a:ext cx="3821880" cy="253916"/>
          </a:xfrm>
          <a:prstGeom prst="rect">
            <a:avLst/>
          </a:prstGeom>
          <a:noFill/>
        </p:spPr>
        <p:txBody>
          <a:bodyPr wrap="none" rtlCol="0">
            <a:spAutoFit/>
          </a:bodyPr>
          <a:lstStyle/>
          <a:p>
            <a:r>
              <a:rPr lang="pt-BR" sz="1050" dirty="0"/>
              <a:t>Vanderlei Soares Moya / Médico GNACS / 2023 – Águas de Lindóia</a:t>
            </a:r>
          </a:p>
        </p:txBody>
      </p:sp>
      <p:sp>
        <p:nvSpPr>
          <p:cNvPr id="7" name="Retângulo 6">
            <a:extLst>
              <a:ext uri="{FF2B5EF4-FFF2-40B4-BE49-F238E27FC236}">
                <a16:creationId xmlns:a16="http://schemas.microsoft.com/office/drawing/2014/main" id="{CD55D56D-939C-7E33-D100-EAA2BC9D1FBF}"/>
              </a:ext>
            </a:extLst>
          </p:cNvPr>
          <p:cNvSpPr/>
          <p:nvPr/>
        </p:nvSpPr>
        <p:spPr>
          <a:xfrm>
            <a:off x="207699" y="4515966"/>
            <a:ext cx="1296144" cy="36004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pt-BR" sz="1200" dirty="0"/>
              <a:t>APRESENTAÇÃO</a:t>
            </a:r>
          </a:p>
        </p:txBody>
      </p:sp>
      <p:sp>
        <p:nvSpPr>
          <p:cNvPr id="8" name="Retângulo 7">
            <a:extLst>
              <a:ext uri="{FF2B5EF4-FFF2-40B4-BE49-F238E27FC236}">
                <a16:creationId xmlns:a16="http://schemas.microsoft.com/office/drawing/2014/main" id="{FCD101CF-8CFC-6F7B-5281-F4D3A4A914B4}"/>
              </a:ext>
            </a:extLst>
          </p:cNvPr>
          <p:cNvSpPr/>
          <p:nvPr/>
        </p:nvSpPr>
        <p:spPr>
          <a:xfrm>
            <a:off x="201825" y="4083918"/>
            <a:ext cx="1296144" cy="36004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pt-BR" sz="1200" dirty="0"/>
              <a:t>AIH DE ATÉ 4 COMPETÊNCIAS</a:t>
            </a:r>
          </a:p>
        </p:txBody>
      </p:sp>
      <p:sp>
        <p:nvSpPr>
          <p:cNvPr id="9" name="Retângulo 8">
            <a:extLst>
              <a:ext uri="{FF2B5EF4-FFF2-40B4-BE49-F238E27FC236}">
                <a16:creationId xmlns:a16="http://schemas.microsoft.com/office/drawing/2014/main" id="{6AEFEBDA-1B3F-C451-D1DB-ECFE11201C38}"/>
              </a:ext>
            </a:extLst>
          </p:cNvPr>
          <p:cNvSpPr/>
          <p:nvPr/>
        </p:nvSpPr>
        <p:spPr>
          <a:xfrm>
            <a:off x="181772" y="2787774"/>
            <a:ext cx="1336251" cy="576064"/>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pt-BR" sz="1200" dirty="0"/>
              <a:t>PRÉ PROCESSAMENTO DA AIH</a:t>
            </a:r>
          </a:p>
        </p:txBody>
      </p:sp>
      <p:sp>
        <p:nvSpPr>
          <p:cNvPr id="10" name="Seta: para Cima 9">
            <a:extLst>
              <a:ext uri="{FF2B5EF4-FFF2-40B4-BE49-F238E27FC236}">
                <a16:creationId xmlns:a16="http://schemas.microsoft.com/office/drawing/2014/main" id="{CAA72A43-1550-7E9F-0F72-9D6CEF75D641}"/>
              </a:ext>
            </a:extLst>
          </p:cNvPr>
          <p:cNvSpPr/>
          <p:nvPr/>
        </p:nvSpPr>
        <p:spPr>
          <a:xfrm>
            <a:off x="639747" y="3435846"/>
            <a:ext cx="405759" cy="576064"/>
          </a:xfrm>
          <a:prstGeom prst="up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11" name="Elipse 10">
            <a:extLst>
              <a:ext uri="{FF2B5EF4-FFF2-40B4-BE49-F238E27FC236}">
                <a16:creationId xmlns:a16="http://schemas.microsoft.com/office/drawing/2014/main" id="{F64DA283-56F5-514C-02ED-6A514925B051}"/>
              </a:ext>
            </a:extLst>
          </p:cNvPr>
          <p:cNvSpPr/>
          <p:nvPr/>
        </p:nvSpPr>
        <p:spPr>
          <a:xfrm>
            <a:off x="2511956" y="1205773"/>
            <a:ext cx="2304256" cy="864096"/>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pt-BR" dirty="0"/>
              <a:t>PRÉ APROVADA</a:t>
            </a:r>
          </a:p>
        </p:txBody>
      </p:sp>
      <p:sp>
        <p:nvSpPr>
          <p:cNvPr id="12" name="Elipse 11">
            <a:extLst>
              <a:ext uri="{FF2B5EF4-FFF2-40B4-BE49-F238E27FC236}">
                <a16:creationId xmlns:a16="http://schemas.microsoft.com/office/drawing/2014/main" id="{025D781A-82EE-E65C-C3AC-C9157876863D}"/>
              </a:ext>
            </a:extLst>
          </p:cNvPr>
          <p:cNvSpPr/>
          <p:nvPr/>
        </p:nvSpPr>
        <p:spPr>
          <a:xfrm>
            <a:off x="2582023" y="2304740"/>
            <a:ext cx="2304256" cy="864096"/>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dirty="0"/>
              <a:t>BLOQUEADA</a:t>
            </a:r>
          </a:p>
        </p:txBody>
      </p:sp>
      <p:sp>
        <p:nvSpPr>
          <p:cNvPr id="13" name="Elipse 12">
            <a:extLst>
              <a:ext uri="{FF2B5EF4-FFF2-40B4-BE49-F238E27FC236}">
                <a16:creationId xmlns:a16="http://schemas.microsoft.com/office/drawing/2014/main" id="{FAB9B5FE-450A-945A-DBD8-86DD641A1F79}"/>
              </a:ext>
            </a:extLst>
          </p:cNvPr>
          <p:cNvSpPr/>
          <p:nvPr/>
        </p:nvSpPr>
        <p:spPr>
          <a:xfrm>
            <a:off x="2000212" y="3910687"/>
            <a:ext cx="2549446" cy="86409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pt-BR" dirty="0"/>
              <a:t>BLOQUEADA</a:t>
            </a:r>
          </a:p>
          <a:p>
            <a:pPr algn="ctr"/>
            <a:r>
              <a:rPr lang="pt-BR" dirty="0"/>
              <a:t>REAPRESENTADA</a:t>
            </a:r>
          </a:p>
        </p:txBody>
      </p:sp>
      <p:sp>
        <p:nvSpPr>
          <p:cNvPr id="15" name="Retângulo 14">
            <a:extLst>
              <a:ext uri="{FF2B5EF4-FFF2-40B4-BE49-F238E27FC236}">
                <a16:creationId xmlns:a16="http://schemas.microsoft.com/office/drawing/2014/main" id="{8ADA95BD-557B-189F-5E40-58D119DA7FA8}"/>
              </a:ext>
            </a:extLst>
          </p:cNvPr>
          <p:cNvSpPr/>
          <p:nvPr/>
        </p:nvSpPr>
        <p:spPr>
          <a:xfrm>
            <a:off x="5220071" y="772715"/>
            <a:ext cx="1336251" cy="576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t>PROCESSAMENTO FINAL E CRITICAS</a:t>
            </a:r>
          </a:p>
        </p:txBody>
      </p:sp>
      <p:sp>
        <p:nvSpPr>
          <p:cNvPr id="16" name="Estrela: 16 Pontas 15">
            <a:extLst>
              <a:ext uri="{FF2B5EF4-FFF2-40B4-BE49-F238E27FC236}">
                <a16:creationId xmlns:a16="http://schemas.microsoft.com/office/drawing/2014/main" id="{D0F98931-A1FD-F4EE-BACC-E50B28F2E07C}"/>
              </a:ext>
            </a:extLst>
          </p:cNvPr>
          <p:cNvSpPr/>
          <p:nvPr/>
        </p:nvSpPr>
        <p:spPr>
          <a:xfrm rot="19824718">
            <a:off x="6677087" y="265489"/>
            <a:ext cx="2341261" cy="864096"/>
          </a:xfrm>
          <a:prstGeom prst="star16">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pt-BR" dirty="0"/>
              <a:t>APROVADA</a:t>
            </a:r>
          </a:p>
        </p:txBody>
      </p:sp>
      <p:sp>
        <p:nvSpPr>
          <p:cNvPr id="17" name="Seta: para a Direita 16">
            <a:extLst>
              <a:ext uri="{FF2B5EF4-FFF2-40B4-BE49-F238E27FC236}">
                <a16:creationId xmlns:a16="http://schemas.microsoft.com/office/drawing/2014/main" id="{5E17EB96-5305-41D5-15FB-4304B6F5E1B0}"/>
              </a:ext>
            </a:extLst>
          </p:cNvPr>
          <p:cNvSpPr/>
          <p:nvPr/>
        </p:nvSpPr>
        <p:spPr>
          <a:xfrm rot="18822827">
            <a:off x="1467096" y="2118603"/>
            <a:ext cx="967643" cy="288032"/>
          </a:xfrm>
          <a:prstGeom prst="rightArrow">
            <a:avLst>
              <a:gd name="adj1" fmla="val 50000"/>
              <a:gd name="adj2" fmla="val 47014"/>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19" name="Seta: para a Direita 18">
            <a:extLst>
              <a:ext uri="{FF2B5EF4-FFF2-40B4-BE49-F238E27FC236}">
                <a16:creationId xmlns:a16="http://schemas.microsoft.com/office/drawing/2014/main" id="{4BA1D06A-8D1B-169C-3093-6412A53E879C}"/>
              </a:ext>
            </a:extLst>
          </p:cNvPr>
          <p:cNvSpPr/>
          <p:nvPr/>
        </p:nvSpPr>
        <p:spPr>
          <a:xfrm rot="20344520">
            <a:off x="1625119" y="2772741"/>
            <a:ext cx="967643" cy="288032"/>
          </a:xfrm>
          <a:prstGeom prst="rightArrow">
            <a:avLst>
              <a:gd name="adj1" fmla="val 50000"/>
              <a:gd name="adj2" fmla="val 47014"/>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20" name="Seta: para a Direita 19">
            <a:extLst>
              <a:ext uri="{FF2B5EF4-FFF2-40B4-BE49-F238E27FC236}">
                <a16:creationId xmlns:a16="http://schemas.microsoft.com/office/drawing/2014/main" id="{3E55AD3F-BAA0-0685-C8AB-DA3F353FB4E4}"/>
              </a:ext>
            </a:extLst>
          </p:cNvPr>
          <p:cNvSpPr/>
          <p:nvPr/>
        </p:nvSpPr>
        <p:spPr>
          <a:xfrm rot="2332054">
            <a:off x="1477199" y="3571415"/>
            <a:ext cx="1176160" cy="288032"/>
          </a:xfrm>
          <a:prstGeom prst="rightArrow">
            <a:avLst>
              <a:gd name="adj1" fmla="val 50000"/>
              <a:gd name="adj2" fmla="val 47014"/>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21" name="Retângulo 20">
            <a:extLst>
              <a:ext uri="{FF2B5EF4-FFF2-40B4-BE49-F238E27FC236}">
                <a16:creationId xmlns:a16="http://schemas.microsoft.com/office/drawing/2014/main" id="{8D5EE558-1B00-679B-B2EC-ABCA56DFDBC1}"/>
              </a:ext>
            </a:extLst>
          </p:cNvPr>
          <p:cNvSpPr/>
          <p:nvPr/>
        </p:nvSpPr>
        <p:spPr>
          <a:xfrm>
            <a:off x="5220071" y="1931483"/>
            <a:ext cx="1526411" cy="36004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sz="1200" dirty="0"/>
              <a:t>SOBREPOSTA</a:t>
            </a:r>
          </a:p>
        </p:txBody>
      </p:sp>
      <p:sp>
        <p:nvSpPr>
          <p:cNvPr id="22" name="Retângulo 21">
            <a:extLst>
              <a:ext uri="{FF2B5EF4-FFF2-40B4-BE49-F238E27FC236}">
                <a16:creationId xmlns:a16="http://schemas.microsoft.com/office/drawing/2014/main" id="{771FD653-D90D-6BBD-30F2-56BA545E490F}"/>
              </a:ext>
            </a:extLst>
          </p:cNvPr>
          <p:cNvSpPr/>
          <p:nvPr/>
        </p:nvSpPr>
        <p:spPr>
          <a:xfrm>
            <a:off x="5220072" y="2391730"/>
            <a:ext cx="1526412" cy="36004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sz="1200" dirty="0"/>
              <a:t>SOLICITAÇÃO DE LIBERAÇÃO</a:t>
            </a:r>
          </a:p>
        </p:txBody>
      </p:sp>
      <p:sp>
        <p:nvSpPr>
          <p:cNvPr id="23" name="Retângulo 22">
            <a:extLst>
              <a:ext uri="{FF2B5EF4-FFF2-40B4-BE49-F238E27FC236}">
                <a16:creationId xmlns:a16="http://schemas.microsoft.com/office/drawing/2014/main" id="{F0078D4D-E9C2-A6A3-C2AA-0A7AF4C20814}"/>
              </a:ext>
            </a:extLst>
          </p:cNvPr>
          <p:cNvSpPr/>
          <p:nvPr/>
        </p:nvSpPr>
        <p:spPr>
          <a:xfrm>
            <a:off x="5234013" y="2874226"/>
            <a:ext cx="1526413" cy="36004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sz="1200" dirty="0"/>
              <a:t>INCOMPATIBILIDADE</a:t>
            </a:r>
          </a:p>
          <a:p>
            <a:pPr algn="ctr"/>
            <a:r>
              <a:rPr lang="pt-BR" sz="1200" dirty="0"/>
              <a:t>(SEXO, IDADE, ...)</a:t>
            </a:r>
          </a:p>
        </p:txBody>
      </p:sp>
      <p:sp>
        <p:nvSpPr>
          <p:cNvPr id="24" name="Retângulo 23">
            <a:extLst>
              <a:ext uri="{FF2B5EF4-FFF2-40B4-BE49-F238E27FC236}">
                <a16:creationId xmlns:a16="http://schemas.microsoft.com/office/drawing/2014/main" id="{E6BCF4C4-5F79-F012-B154-0B239DF3F12F}"/>
              </a:ext>
            </a:extLst>
          </p:cNvPr>
          <p:cNvSpPr/>
          <p:nvPr/>
        </p:nvSpPr>
        <p:spPr>
          <a:xfrm>
            <a:off x="5234012" y="3356721"/>
            <a:ext cx="1526411" cy="77013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sz="1200" dirty="0"/>
              <a:t>OUTRAS</a:t>
            </a:r>
          </a:p>
          <a:p>
            <a:pPr algn="ctr"/>
            <a:r>
              <a:rPr lang="pt-BR" sz="1200" dirty="0"/>
              <a:t>DUPLICIDADE</a:t>
            </a:r>
          </a:p>
          <a:p>
            <a:pPr algn="ctr"/>
            <a:r>
              <a:rPr lang="pt-BR" sz="1200" dirty="0"/>
              <a:t>CNS</a:t>
            </a:r>
          </a:p>
          <a:p>
            <a:pPr algn="ctr"/>
            <a:r>
              <a:rPr lang="pt-BR" sz="1200" dirty="0"/>
              <a:t>AGRAVOS</a:t>
            </a:r>
          </a:p>
        </p:txBody>
      </p:sp>
      <p:cxnSp>
        <p:nvCxnSpPr>
          <p:cNvPr id="26" name="Conector de Seta Reta 25">
            <a:extLst>
              <a:ext uri="{FF2B5EF4-FFF2-40B4-BE49-F238E27FC236}">
                <a16:creationId xmlns:a16="http://schemas.microsoft.com/office/drawing/2014/main" id="{96A7B01F-5351-B17F-FC7E-2DE1C8DA9C71}"/>
              </a:ext>
            </a:extLst>
          </p:cNvPr>
          <p:cNvCxnSpPr>
            <a:stCxn id="12" idx="6"/>
            <a:endCxn id="21" idx="1"/>
          </p:cNvCxnSpPr>
          <p:nvPr/>
        </p:nvCxnSpPr>
        <p:spPr>
          <a:xfrm flipV="1">
            <a:off x="4886279" y="2111503"/>
            <a:ext cx="333792" cy="6252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ector de Seta Reta 27">
            <a:extLst>
              <a:ext uri="{FF2B5EF4-FFF2-40B4-BE49-F238E27FC236}">
                <a16:creationId xmlns:a16="http://schemas.microsoft.com/office/drawing/2014/main" id="{41DB2B01-AA25-25BD-9A44-CC309C2099F3}"/>
              </a:ext>
            </a:extLst>
          </p:cNvPr>
          <p:cNvCxnSpPr>
            <a:stCxn id="12" idx="6"/>
            <a:endCxn id="22" idx="1"/>
          </p:cNvCxnSpPr>
          <p:nvPr/>
        </p:nvCxnSpPr>
        <p:spPr>
          <a:xfrm flipV="1">
            <a:off x="4886279" y="2571750"/>
            <a:ext cx="333793" cy="165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ector de Seta Reta 29">
            <a:extLst>
              <a:ext uri="{FF2B5EF4-FFF2-40B4-BE49-F238E27FC236}">
                <a16:creationId xmlns:a16="http://schemas.microsoft.com/office/drawing/2014/main" id="{1600FA6C-079E-52E7-8BB3-1C4C0AAA8192}"/>
              </a:ext>
            </a:extLst>
          </p:cNvPr>
          <p:cNvCxnSpPr>
            <a:stCxn id="12" idx="6"/>
            <a:endCxn id="23" idx="1"/>
          </p:cNvCxnSpPr>
          <p:nvPr/>
        </p:nvCxnSpPr>
        <p:spPr>
          <a:xfrm>
            <a:off x="4886279" y="2736788"/>
            <a:ext cx="347734" cy="317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ector de Seta Reta 31">
            <a:extLst>
              <a:ext uri="{FF2B5EF4-FFF2-40B4-BE49-F238E27FC236}">
                <a16:creationId xmlns:a16="http://schemas.microsoft.com/office/drawing/2014/main" id="{7468B534-43E4-0A0A-6D5F-D7FBE220D1D0}"/>
              </a:ext>
            </a:extLst>
          </p:cNvPr>
          <p:cNvCxnSpPr>
            <a:stCxn id="12" idx="6"/>
            <a:endCxn id="24" idx="1"/>
          </p:cNvCxnSpPr>
          <p:nvPr/>
        </p:nvCxnSpPr>
        <p:spPr>
          <a:xfrm>
            <a:off x="4886279" y="2736788"/>
            <a:ext cx="347733" cy="10050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Seta: para a Direita 36">
            <a:extLst>
              <a:ext uri="{FF2B5EF4-FFF2-40B4-BE49-F238E27FC236}">
                <a16:creationId xmlns:a16="http://schemas.microsoft.com/office/drawing/2014/main" id="{B56720D7-1581-50D1-C083-3C06DF695FAE}"/>
              </a:ext>
            </a:extLst>
          </p:cNvPr>
          <p:cNvSpPr/>
          <p:nvPr/>
        </p:nvSpPr>
        <p:spPr>
          <a:xfrm rot="20576066">
            <a:off x="4407511" y="962489"/>
            <a:ext cx="787164" cy="291187"/>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t-BR"/>
          </a:p>
        </p:txBody>
      </p:sp>
      <p:sp>
        <p:nvSpPr>
          <p:cNvPr id="38" name="Seta: Dobrada 37">
            <a:extLst>
              <a:ext uri="{FF2B5EF4-FFF2-40B4-BE49-F238E27FC236}">
                <a16:creationId xmlns:a16="http://schemas.microsoft.com/office/drawing/2014/main" id="{17AEBF3D-5B67-74D7-5A0C-C2574686CE05}"/>
              </a:ext>
            </a:extLst>
          </p:cNvPr>
          <p:cNvSpPr/>
          <p:nvPr/>
        </p:nvSpPr>
        <p:spPr>
          <a:xfrm>
            <a:off x="6179331" y="300260"/>
            <a:ext cx="1304279" cy="421372"/>
          </a:xfrm>
          <a:prstGeom prst="ben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solidFill>
                <a:schemeClr val="tx1"/>
              </a:solidFill>
            </a:endParaRPr>
          </a:p>
        </p:txBody>
      </p:sp>
      <p:sp>
        <p:nvSpPr>
          <p:cNvPr id="39" name="Retângulo 38">
            <a:extLst>
              <a:ext uri="{FF2B5EF4-FFF2-40B4-BE49-F238E27FC236}">
                <a16:creationId xmlns:a16="http://schemas.microsoft.com/office/drawing/2014/main" id="{77568ABA-2609-F78E-4768-ED3AC555F685}"/>
              </a:ext>
            </a:extLst>
          </p:cNvPr>
          <p:cNvSpPr/>
          <p:nvPr/>
        </p:nvSpPr>
        <p:spPr>
          <a:xfrm>
            <a:off x="3161371" y="100421"/>
            <a:ext cx="1526411" cy="36004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sz="1200" dirty="0"/>
              <a:t>REJEITADA</a:t>
            </a:r>
          </a:p>
        </p:txBody>
      </p:sp>
      <p:sp>
        <p:nvSpPr>
          <p:cNvPr id="40" name="Retângulo 39">
            <a:extLst>
              <a:ext uri="{FF2B5EF4-FFF2-40B4-BE49-F238E27FC236}">
                <a16:creationId xmlns:a16="http://schemas.microsoft.com/office/drawing/2014/main" id="{5DB5EF43-8E61-D2CB-B8EA-E493AFCA47E4}"/>
              </a:ext>
            </a:extLst>
          </p:cNvPr>
          <p:cNvSpPr/>
          <p:nvPr/>
        </p:nvSpPr>
        <p:spPr>
          <a:xfrm>
            <a:off x="3161371" y="507967"/>
            <a:ext cx="1526411" cy="36004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BR" sz="1200" dirty="0"/>
              <a:t>BLOQUEADA</a:t>
            </a:r>
          </a:p>
        </p:txBody>
      </p:sp>
      <p:sp>
        <p:nvSpPr>
          <p:cNvPr id="42" name="Seta: Dobrada 41">
            <a:extLst>
              <a:ext uri="{FF2B5EF4-FFF2-40B4-BE49-F238E27FC236}">
                <a16:creationId xmlns:a16="http://schemas.microsoft.com/office/drawing/2014/main" id="{4C5602BC-8603-69A2-9768-D4655D2E038F}"/>
              </a:ext>
            </a:extLst>
          </p:cNvPr>
          <p:cNvSpPr/>
          <p:nvPr/>
        </p:nvSpPr>
        <p:spPr>
          <a:xfrm flipH="1">
            <a:off x="4743273" y="307542"/>
            <a:ext cx="1304279" cy="421372"/>
          </a:xfrm>
          <a:prstGeom prst="bentArrow">
            <a:avLst>
              <a:gd name="adj1" fmla="val 25000"/>
              <a:gd name="adj2" fmla="val 25822"/>
              <a:gd name="adj3" fmla="val 25000"/>
              <a:gd name="adj4" fmla="val 4375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pt-BR">
              <a:solidFill>
                <a:schemeClr val="tx1"/>
              </a:solidFill>
            </a:endParaRPr>
          </a:p>
        </p:txBody>
      </p:sp>
      <p:sp>
        <p:nvSpPr>
          <p:cNvPr id="43" name="Retângulo 42">
            <a:extLst>
              <a:ext uri="{FF2B5EF4-FFF2-40B4-BE49-F238E27FC236}">
                <a16:creationId xmlns:a16="http://schemas.microsoft.com/office/drawing/2014/main" id="{B0694D8D-5BC4-C29B-2163-7F0C80C2FA8E}"/>
              </a:ext>
            </a:extLst>
          </p:cNvPr>
          <p:cNvSpPr/>
          <p:nvPr/>
        </p:nvSpPr>
        <p:spPr>
          <a:xfrm>
            <a:off x="564616" y="219935"/>
            <a:ext cx="1336251" cy="576064"/>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pt-BR" sz="1200" dirty="0"/>
              <a:t>REAPRESENTAÇÃO</a:t>
            </a:r>
          </a:p>
        </p:txBody>
      </p:sp>
      <p:sp>
        <p:nvSpPr>
          <p:cNvPr id="44" name="Retângulo 43">
            <a:extLst>
              <a:ext uri="{FF2B5EF4-FFF2-40B4-BE49-F238E27FC236}">
                <a16:creationId xmlns:a16="http://schemas.microsoft.com/office/drawing/2014/main" id="{99D19DAD-C2FC-4D4B-E723-04DBA639B93E}"/>
              </a:ext>
            </a:extLst>
          </p:cNvPr>
          <p:cNvSpPr/>
          <p:nvPr/>
        </p:nvSpPr>
        <p:spPr>
          <a:xfrm>
            <a:off x="146180" y="1378952"/>
            <a:ext cx="1336251" cy="576064"/>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pt-BR" sz="1200" dirty="0"/>
              <a:t>AIH DE ATÉ 6 COMPETÊNCIAS</a:t>
            </a:r>
          </a:p>
        </p:txBody>
      </p:sp>
      <p:sp>
        <p:nvSpPr>
          <p:cNvPr id="45" name="Seta: para a Direita 44">
            <a:extLst>
              <a:ext uri="{FF2B5EF4-FFF2-40B4-BE49-F238E27FC236}">
                <a16:creationId xmlns:a16="http://schemas.microsoft.com/office/drawing/2014/main" id="{A78FBBAE-776D-4700-38CD-6847A362A9C1}"/>
              </a:ext>
            </a:extLst>
          </p:cNvPr>
          <p:cNvSpPr/>
          <p:nvPr/>
        </p:nvSpPr>
        <p:spPr>
          <a:xfrm rot="10800000">
            <a:off x="2108095" y="507967"/>
            <a:ext cx="921497" cy="288032"/>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46" name="Seta: para a Direita 45">
            <a:extLst>
              <a:ext uri="{FF2B5EF4-FFF2-40B4-BE49-F238E27FC236}">
                <a16:creationId xmlns:a16="http://schemas.microsoft.com/office/drawing/2014/main" id="{1B343B3F-56AE-D6B4-CD20-4FBCE968EABE}"/>
              </a:ext>
            </a:extLst>
          </p:cNvPr>
          <p:cNvSpPr/>
          <p:nvPr/>
        </p:nvSpPr>
        <p:spPr>
          <a:xfrm rot="5400000">
            <a:off x="469713" y="2223241"/>
            <a:ext cx="689183" cy="288032"/>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48" name="Retângulo 47">
            <a:extLst>
              <a:ext uri="{FF2B5EF4-FFF2-40B4-BE49-F238E27FC236}">
                <a16:creationId xmlns:a16="http://schemas.microsoft.com/office/drawing/2014/main" id="{5A13E24A-E593-6A58-C87E-3444D1C7F7C9}"/>
              </a:ext>
            </a:extLst>
          </p:cNvPr>
          <p:cNvSpPr/>
          <p:nvPr/>
        </p:nvSpPr>
        <p:spPr>
          <a:xfrm>
            <a:off x="4917594" y="4443958"/>
            <a:ext cx="1526413" cy="36004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pt-BR" sz="1200" dirty="0"/>
              <a:t>BLOQUEADA </a:t>
            </a:r>
          </a:p>
          <a:p>
            <a:pPr algn="ctr"/>
            <a:r>
              <a:rPr lang="pt-BR" sz="1200" dirty="0"/>
              <a:t>PROC. ANTERIOR</a:t>
            </a:r>
          </a:p>
        </p:txBody>
      </p:sp>
      <p:cxnSp>
        <p:nvCxnSpPr>
          <p:cNvPr id="50" name="Conector de Seta Reta 49">
            <a:extLst>
              <a:ext uri="{FF2B5EF4-FFF2-40B4-BE49-F238E27FC236}">
                <a16:creationId xmlns:a16="http://schemas.microsoft.com/office/drawing/2014/main" id="{4B369DD9-186D-1667-58CB-100A89901BCF}"/>
              </a:ext>
            </a:extLst>
          </p:cNvPr>
          <p:cNvCxnSpPr>
            <a:stCxn id="13" idx="6"/>
            <a:endCxn id="48" idx="1"/>
          </p:cNvCxnSpPr>
          <p:nvPr/>
        </p:nvCxnSpPr>
        <p:spPr>
          <a:xfrm>
            <a:off x="4549658" y="4342735"/>
            <a:ext cx="367936" cy="28124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52" name="Retângulo 51">
            <a:extLst>
              <a:ext uri="{FF2B5EF4-FFF2-40B4-BE49-F238E27FC236}">
                <a16:creationId xmlns:a16="http://schemas.microsoft.com/office/drawing/2014/main" id="{27660858-1D9C-0941-235C-6DE18E74613C}"/>
              </a:ext>
            </a:extLst>
          </p:cNvPr>
          <p:cNvSpPr/>
          <p:nvPr/>
        </p:nvSpPr>
        <p:spPr>
          <a:xfrm>
            <a:off x="6656247" y="4342735"/>
            <a:ext cx="540012" cy="50405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pt-BR" sz="4800" b="1" dirty="0"/>
              <a:t>?</a:t>
            </a:r>
          </a:p>
        </p:txBody>
      </p:sp>
      <p:sp>
        <p:nvSpPr>
          <p:cNvPr id="54" name="Fluxograma: Processo 53">
            <a:extLst>
              <a:ext uri="{FF2B5EF4-FFF2-40B4-BE49-F238E27FC236}">
                <a16:creationId xmlns:a16="http://schemas.microsoft.com/office/drawing/2014/main" id="{A8F81E4C-66A9-9D9F-AA34-582BA9F9F28A}"/>
              </a:ext>
            </a:extLst>
          </p:cNvPr>
          <p:cNvSpPr/>
          <p:nvPr/>
        </p:nvSpPr>
        <p:spPr>
          <a:xfrm>
            <a:off x="7408499" y="4378538"/>
            <a:ext cx="1345107" cy="445626"/>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CANCELADA</a:t>
            </a:r>
          </a:p>
        </p:txBody>
      </p:sp>
      <p:cxnSp>
        <p:nvCxnSpPr>
          <p:cNvPr id="58" name="Conector de Seta Reta 57">
            <a:extLst>
              <a:ext uri="{FF2B5EF4-FFF2-40B4-BE49-F238E27FC236}">
                <a16:creationId xmlns:a16="http://schemas.microsoft.com/office/drawing/2014/main" id="{8AF96961-3B0E-69DF-58B7-E760E71CCBE9}"/>
              </a:ext>
            </a:extLst>
          </p:cNvPr>
          <p:cNvCxnSpPr>
            <a:stCxn id="48" idx="3"/>
            <a:endCxn id="52" idx="1"/>
          </p:cNvCxnSpPr>
          <p:nvPr/>
        </p:nvCxnSpPr>
        <p:spPr>
          <a:xfrm flipV="1">
            <a:off x="6444007" y="4594763"/>
            <a:ext cx="212240" cy="2921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0" name="Conector de Seta Reta 59">
            <a:extLst>
              <a:ext uri="{FF2B5EF4-FFF2-40B4-BE49-F238E27FC236}">
                <a16:creationId xmlns:a16="http://schemas.microsoft.com/office/drawing/2014/main" id="{1147DFC0-F05E-0F37-15A2-F3BEEB92C877}"/>
              </a:ext>
            </a:extLst>
          </p:cNvPr>
          <p:cNvCxnSpPr>
            <a:stCxn id="52" idx="3"/>
            <a:endCxn id="54" idx="1"/>
          </p:cNvCxnSpPr>
          <p:nvPr/>
        </p:nvCxnSpPr>
        <p:spPr>
          <a:xfrm>
            <a:off x="7196259" y="4594763"/>
            <a:ext cx="212240" cy="658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62" name="Seta: para a Direita 61">
            <a:extLst>
              <a:ext uri="{FF2B5EF4-FFF2-40B4-BE49-F238E27FC236}">
                <a16:creationId xmlns:a16="http://schemas.microsoft.com/office/drawing/2014/main" id="{F85C3CFF-F828-A3D6-8318-AE032464CFF2}"/>
              </a:ext>
            </a:extLst>
          </p:cNvPr>
          <p:cNvSpPr/>
          <p:nvPr/>
        </p:nvSpPr>
        <p:spPr>
          <a:xfrm>
            <a:off x="6893650" y="1795982"/>
            <a:ext cx="864096" cy="220999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900" dirty="0"/>
              <a:t>ANALISE</a:t>
            </a:r>
          </a:p>
          <a:p>
            <a:pPr algn="ctr"/>
            <a:r>
              <a:rPr lang="pt-BR" sz="900" dirty="0"/>
              <a:t>AUDITOR</a:t>
            </a:r>
          </a:p>
        </p:txBody>
      </p:sp>
      <p:sp>
        <p:nvSpPr>
          <p:cNvPr id="63" name="Elipse 62">
            <a:extLst>
              <a:ext uri="{FF2B5EF4-FFF2-40B4-BE49-F238E27FC236}">
                <a16:creationId xmlns:a16="http://schemas.microsoft.com/office/drawing/2014/main" id="{8994AF39-0C8A-24DC-2634-142DA40BF9D2}"/>
              </a:ext>
            </a:extLst>
          </p:cNvPr>
          <p:cNvSpPr/>
          <p:nvPr/>
        </p:nvSpPr>
        <p:spPr>
          <a:xfrm>
            <a:off x="7716989" y="1952590"/>
            <a:ext cx="1176163" cy="8562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LIBERADA</a:t>
            </a:r>
          </a:p>
        </p:txBody>
      </p:sp>
      <p:sp>
        <p:nvSpPr>
          <p:cNvPr id="64" name="Elipse 63">
            <a:extLst>
              <a:ext uri="{FF2B5EF4-FFF2-40B4-BE49-F238E27FC236}">
                <a16:creationId xmlns:a16="http://schemas.microsoft.com/office/drawing/2014/main" id="{5C2C9706-88CB-4736-ECDD-D58E75C97D3C}"/>
              </a:ext>
            </a:extLst>
          </p:cNvPr>
          <p:cNvSpPr/>
          <p:nvPr/>
        </p:nvSpPr>
        <p:spPr>
          <a:xfrm>
            <a:off x="7840751" y="3295770"/>
            <a:ext cx="1028243" cy="8562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100" dirty="0"/>
              <a:t>BLOQUEADA OU SEM ANALISE</a:t>
            </a:r>
          </a:p>
        </p:txBody>
      </p:sp>
      <p:sp>
        <p:nvSpPr>
          <p:cNvPr id="65" name="Sinal de Adição 64">
            <a:extLst>
              <a:ext uri="{FF2B5EF4-FFF2-40B4-BE49-F238E27FC236}">
                <a16:creationId xmlns:a16="http://schemas.microsoft.com/office/drawing/2014/main" id="{4D0861AA-A0F4-EF91-6D50-7778E18E7C3F}"/>
              </a:ext>
            </a:extLst>
          </p:cNvPr>
          <p:cNvSpPr/>
          <p:nvPr/>
        </p:nvSpPr>
        <p:spPr>
          <a:xfrm>
            <a:off x="8015839" y="2810023"/>
            <a:ext cx="619219" cy="488446"/>
          </a:xfrm>
          <a:prstGeom prst="mathPlus">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67" name="Seta: para a Direita 66">
            <a:extLst>
              <a:ext uri="{FF2B5EF4-FFF2-40B4-BE49-F238E27FC236}">
                <a16:creationId xmlns:a16="http://schemas.microsoft.com/office/drawing/2014/main" id="{68AD614B-9B91-D348-76E8-17BA20FD410C}"/>
              </a:ext>
            </a:extLst>
          </p:cNvPr>
          <p:cNvSpPr/>
          <p:nvPr/>
        </p:nvSpPr>
        <p:spPr>
          <a:xfrm rot="12441238">
            <a:off x="6554976" y="1509664"/>
            <a:ext cx="1310359" cy="291187"/>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68" name="Retângulo 67">
            <a:extLst>
              <a:ext uri="{FF2B5EF4-FFF2-40B4-BE49-F238E27FC236}">
                <a16:creationId xmlns:a16="http://schemas.microsoft.com/office/drawing/2014/main" id="{EE8A985C-D832-C9ED-2193-FC3CA35DFB5F}"/>
              </a:ext>
            </a:extLst>
          </p:cNvPr>
          <p:cNvSpPr/>
          <p:nvPr/>
        </p:nvSpPr>
        <p:spPr>
          <a:xfrm>
            <a:off x="7646922" y="1887392"/>
            <a:ext cx="1432102" cy="2384194"/>
          </a:xfrm>
          <a:prstGeom prst="rect">
            <a:avLst/>
          </a:prstGeom>
          <a:noFill/>
          <a:ln w="38100" cap="flat" cmpd="sng" algn="ctr">
            <a:solidFill>
              <a:schemeClr val="accent1"/>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a:p>
        </p:txBody>
      </p:sp>
      <p:sp>
        <p:nvSpPr>
          <p:cNvPr id="69" name="Seta: para a Direita 68">
            <a:extLst>
              <a:ext uri="{FF2B5EF4-FFF2-40B4-BE49-F238E27FC236}">
                <a16:creationId xmlns:a16="http://schemas.microsoft.com/office/drawing/2014/main" id="{98753543-0E20-7F0F-2916-E8C73EACB633}"/>
              </a:ext>
            </a:extLst>
          </p:cNvPr>
          <p:cNvSpPr/>
          <p:nvPr/>
        </p:nvSpPr>
        <p:spPr>
          <a:xfrm rot="6246099">
            <a:off x="900466" y="936975"/>
            <a:ext cx="393815" cy="288032"/>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156565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6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9" grpId="0" animBg="1"/>
      <p:bldP spid="20" grpId="0" animBg="1"/>
      <p:bldP spid="21" grpId="0" animBg="1"/>
      <p:bldP spid="22" grpId="0" animBg="1"/>
      <p:bldP spid="23" grpId="0" animBg="1"/>
      <p:bldP spid="24" grpId="0" animBg="1"/>
      <p:bldP spid="37" grpId="0" animBg="1"/>
      <p:bldP spid="38" grpId="0" animBg="1"/>
      <p:bldP spid="39" grpId="0" animBg="1"/>
      <p:bldP spid="40" grpId="0" animBg="1"/>
      <p:bldP spid="42" grpId="0" animBg="1"/>
      <p:bldP spid="43" grpId="0" animBg="1"/>
      <p:bldP spid="44" grpId="0" animBg="1"/>
      <p:bldP spid="45" grpId="0" animBg="1"/>
      <p:bldP spid="46" grpId="0" animBg="1"/>
      <p:bldP spid="48" grpId="0" animBg="1"/>
      <p:bldP spid="52" grpId="0" animBg="1"/>
      <p:bldP spid="54" grpId="0" animBg="1"/>
      <p:bldP spid="62" grpId="0" animBg="1"/>
      <p:bldP spid="63" grpId="0" animBg="1"/>
      <p:bldP spid="64" grpId="0" animBg="1"/>
      <p:bldP spid="65" grpId="0" animBg="1"/>
      <p:bldP spid="67" grpId="0" animBg="1"/>
      <p:bldP spid="68" grpId="0" animBg="1"/>
      <p:bldP spid="6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6002FC2-3C06-61AD-70A7-536D7F03FACD}"/>
              </a:ext>
            </a:extLst>
          </p:cNvPr>
          <p:cNvPicPr>
            <a:picLocks noChangeAspect="1"/>
          </p:cNvPicPr>
          <p:nvPr/>
        </p:nvPicPr>
        <p:blipFill>
          <a:blip r:embed="rId2"/>
          <a:stretch>
            <a:fillRect/>
          </a:stretch>
        </p:blipFill>
        <p:spPr>
          <a:xfrm>
            <a:off x="775823" y="0"/>
            <a:ext cx="7592353" cy="5143500"/>
          </a:xfrm>
          <a:prstGeom prst="rect">
            <a:avLst/>
          </a:prstGeom>
        </p:spPr>
      </p:pic>
    </p:spTree>
    <p:extLst>
      <p:ext uri="{BB962C8B-B14F-4D97-AF65-F5344CB8AC3E}">
        <p14:creationId xmlns:p14="http://schemas.microsoft.com/office/powerpoint/2010/main" val="292863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D5CF20D-32A0-A5CA-1743-1E6974B4E39A}"/>
              </a:ext>
            </a:extLst>
          </p:cNvPr>
          <p:cNvSpPr>
            <a:spLocks noGrp="1"/>
          </p:cNvSpPr>
          <p:nvPr>
            <p:ph idx="1"/>
          </p:nvPr>
        </p:nvSpPr>
        <p:spPr/>
        <p:txBody>
          <a:bodyPr>
            <a:normAutofit/>
          </a:bodyPr>
          <a:lstStyle/>
          <a:p>
            <a:r>
              <a:rPr lang="pt-BR" sz="1800" dirty="0"/>
              <a:t>NÃO BASTA REAPRESENTAR A AIH BLOQUEADA. </a:t>
            </a:r>
          </a:p>
          <a:p>
            <a:r>
              <a:rPr lang="pt-BR" sz="1800" dirty="0"/>
              <a:t>PARA SER LIBERADA EXIGE UMA AÇÃO DO GESTOR / AUDITOR </a:t>
            </a:r>
          </a:p>
          <a:p>
            <a:r>
              <a:rPr lang="pt-BR" sz="1800" dirty="0"/>
              <a:t>É DIFERENTE DE UMA AIH REJEITADA POR OUTRAS CRÍTICAS </a:t>
            </a:r>
          </a:p>
          <a:p>
            <a:r>
              <a:rPr lang="pt-BR" sz="1800" dirty="0"/>
              <a:t>SE NÃO FOREM LIBERADAS FICARÃO BLOQUEADAS MESMO QUE NÃO HAJA ERRO </a:t>
            </a:r>
          </a:p>
          <a:p>
            <a:r>
              <a:rPr lang="pt-BR" sz="1800" dirty="0"/>
              <a:t>DEVEM SER EVITADOS OS BLOQUEIOS DESNECESSÁRIOS QUE OCORREM POR ERROS </a:t>
            </a:r>
          </a:p>
          <a:p>
            <a:r>
              <a:rPr lang="pt-BR" sz="1800" dirty="0"/>
              <a:t>TODA AIH BLOQUEADA DEVE SER MONITORADA PELO HOSPITAL </a:t>
            </a:r>
          </a:p>
          <a:p>
            <a:r>
              <a:rPr lang="pt-BR" sz="1800" dirty="0"/>
              <a:t>TODO AUDITOR DEVE CUIDAR DA AIH QUE BLOQUEOU (GERENCIADA) E DAS BLOQUEADAS PELO SISTEMA</a:t>
            </a:r>
          </a:p>
          <a:p>
            <a:endParaRPr lang="pt-BR" sz="1800" dirty="0"/>
          </a:p>
        </p:txBody>
      </p:sp>
      <p:sp>
        <p:nvSpPr>
          <p:cNvPr id="4" name="CaixaDeTexto 3">
            <a:extLst>
              <a:ext uri="{FF2B5EF4-FFF2-40B4-BE49-F238E27FC236}">
                <a16:creationId xmlns:a16="http://schemas.microsoft.com/office/drawing/2014/main" id="{EB2904E0-91A5-4A50-6144-88201C60CDE2}"/>
              </a:ext>
            </a:extLst>
          </p:cNvPr>
          <p:cNvSpPr txBox="1"/>
          <p:nvPr/>
        </p:nvSpPr>
        <p:spPr>
          <a:xfrm>
            <a:off x="-1" y="339502"/>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Bloqueadas</a:t>
            </a:r>
            <a:endParaRPr lang="pt-BR" sz="4000" dirty="0">
              <a:solidFill>
                <a:schemeClr val="dk1"/>
              </a:solidFill>
              <a:latin typeface="Calibri"/>
              <a:ea typeface="Calibri"/>
              <a:cs typeface="Calibri"/>
              <a:sym typeface="Calibri"/>
            </a:endParaRPr>
          </a:p>
        </p:txBody>
      </p:sp>
      <p:pic>
        <p:nvPicPr>
          <p:cNvPr id="6" name="Imagem 5">
            <a:extLst>
              <a:ext uri="{FF2B5EF4-FFF2-40B4-BE49-F238E27FC236}">
                <a16:creationId xmlns:a16="http://schemas.microsoft.com/office/drawing/2014/main" id="{842EB2FA-A8AA-CB85-C5ED-2D54CE20C6C0}"/>
              </a:ext>
            </a:extLst>
          </p:cNvPr>
          <p:cNvPicPr>
            <a:picLocks noChangeAspect="1"/>
          </p:cNvPicPr>
          <p:nvPr/>
        </p:nvPicPr>
        <p:blipFill>
          <a:blip r:embed="rId3"/>
          <a:stretch>
            <a:fillRect/>
          </a:stretch>
        </p:blipFill>
        <p:spPr>
          <a:xfrm>
            <a:off x="323528" y="4118648"/>
            <a:ext cx="8230749" cy="628738"/>
          </a:xfrm>
          <a:prstGeom prst="rect">
            <a:avLst/>
          </a:prstGeom>
        </p:spPr>
      </p:pic>
      <p:sp>
        <p:nvSpPr>
          <p:cNvPr id="7" name="CaixaDeTexto 6">
            <a:extLst>
              <a:ext uri="{FF2B5EF4-FFF2-40B4-BE49-F238E27FC236}">
                <a16:creationId xmlns:a16="http://schemas.microsoft.com/office/drawing/2014/main" id="{3D732244-F4B7-E46A-BA5A-C8E8A4101B92}"/>
              </a:ext>
            </a:extLst>
          </p:cNvPr>
          <p:cNvSpPr txBox="1"/>
          <p:nvPr/>
        </p:nvSpPr>
        <p:spPr>
          <a:xfrm>
            <a:off x="1199603" y="4774168"/>
            <a:ext cx="6744795" cy="369332"/>
          </a:xfrm>
          <a:prstGeom prst="rect">
            <a:avLst/>
          </a:prstGeom>
          <a:noFill/>
        </p:spPr>
        <p:txBody>
          <a:bodyPr wrap="none" rtlCol="0">
            <a:spAutoFit/>
          </a:bodyPr>
          <a:lstStyle/>
          <a:p>
            <a:r>
              <a:rPr lang="pt-BR" b="1" dirty="0">
                <a:solidFill>
                  <a:srgbClr val="C00000"/>
                </a:solidFill>
              </a:rPr>
              <a:t>O auditor se torna eternamente responsável por aquilo que bloqueia</a:t>
            </a:r>
          </a:p>
        </p:txBody>
      </p:sp>
    </p:spTree>
    <p:extLst>
      <p:ext uri="{BB962C8B-B14F-4D97-AF65-F5344CB8AC3E}">
        <p14:creationId xmlns:p14="http://schemas.microsoft.com/office/powerpoint/2010/main" val="4267314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BF30B4-C14C-C2D9-BEB7-B68CB9A44638}"/>
              </a:ext>
            </a:extLst>
          </p:cNvPr>
          <p:cNvSpPr>
            <a:spLocks noGrp="1"/>
          </p:cNvSpPr>
          <p:nvPr>
            <p:ph type="title"/>
          </p:nvPr>
        </p:nvSpPr>
        <p:spPr>
          <a:xfrm>
            <a:off x="685800" y="1546374"/>
            <a:ext cx="7772400" cy="2897584"/>
          </a:xfrm>
        </p:spPr>
        <p:txBody>
          <a:bodyPr>
            <a:normAutofit fontScale="90000"/>
          </a:bodyPr>
          <a:lstStyle/>
          <a:p>
            <a:pPr algn="ctr"/>
            <a:r>
              <a:rPr lang="pt-BR" dirty="0"/>
              <a:t>Quantas </a:t>
            </a:r>
            <a:r>
              <a:rPr lang="pt-BR" dirty="0" err="1"/>
              <a:t>aihS</a:t>
            </a:r>
            <a:r>
              <a:rPr lang="pt-BR" dirty="0"/>
              <a:t> são processadas por mês? </a:t>
            </a:r>
            <a:br>
              <a:rPr lang="pt-BR" dirty="0"/>
            </a:br>
            <a:br>
              <a:rPr lang="pt-BR" dirty="0"/>
            </a:br>
            <a:r>
              <a:rPr lang="pt-BR" dirty="0"/>
              <a:t>Quantas são do rio grande do sul?</a:t>
            </a:r>
          </a:p>
        </p:txBody>
      </p:sp>
    </p:spTree>
    <p:extLst>
      <p:ext uri="{BB962C8B-B14F-4D97-AF65-F5344CB8AC3E}">
        <p14:creationId xmlns:p14="http://schemas.microsoft.com/office/powerpoint/2010/main" val="3460589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Autofit/>
          </a:bodyPr>
          <a:lstStyle/>
          <a:p>
            <a:r>
              <a:rPr lang="pt-BR" sz="3200" dirty="0" err="1">
                <a:solidFill>
                  <a:srgbClr val="0070C0"/>
                </a:solidFill>
                <a:latin typeface="Verdana" panose="020B0604030504040204" pitchFamily="34" charset="0"/>
                <a:ea typeface="Verdana" panose="020B0604030504040204" pitchFamily="34" charset="0"/>
                <a:cs typeface="Aharoni" panose="02010803020104030203" pitchFamily="2" charset="-79"/>
              </a:rPr>
              <a:t>AIHs</a:t>
            </a:r>
            <a:r>
              <a:rPr lang="pt-BR" sz="3200" dirty="0">
                <a:solidFill>
                  <a:srgbClr val="0070C0"/>
                </a:solidFill>
                <a:latin typeface="Verdana" panose="020B0604030504040204" pitchFamily="34" charset="0"/>
                <a:ea typeface="Verdana" panose="020B0604030504040204" pitchFamily="34" charset="0"/>
                <a:cs typeface="Aharoni" panose="02010803020104030203" pitchFamily="2" charset="-79"/>
              </a:rPr>
              <a:t> APRESENTADAS NO BRASIL</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11</a:t>
            </a:fld>
            <a:endParaRPr lang="pt-BR"/>
          </a:p>
        </p:txBody>
      </p:sp>
      <p:pic>
        <p:nvPicPr>
          <p:cNvPr id="6" name="Imagem 5">
            <a:extLst>
              <a:ext uri="{FF2B5EF4-FFF2-40B4-BE49-F238E27FC236}">
                <a16:creationId xmlns:a16="http://schemas.microsoft.com/office/drawing/2014/main" id="{998FE73F-1128-4161-41C3-C2159F1A69BF}"/>
              </a:ext>
            </a:extLst>
          </p:cNvPr>
          <p:cNvPicPr>
            <a:picLocks noChangeAspect="1"/>
          </p:cNvPicPr>
          <p:nvPr/>
        </p:nvPicPr>
        <p:blipFill>
          <a:blip r:embed="rId2"/>
          <a:stretch>
            <a:fillRect/>
          </a:stretch>
        </p:blipFill>
        <p:spPr>
          <a:xfrm>
            <a:off x="387605" y="640043"/>
            <a:ext cx="7675100" cy="4503458"/>
          </a:xfrm>
          <a:prstGeom prst="rect">
            <a:avLst/>
          </a:prstGeom>
          <a:solidFill>
            <a:srgbClr val="0070C0"/>
          </a:solidFill>
          <a:ln>
            <a:solidFill>
              <a:srgbClr val="0070C0"/>
            </a:solidFill>
          </a:ln>
        </p:spPr>
      </p:pic>
    </p:spTree>
    <p:extLst>
      <p:ext uri="{BB962C8B-B14F-4D97-AF65-F5344CB8AC3E}">
        <p14:creationId xmlns:p14="http://schemas.microsoft.com/office/powerpoint/2010/main" val="3122637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Autofit/>
          </a:bodyPr>
          <a:lstStyle/>
          <a:p>
            <a:r>
              <a:rPr lang="pt-BR" sz="3200" dirty="0" err="1">
                <a:solidFill>
                  <a:srgbClr val="0070C0"/>
                </a:solidFill>
                <a:latin typeface="Verdana" panose="020B0604030504040204" pitchFamily="34" charset="0"/>
                <a:ea typeface="Verdana" panose="020B0604030504040204" pitchFamily="34" charset="0"/>
                <a:cs typeface="Aharoni" panose="02010803020104030203" pitchFamily="2" charset="-79"/>
              </a:rPr>
              <a:t>AIHs</a:t>
            </a:r>
            <a:r>
              <a:rPr lang="pt-BR" sz="3200" dirty="0">
                <a:solidFill>
                  <a:srgbClr val="0070C0"/>
                </a:solidFill>
                <a:latin typeface="Verdana" panose="020B0604030504040204" pitchFamily="34" charset="0"/>
                <a:ea typeface="Verdana" panose="020B0604030504040204" pitchFamily="34" charset="0"/>
                <a:cs typeface="Aharoni" panose="02010803020104030203" pitchFamily="2" charset="-79"/>
              </a:rPr>
              <a:t> APRESENTADAS NO BRASIL</a:t>
            </a:r>
          </a:p>
        </p:txBody>
      </p:sp>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12</a:t>
            </a:fld>
            <a:endParaRPr lang="pt-BR"/>
          </a:p>
        </p:txBody>
      </p:sp>
      <p:pic>
        <p:nvPicPr>
          <p:cNvPr id="7" name="Imagem 6">
            <a:extLst>
              <a:ext uri="{FF2B5EF4-FFF2-40B4-BE49-F238E27FC236}">
                <a16:creationId xmlns:a16="http://schemas.microsoft.com/office/drawing/2014/main" id="{654F3AE2-6993-A0F7-9B34-004159A6B3FC}"/>
              </a:ext>
            </a:extLst>
          </p:cNvPr>
          <p:cNvPicPr>
            <a:picLocks noChangeAspect="1"/>
          </p:cNvPicPr>
          <p:nvPr/>
        </p:nvPicPr>
        <p:blipFill>
          <a:blip r:embed="rId2"/>
          <a:stretch>
            <a:fillRect/>
          </a:stretch>
        </p:blipFill>
        <p:spPr>
          <a:xfrm>
            <a:off x="218661" y="622856"/>
            <a:ext cx="8706678" cy="4520644"/>
          </a:xfrm>
          <a:prstGeom prst="rect">
            <a:avLst/>
          </a:prstGeom>
          <a:ln>
            <a:solidFill>
              <a:srgbClr val="0070C0"/>
            </a:solidFill>
          </a:ln>
        </p:spPr>
      </p:pic>
    </p:spTree>
    <p:extLst>
      <p:ext uri="{BB962C8B-B14F-4D97-AF65-F5344CB8AC3E}">
        <p14:creationId xmlns:p14="http://schemas.microsoft.com/office/powerpoint/2010/main" val="3091395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Autofit/>
          </a:bodyPr>
          <a:lstStyle/>
          <a:p>
            <a:r>
              <a:rPr lang="pt-BR" sz="3200" dirty="0" err="1">
                <a:solidFill>
                  <a:srgbClr val="0070C0"/>
                </a:solidFill>
                <a:latin typeface="Verdana" panose="020B0604030504040204" pitchFamily="34" charset="0"/>
                <a:ea typeface="Verdana" panose="020B0604030504040204" pitchFamily="34" charset="0"/>
                <a:cs typeface="Aharoni" panose="02010803020104030203" pitchFamily="2" charset="-79"/>
              </a:rPr>
              <a:t>AIHs</a:t>
            </a:r>
            <a:r>
              <a:rPr lang="pt-BR" sz="3200" dirty="0">
                <a:solidFill>
                  <a:srgbClr val="0070C0"/>
                </a:solidFill>
                <a:latin typeface="Verdana" panose="020B0604030504040204" pitchFamily="34" charset="0"/>
                <a:ea typeface="Verdana" panose="020B0604030504040204" pitchFamily="34" charset="0"/>
                <a:cs typeface="Aharoni" panose="02010803020104030203" pitchFamily="2" charset="-79"/>
              </a:rPr>
              <a:t> APROVADAS NO BRASIL</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13</a:t>
            </a:fld>
            <a:endParaRPr lang="pt-BR"/>
          </a:p>
        </p:txBody>
      </p:sp>
      <p:pic>
        <p:nvPicPr>
          <p:cNvPr id="5" name="Imagem 4">
            <a:extLst>
              <a:ext uri="{FF2B5EF4-FFF2-40B4-BE49-F238E27FC236}">
                <a16:creationId xmlns:a16="http://schemas.microsoft.com/office/drawing/2014/main" id="{682F0823-BD18-9C96-23FB-E8534B2C399B}"/>
              </a:ext>
            </a:extLst>
          </p:cNvPr>
          <p:cNvPicPr>
            <a:picLocks noChangeAspect="1"/>
          </p:cNvPicPr>
          <p:nvPr/>
        </p:nvPicPr>
        <p:blipFill>
          <a:blip r:embed="rId2"/>
          <a:stretch>
            <a:fillRect/>
          </a:stretch>
        </p:blipFill>
        <p:spPr>
          <a:xfrm>
            <a:off x="1113484" y="707386"/>
            <a:ext cx="6917032" cy="4436114"/>
          </a:xfrm>
          <a:prstGeom prst="rect">
            <a:avLst/>
          </a:prstGeom>
          <a:ln>
            <a:solidFill>
              <a:srgbClr val="0070C0"/>
            </a:solidFill>
          </a:ln>
        </p:spPr>
      </p:pic>
    </p:spTree>
    <p:extLst>
      <p:ext uri="{BB962C8B-B14F-4D97-AF65-F5344CB8AC3E}">
        <p14:creationId xmlns:p14="http://schemas.microsoft.com/office/powerpoint/2010/main" val="1076638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Autofit/>
          </a:bodyPr>
          <a:lstStyle/>
          <a:p>
            <a:r>
              <a:rPr lang="pt-BR" sz="3200" dirty="0" err="1">
                <a:solidFill>
                  <a:srgbClr val="0070C0"/>
                </a:solidFill>
                <a:latin typeface="Verdana" panose="020B0604030504040204" pitchFamily="34" charset="0"/>
                <a:ea typeface="Verdana" panose="020B0604030504040204" pitchFamily="34" charset="0"/>
                <a:cs typeface="Aharoni" panose="02010803020104030203" pitchFamily="2" charset="-79"/>
              </a:rPr>
              <a:t>AIHs</a:t>
            </a:r>
            <a:r>
              <a:rPr lang="pt-BR" sz="3200" dirty="0">
                <a:solidFill>
                  <a:srgbClr val="0070C0"/>
                </a:solidFill>
                <a:latin typeface="Verdana" panose="020B0604030504040204" pitchFamily="34" charset="0"/>
                <a:ea typeface="Verdana" panose="020B0604030504040204" pitchFamily="34" charset="0"/>
                <a:cs typeface="Aharoni" panose="02010803020104030203" pitchFamily="2" charset="-79"/>
              </a:rPr>
              <a:t> APROVADAS – Rio Grande do Sul</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14</a:t>
            </a:fld>
            <a:endParaRPr lang="pt-BR"/>
          </a:p>
        </p:txBody>
      </p:sp>
      <p:pic>
        <p:nvPicPr>
          <p:cNvPr id="6" name="Imagem 5">
            <a:extLst>
              <a:ext uri="{FF2B5EF4-FFF2-40B4-BE49-F238E27FC236}">
                <a16:creationId xmlns:a16="http://schemas.microsoft.com/office/drawing/2014/main" id="{E81F228F-80E8-8CBC-E81D-145753B8B03A}"/>
              </a:ext>
            </a:extLst>
          </p:cNvPr>
          <p:cNvPicPr>
            <a:picLocks noChangeAspect="1"/>
          </p:cNvPicPr>
          <p:nvPr/>
        </p:nvPicPr>
        <p:blipFill>
          <a:blip r:embed="rId2"/>
          <a:stretch>
            <a:fillRect/>
          </a:stretch>
        </p:blipFill>
        <p:spPr>
          <a:xfrm>
            <a:off x="969155" y="711626"/>
            <a:ext cx="7205691" cy="4431874"/>
          </a:xfrm>
          <a:prstGeom prst="rect">
            <a:avLst/>
          </a:prstGeom>
        </p:spPr>
      </p:pic>
    </p:spTree>
    <p:extLst>
      <p:ext uri="{BB962C8B-B14F-4D97-AF65-F5344CB8AC3E}">
        <p14:creationId xmlns:p14="http://schemas.microsoft.com/office/powerpoint/2010/main" val="229960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Autofit/>
          </a:bodyPr>
          <a:lstStyle/>
          <a:p>
            <a:r>
              <a:rPr lang="pt-BR" sz="3200" dirty="0" err="1">
                <a:solidFill>
                  <a:srgbClr val="0070C0"/>
                </a:solidFill>
                <a:latin typeface="Verdana" panose="020B0604030504040204" pitchFamily="34" charset="0"/>
                <a:ea typeface="Verdana" panose="020B0604030504040204" pitchFamily="34" charset="0"/>
                <a:cs typeface="Aharoni" panose="02010803020104030203" pitchFamily="2" charset="-79"/>
              </a:rPr>
              <a:t>AIHs</a:t>
            </a:r>
            <a:r>
              <a:rPr lang="pt-BR" sz="3200" dirty="0">
                <a:solidFill>
                  <a:srgbClr val="0070C0"/>
                </a:solidFill>
                <a:latin typeface="Verdana" panose="020B0604030504040204" pitchFamily="34" charset="0"/>
                <a:ea typeface="Verdana" panose="020B0604030504040204" pitchFamily="34" charset="0"/>
                <a:cs typeface="Aharoni" panose="02010803020104030203" pitchFamily="2" charset="-79"/>
              </a:rPr>
              <a:t> APROV - RS - Distribuição</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15</a:t>
            </a:fld>
            <a:endParaRPr lang="pt-BR"/>
          </a:p>
        </p:txBody>
      </p:sp>
      <p:pic>
        <p:nvPicPr>
          <p:cNvPr id="7" name="Imagem 6">
            <a:extLst>
              <a:ext uri="{FF2B5EF4-FFF2-40B4-BE49-F238E27FC236}">
                <a16:creationId xmlns:a16="http://schemas.microsoft.com/office/drawing/2014/main" id="{9CF918CE-1E5A-BB03-8747-EB36E78116F9}"/>
              </a:ext>
            </a:extLst>
          </p:cNvPr>
          <p:cNvPicPr>
            <a:picLocks noChangeAspect="1"/>
          </p:cNvPicPr>
          <p:nvPr/>
        </p:nvPicPr>
        <p:blipFill>
          <a:blip r:embed="rId2"/>
          <a:stretch>
            <a:fillRect/>
          </a:stretch>
        </p:blipFill>
        <p:spPr>
          <a:xfrm>
            <a:off x="179512" y="783829"/>
            <a:ext cx="8172400" cy="1644396"/>
          </a:xfrm>
          <a:prstGeom prst="rect">
            <a:avLst/>
          </a:prstGeom>
          <a:ln w="3175">
            <a:solidFill>
              <a:schemeClr val="tx1"/>
            </a:solidFill>
          </a:ln>
        </p:spPr>
      </p:pic>
      <p:pic>
        <p:nvPicPr>
          <p:cNvPr id="9" name="Imagem 8">
            <a:extLst>
              <a:ext uri="{FF2B5EF4-FFF2-40B4-BE49-F238E27FC236}">
                <a16:creationId xmlns:a16="http://schemas.microsoft.com/office/drawing/2014/main" id="{8C2B743F-0B08-1AD5-8D2D-0658153F99C9}"/>
              </a:ext>
            </a:extLst>
          </p:cNvPr>
          <p:cNvPicPr>
            <a:picLocks noChangeAspect="1"/>
          </p:cNvPicPr>
          <p:nvPr/>
        </p:nvPicPr>
        <p:blipFill>
          <a:blip r:embed="rId3"/>
          <a:stretch>
            <a:fillRect/>
          </a:stretch>
        </p:blipFill>
        <p:spPr>
          <a:xfrm>
            <a:off x="827584" y="2608806"/>
            <a:ext cx="8100392" cy="2448010"/>
          </a:xfrm>
          <a:prstGeom prst="rect">
            <a:avLst/>
          </a:prstGeom>
          <a:ln w="3175">
            <a:solidFill>
              <a:schemeClr val="tx1"/>
            </a:solidFill>
          </a:ln>
        </p:spPr>
      </p:pic>
    </p:spTree>
    <p:extLst>
      <p:ext uri="{BB962C8B-B14F-4D97-AF65-F5344CB8AC3E}">
        <p14:creationId xmlns:p14="http://schemas.microsoft.com/office/powerpoint/2010/main" val="2527961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rmAutofit fontScale="90000"/>
          </a:bodyPr>
          <a:lstStyle/>
          <a:p>
            <a:r>
              <a:rPr lang="pt-BR" dirty="0">
                <a:solidFill>
                  <a:srgbClr val="0070C0"/>
                </a:solidFill>
                <a:latin typeface="Verdana" panose="020B0604030504040204" pitchFamily="34" charset="0"/>
                <a:ea typeface="Verdana" panose="020B0604030504040204" pitchFamily="34" charset="0"/>
                <a:cs typeface="Aharoni" panose="02010803020104030203" pitchFamily="2" charset="-79"/>
              </a:rPr>
              <a:t>EXISTE VIDA PÓS-FATURAMENTO?</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16</a:t>
            </a:fld>
            <a:endParaRPr lang="pt-BR"/>
          </a:p>
        </p:txBody>
      </p:sp>
      <p:sp>
        <p:nvSpPr>
          <p:cNvPr id="5" name="CaixaDeTexto 4">
            <a:extLst>
              <a:ext uri="{FF2B5EF4-FFF2-40B4-BE49-F238E27FC236}">
                <a16:creationId xmlns:a16="http://schemas.microsoft.com/office/drawing/2014/main" id="{6235FAC9-3E1F-68F6-BC8A-1892A210C3E1}"/>
              </a:ext>
            </a:extLst>
          </p:cNvPr>
          <p:cNvSpPr txBox="1"/>
          <p:nvPr/>
        </p:nvSpPr>
        <p:spPr>
          <a:xfrm>
            <a:off x="-1" y="1289926"/>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E o que não foi faturado?</a:t>
            </a:r>
            <a:endParaRPr lang="pt-BR" sz="4000" dirty="0">
              <a:solidFill>
                <a:schemeClr val="dk1"/>
              </a:solidFill>
              <a:latin typeface="Calibri"/>
              <a:ea typeface="Calibri"/>
              <a:cs typeface="Calibri"/>
              <a:sym typeface="Calibri"/>
            </a:endParaRPr>
          </a:p>
        </p:txBody>
      </p:sp>
      <p:sp>
        <p:nvSpPr>
          <p:cNvPr id="6" name="CaixaDeTexto 5">
            <a:extLst>
              <a:ext uri="{FF2B5EF4-FFF2-40B4-BE49-F238E27FC236}">
                <a16:creationId xmlns:a16="http://schemas.microsoft.com/office/drawing/2014/main" id="{09156A15-B3D5-6D3F-8E59-92B57E3F6C4B}"/>
              </a:ext>
            </a:extLst>
          </p:cNvPr>
          <p:cNvSpPr txBox="1"/>
          <p:nvPr/>
        </p:nvSpPr>
        <p:spPr>
          <a:xfrm>
            <a:off x="-1" y="2361018"/>
            <a:ext cx="9144001" cy="1938992"/>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074F4C"/>
                </a:solidFill>
                <a:latin typeface="Calibri"/>
                <a:ea typeface="Calibri"/>
                <a:cs typeface="Calibri"/>
                <a:sym typeface="Calibri"/>
              </a:rPr>
              <a:t>Para os gráficos a seguir vamos por uma abordagem que parte do macro e vamos até o micro</a:t>
            </a:r>
            <a:endParaRPr lang="pt-BR" sz="4000" b="1" i="1" dirty="0"/>
          </a:p>
        </p:txBody>
      </p:sp>
    </p:spTree>
    <p:extLst>
      <p:ext uri="{BB962C8B-B14F-4D97-AF65-F5344CB8AC3E}">
        <p14:creationId xmlns:p14="http://schemas.microsoft.com/office/powerpoint/2010/main" val="3417711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C4049-6590-8FAF-794B-106F70BE99F9}"/>
              </a:ext>
            </a:extLst>
          </p:cNvPr>
          <p:cNvSpPr>
            <a:spLocks noGrp="1"/>
          </p:cNvSpPr>
          <p:nvPr>
            <p:ph type="title"/>
          </p:nvPr>
        </p:nvSpPr>
        <p:spPr>
          <a:xfrm>
            <a:off x="311700" y="67343"/>
            <a:ext cx="8520600" cy="572700"/>
          </a:xfrm>
        </p:spPr>
        <p:txBody>
          <a:bodyPr>
            <a:normAutofit fontScale="90000"/>
          </a:bodyPr>
          <a:lstStyle/>
          <a:p>
            <a:r>
              <a:rPr lang="pt-BR" dirty="0" err="1">
                <a:solidFill>
                  <a:srgbClr val="0070C0"/>
                </a:solidFill>
                <a:latin typeface="Verdana" panose="020B0604030504040204" pitchFamily="34" charset="0"/>
                <a:ea typeface="Verdana" panose="020B0604030504040204" pitchFamily="34" charset="0"/>
                <a:cs typeface="Aharoni" panose="02010803020104030203" pitchFamily="2" charset="-79"/>
              </a:rPr>
              <a:t>AIHs</a:t>
            </a:r>
            <a:r>
              <a:rPr lang="pt-BR" dirty="0">
                <a:solidFill>
                  <a:srgbClr val="0070C0"/>
                </a:solidFill>
                <a:latin typeface="Verdana" panose="020B0604030504040204" pitchFamily="34" charset="0"/>
                <a:ea typeface="Verdana" panose="020B0604030504040204" pitchFamily="34" charset="0"/>
                <a:cs typeface="Aharoni" panose="02010803020104030203" pitchFamily="2" charset="-79"/>
              </a:rPr>
              <a:t> APRESENTADAS NO BRASIL</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17</a:t>
            </a:fld>
            <a:endParaRPr lang="pt-BR"/>
          </a:p>
        </p:txBody>
      </p:sp>
      <p:pic>
        <p:nvPicPr>
          <p:cNvPr id="6" name="Imagem 5">
            <a:extLst>
              <a:ext uri="{FF2B5EF4-FFF2-40B4-BE49-F238E27FC236}">
                <a16:creationId xmlns:a16="http://schemas.microsoft.com/office/drawing/2014/main" id="{9A1EB449-0FE7-DC80-3796-A6EC59303187}"/>
              </a:ext>
            </a:extLst>
          </p:cNvPr>
          <p:cNvPicPr>
            <a:picLocks noChangeAspect="1"/>
          </p:cNvPicPr>
          <p:nvPr/>
        </p:nvPicPr>
        <p:blipFill>
          <a:blip r:embed="rId2"/>
          <a:stretch>
            <a:fillRect/>
          </a:stretch>
        </p:blipFill>
        <p:spPr>
          <a:xfrm>
            <a:off x="385762" y="0"/>
            <a:ext cx="8372475" cy="5143500"/>
          </a:xfrm>
          <a:prstGeom prst="rect">
            <a:avLst/>
          </a:prstGeom>
          <a:ln>
            <a:solidFill>
              <a:srgbClr val="0070C0"/>
            </a:solidFill>
          </a:ln>
        </p:spPr>
      </p:pic>
    </p:spTree>
    <p:extLst>
      <p:ext uri="{BB962C8B-B14F-4D97-AF65-F5344CB8AC3E}">
        <p14:creationId xmlns:p14="http://schemas.microsoft.com/office/powerpoint/2010/main" val="1564611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18</a:t>
            </a:fld>
            <a:endParaRPr lang="pt-BR"/>
          </a:p>
        </p:txBody>
      </p:sp>
      <p:sp>
        <p:nvSpPr>
          <p:cNvPr id="7" name="Título 6">
            <a:extLst>
              <a:ext uri="{FF2B5EF4-FFF2-40B4-BE49-F238E27FC236}">
                <a16:creationId xmlns:a16="http://schemas.microsoft.com/office/drawing/2014/main" id="{9BDAFBBC-400D-276E-C142-D61E6295FCF4}"/>
              </a:ext>
            </a:extLst>
          </p:cNvPr>
          <p:cNvSpPr>
            <a:spLocks noGrp="1"/>
          </p:cNvSpPr>
          <p:nvPr>
            <p:ph type="title"/>
          </p:nvPr>
        </p:nvSpPr>
        <p:spPr/>
        <p:txBody>
          <a:bodyPr>
            <a:normAutofit fontScale="90000"/>
          </a:bodyPr>
          <a:lstStyle/>
          <a:p>
            <a:endParaRPr lang="pt-BR"/>
          </a:p>
        </p:txBody>
      </p:sp>
      <p:pic>
        <p:nvPicPr>
          <p:cNvPr id="11" name="Imagem 10">
            <a:extLst>
              <a:ext uri="{FF2B5EF4-FFF2-40B4-BE49-F238E27FC236}">
                <a16:creationId xmlns:a16="http://schemas.microsoft.com/office/drawing/2014/main" id="{2EA5F174-EA52-7E1E-F8D4-0566C7B88DBC}"/>
              </a:ext>
            </a:extLst>
          </p:cNvPr>
          <p:cNvPicPr>
            <a:picLocks noChangeAspect="1"/>
          </p:cNvPicPr>
          <p:nvPr/>
        </p:nvPicPr>
        <p:blipFill>
          <a:blip r:embed="rId2"/>
          <a:stretch>
            <a:fillRect/>
          </a:stretch>
        </p:blipFill>
        <p:spPr>
          <a:xfrm>
            <a:off x="145759" y="0"/>
            <a:ext cx="8852482" cy="5143500"/>
          </a:xfrm>
          <a:prstGeom prst="rect">
            <a:avLst/>
          </a:prstGeom>
          <a:ln w="3175">
            <a:solidFill>
              <a:schemeClr val="tx1"/>
            </a:solidFill>
          </a:ln>
        </p:spPr>
      </p:pic>
    </p:spTree>
    <p:extLst>
      <p:ext uri="{BB962C8B-B14F-4D97-AF65-F5344CB8AC3E}">
        <p14:creationId xmlns:p14="http://schemas.microsoft.com/office/powerpoint/2010/main" val="2299289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19</a:t>
            </a:fld>
            <a:endParaRPr lang="pt-BR"/>
          </a:p>
        </p:txBody>
      </p:sp>
      <p:pic>
        <p:nvPicPr>
          <p:cNvPr id="3" name="Imagem 2">
            <a:extLst>
              <a:ext uri="{FF2B5EF4-FFF2-40B4-BE49-F238E27FC236}">
                <a16:creationId xmlns:a16="http://schemas.microsoft.com/office/drawing/2014/main" id="{80A6C2C1-BDB4-23C6-EBEB-1D4A348A3073}"/>
              </a:ext>
            </a:extLst>
          </p:cNvPr>
          <p:cNvPicPr>
            <a:picLocks noChangeAspect="1"/>
          </p:cNvPicPr>
          <p:nvPr/>
        </p:nvPicPr>
        <p:blipFill>
          <a:blip r:embed="rId2"/>
          <a:stretch>
            <a:fillRect/>
          </a:stretch>
        </p:blipFill>
        <p:spPr>
          <a:xfrm>
            <a:off x="373996" y="0"/>
            <a:ext cx="8396008" cy="5143500"/>
          </a:xfrm>
          <a:prstGeom prst="rect">
            <a:avLst/>
          </a:prstGeom>
          <a:ln w="3175">
            <a:solidFill>
              <a:schemeClr val="tx1"/>
            </a:solidFill>
          </a:ln>
        </p:spPr>
      </p:pic>
    </p:spTree>
    <p:extLst>
      <p:ext uri="{BB962C8B-B14F-4D97-AF65-F5344CB8AC3E}">
        <p14:creationId xmlns:p14="http://schemas.microsoft.com/office/powerpoint/2010/main" val="498125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3A114D-149D-A583-B4AA-A2D560F628B6}"/>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0F3334D4-B853-80B3-F45A-319E0C827309}"/>
              </a:ext>
            </a:extLst>
          </p:cNvPr>
          <p:cNvSpPr>
            <a:spLocks noGrp="1"/>
          </p:cNvSpPr>
          <p:nvPr>
            <p:ph type="body" idx="1"/>
          </p:nvPr>
        </p:nvSpPr>
        <p:spPr/>
        <p:txBody>
          <a:bodyPr/>
          <a:lstStyle/>
          <a:p>
            <a:endParaRPr lang="pt-BR"/>
          </a:p>
        </p:txBody>
      </p:sp>
      <p:pic>
        <p:nvPicPr>
          <p:cNvPr id="7" name="Imagem 6">
            <a:extLst>
              <a:ext uri="{FF2B5EF4-FFF2-40B4-BE49-F238E27FC236}">
                <a16:creationId xmlns:a16="http://schemas.microsoft.com/office/drawing/2014/main" id="{33D9F852-EB76-EC06-61B9-5BF387595F6F}"/>
              </a:ext>
            </a:extLst>
          </p:cNvPr>
          <p:cNvPicPr>
            <a:picLocks noChangeAspect="1"/>
          </p:cNvPicPr>
          <p:nvPr/>
        </p:nvPicPr>
        <p:blipFill>
          <a:blip r:embed="rId2"/>
          <a:stretch>
            <a:fillRect/>
          </a:stretch>
        </p:blipFill>
        <p:spPr>
          <a:xfrm>
            <a:off x="332852" y="0"/>
            <a:ext cx="8478296" cy="5143500"/>
          </a:xfrm>
          <a:prstGeom prst="rect">
            <a:avLst/>
          </a:prstGeom>
          <a:ln>
            <a:solidFill>
              <a:srgbClr val="0070C0"/>
            </a:solidFill>
          </a:ln>
        </p:spPr>
      </p:pic>
    </p:spTree>
    <p:extLst>
      <p:ext uri="{BB962C8B-B14F-4D97-AF65-F5344CB8AC3E}">
        <p14:creationId xmlns:p14="http://schemas.microsoft.com/office/powerpoint/2010/main" val="2339856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21</a:t>
            </a:fld>
            <a:endParaRPr lang="pt-BR"/>
          </a:p>
        </p:txBody>
      </p:sp>
      <p:sp>
        <p:nvSpPr>
          <p:cNvPr id="7" name="Título 6">
            <a:extLst>
              <a:ext uri="{FF2B5EF4-FFF2-40B4-BE49-F238E27FC236}">
                <a16:creationId xmlns:a16="http://schemas.microsoft.com/office/drawing/2014/main" id="{7FC4AB22-FC8A-1E83-DB86-F6B51AB12796}"/>
              </a:ext>
            </a:extLst>
          </p:cNvPr>
          <p:cNvSpPr>
            <a:spLocks noGrp="1"/>
          </p:cNvSpPr>
          <p:nvPr>
            <p:ph type="title"/>
          </p:nvPr>
        </p:nvSpPr>
        <p:spPr/>
        <p:txBody>
          <a:bodyPr>
            <a:normAutofit fontScale="90000"/>
          </a:bodyPr>
          <a:lstStyle/>
          <a:p>
            <a:endParaRPr lang="pt-BR"/>
          </a:p>
        </p:txBody>
      </p:sp>
      <p:pic>
        <p:nvPicPr>
          <p:cNvPr id="9" name="Imagem 8">
            <a:extLst>
              <a:ext uri="{FF2B5EF4-FFF2-40B4-BE49-F238E27FC236}">
                <a16:creationId xmlns:a16="http://schemas.microsoft.com/office/drawing/2014/main" id="{30BC2D0B-E2CA-134B-B4B7-689C21B4FACE}"/>
              </a:ext>
            </a:extLst>
          </p:cNvPr>
          <p:cNvPicPr>
            <a:picLocks noChangeAspect="1"/>
          </p:cNvPicPr>
          <p:nvPr/>
        </p:nvPicPr>
        <p:blipFill>
          <a:blip r:embed="rId2"/>
          <a:stretch>
            <a:fillRect/>
          </a:stretch>
        </p:blipFill>
        <p:spPr>
          <a:xfrm>
            <a:off x="45532" y="0"/>
            <a:ext cx="9052937" cy="5143500"/>
          </a:xfrm>
          <a:prstGeom prst="rect">
            <a:avLst/>
          </a:prstGeom>
          <a:ln>
            <a:solidFill>
              <a:srgbClr val="0070C0"/>
            </a:solidFill>
          </a:ln>
        </p:spPr>
      </p:pic>
    </p:spTree>
    <p:extLst>
      <p:ext uri="{BB962C8B-B14F-4D97-AF65-F5344CB8AC3E}">
        <p14:creationId xmlns:p14="http://schemas.microsoft.com/office/powerpoint/2010/main" val="3116521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22</a:t>
            </a:fld>
            <a:endParaRPr lang="pt-BR"/>
          </a:p>
        </p:txBody>
      </p:sp>
      <p:sp>
        <p:nvSpPr>
          <p:cNvPr id="7" name="Título 6">
            <a:extLst>
              <a:ext uri="{FF2B5EF4-FFF2-40B4-BE49-F238E27FC236}">
                <a16:creationId xmlns:a16="http://schemas.microsoft.com/office/drawing/2014/main" id="{786962DC-E8BC-C6F3-06FB-740EA0CF751F}"/>
              </a:ext>
            </a:extLst>
          </p:cNvPr>
          <p:cNvSpPr>
            <a:spLocks noGrp="1"/>
          </p:cNvSpPr>
          <p:nvPr>
            <p:ph type="title"/>
          </p:nvPr>
        </p:nvSpPr>
        <p:spPr/>
        <p:txBody>
          <a:bodyPr>
            <a:normAutofit fontScale="90000"/>
          </a:bodyPr>
          <a:lstStyle/>
          <a:p>
            <a:endParaRPr lang="pt-BR"/>
          </a:p>
        </p:txBody>
      </p:sp>
      <p:pic>
        <p:nvPicPr>
          <p:cNvPr id="9" name="Imagem 8">
            <a:extLst>
              <a:ext uri="{FF2B5EF4-FFF2-40B4-BE49-F238E27FC236}">
                <a16:creationId xmlns:a16="http://schemas.microsoft.com/office/drawing/2014/main" id="{8A410743-4C5D-3189-B420-D862E218A413}"/>
              </a:ext>
            </a:extLst>
          </p:cNvPr>
          <p:cNvPicPr>
            <a:picLocks noChangeAspect="1"/>
          </p:cNvPicPr>
          <p:nvPr/>
        </p:nvPicPr>
        <p:blipFill>
          <a:blip r:embed="rId2"/>
          <a:stretch>
            <a:fillRect/>
          </a:stretch>
        </p:blipFill>
        <p:spPr>
          <a:xfrm>
            <a:off x="0" y="116833"/>
            <a:ext cx="9144000" cy="4909833"/>
          </a:xfrm>
          <a:prstGeom prst="rect">
            <a:avLst/>
          </a:prstGeom>
        </p:spPr>
      </p:pic>
    </p:spTree>
    <p:extLst>
      <p:ext uri="{BB962C8B-B14F-4D97-AF65-F5344CB8AC3E}">
        <p14:creationId xmlns:p14="http://schemas.microsoft.com/office/powerpoint/2010/main" val="4203605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23</a:t>
            </a:fld>
            <a:endParaRPr lang="pt-BR"/>
          </a:p>
        </p:txBody>
      </p:sp>
      <p:sp>
        <p:nvSpPr>
          <p:cNvPr id="7" name="Título 6">
            <a:extLst>
              <a:ext uri="{FF2B5EF4-FFF2-40B4-BE49-F238E27FC236}">
                <a16:creationId xmlns:a16="http://schemas.microsoft.com/office/drawing/2014/main" id="{8D4EF5B8-84EE-67D1-241D-75073DA3C4A5}"/>
              </a:ext>
            </a:extLst>
          </p:cNvPr>
          <p:cNvSpPr>
            <a:spLocks noGrp="1"/>
          </p:cNvSpPr>
          <p:nvPr>
            <p:ph type="title"/>
          </p:nvPr>
        </p:nvSpPr>
        <p:spPr/>
        <p:txBody>
          <a:bodyPr>
            <a:normAutofit fontScale="90000"/>
          </a:bodyPr>
          <a:lstStyle/>
          <a:p>
            <a:endParaRPr lang="pt-BR"/>
          </a:p>
        </p:txBody>
      </p:sp>
      <p:pic>
        <p:nvPicPr>
          <p:cNvPr id="9" name="Imagem 8">
            <a:extLst>
              <a:ext uri="{FF2B5EF4-FFF2-40B4-BE49-F238E27FC236}">
                <a16:creationId xmlns:a16="http://schemas.microsoft.com/office/drawing/2014/main" id="{7BB45677-1B41-60A3-7EFC-52639051571F}"/>
              </a:ext>
            </a:extLst>
          </p:cNvPr>
          <p:cNvPicPr>
            <a:picLocks noChangeAspect="1"/>
          </p:cNvPicPr>
          <p:nvPr/>
        </p:nvPicPr>
        <p:blipFill>
          <a:blip r:embed="rId2"/>
          <a:stretch>
            <a:fillRect/>
          </a:stretch>
        </p:blipFill>
        <p:spPr>
          <a:xfrm>
            <a:off x="0" y="141906"/>
            <a:ext cx="9144000" cy="4859687"/>
          </a:xfrm>
          <a:prstGeom prst="rect">
            <a:avLst/>
          </a:prstGeom>
        </p:spPr>
      </p:pic>
    </p:spTree>
    <p:extLst>
      <p:ext uri="{BB962C8B-B14F-4D97-AF65-F5344CB8AC3E}">
        <p14:creationId xmlns:p14="http://schemas.microsoft.com/office/powerpoint/2010/main" val="3609857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24</a:t>
            </a:fld>
            <a:endParaRPr lang="pt-BR"/>
          </a:p>
        </p:txBody>
      </p:sp>
      <p:sp>
        <p:nvSpPr>
          <p:cNvPr id="8" name="Título 7">
            <a:extLst>
              <a:ext uri="{FF2B5EF4-FFF2-40B4-BE49-F238E27FC236}">
                <a16:creationId xmlns:a16="http://schemas.microsoft.com/office/drawing/2014/main" id="{D6A0720B-1712-B9A4-5E04-3EF0CA264E47}"/>
              </a:ext>
            </a:extLst>
          </p:cNvPr>
          <p:cNvSpPr>
            <a:spLocks noGrp="1"/>
          </p:cNvSpPr>
          <p:nvPr>
            <p:ph type="title"/>
          </p:nvPr>
        </p:nvSpPr>
        <p:spPr/>
        <p:txBody>
          <a:bodyPr>
            <a:normAutofit fontScale="90000"/>
          </a:bodyPr>
          <a:lstStyle/>
          <a:p>
            <a:endParaRPr lang="pt-BR"/>
          </a:p>
        </p:txBody>
      </p:sp>
      <p:pic>
        <p:nvPicPr>
          <p:cNvPr id="10" name="Imagem 9">
            <a:extLst>
              <a:ext uri="{FF2B5EF4-FFF2-40B4-BE49-F238E27FC236}">
                <a16:creationId xmlns:a16="http://schemas.microsoft.com/office/drawing/2014/main" id="{1DF0A43C-3374-8904-B309-7B1B3DF691AC}"/>
              </a:ext>
            </a:extLst>
          </p:cNvPr>
          <p:cNvPicPr>
            <a:picLocks noChangeAspect="1"/>
          </p:cNvPicPr>
          <p:nvPr/>
        </p:nvPicPr>
        <p:blipFill>
          <a:blip r:embed="rId2"/>
          <a:stretch>
            <a:fillRect/>
          </a:stretch>
        </p:blipFill>
        <p:spPr>
          <a:xfrm>
            <a:off x="0" y="89807"/>
            <a:ext cx="9144000" cy="4963886"/>
          </a:xfrm>
          <a:prstGeom prst="rect">
            <a:avLst/>
          </a:prstGeom>
        </p:spPr>
      </p:pic>
      <p:pic>
        <p:nvPicPr>
          <p:cNvPr id="12" name="Imagem 11">
            <a:extLst>
              <a:ext uri="{FF2B5EF4-FFF2-40B4-BE49-F238E27FC236}">
                <a16:creationId xmlns:a16="http://schemas.microsoft.com/office/drawing/2014/main" id="{98F7A30E-2479-BBE5-C127-B8A78D1F5CF4}"/>
              </a:ext>
            </a:extLst>
          </p:cNvPr>
          <p:cNvPicPr>
            <a:picLocks noChangeAspect="1"/>
          </p:cNvPicPr>
          <p:nvPr/>
        </p:nvPicPr>
        <p:blipFill>
          <a:blip r:embed="rId3"/>
          <a:stretch>
            <a:fillRect/>
          </a:stretch>
        </p:blipFill>
        <p:spPr>
          <a:xfrm>
            <a:off x="7646135" y="1247590"/>
            <a:ext cx="1505369" cy="2476288"/>
          </a:xfrm>
          <a:prstGeom prst="rect">
            <a:avLst/>
          </a:prstGeom>
          <a:ln>
            <a:solidFill>
              <a:srgbClr val="0070C0"/>
            </a:solidFill>
          </a:ln>
        </p:spPr>
      </p:pic>
    </p:spTree>
    <p:extLst>
      <p:ext uri="{BB962C8B-B14F-4D97-AF65-F5344CB8AC3E}">
        <p14:creationId xmlns:p14="http://schemas.microsoft.com/office/powerpoint/2010/main" val="4271123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25</a:t>
            </a:fld>
            <a:endParaRPr lang="pt-BR"/>
          </a:p>
        </p:txBody>
      </p:sp>
      <p:sp>
        <p:nvSpPr>
          <p:cNvPr id="7" name="Título 6">
            <a:extLst>
              <a:ext uri="{FF2B5EF4-FFF2-40B4-BE49-F238E27FC236}">
                <a16:creationId xmlns:a16="http://schemas.microsoft.com/office/drawing/2014/main" id="{E1D52FEC-20AB-647F-25A9-F3BBFB4A6653}"/>
              </a:ext>
            </a:extLst>
          </p:cNvPr>
          <p:cNvSpPr>
            <a:spLocks noGrp="1"/>
          </p:cNvSpPr>
          <p:nvPr>
            <p:ph type="title"/>
          </p:nvPr>
        </p:nvSpPr>
        <p:spPr/>
        <p:txBody>
          <a:bodyPr>
            <a:normAutofit fontScale="90000"/>
          </a:bodyPr>
          <a:lstStyle/>
          <a:p>
            <a:endParaRPr lang="pt-BR"/>
          </a:p>
        </p:txBody>
      </p:sp>
      <p:pic>
        <p:nvPicPr>
          <p:cNvPr id="11" name="Imagem 10">
            <a:extLst>
              <a:ext uri="{FF2B5EF4-FFF2-40B4-BE49-F238E27FC236}">
                <a16:creationId xmlns:a16="http://schemas.microsoft.com/office/drawing/2014/main" id="{489A3802-6660-4414-335D-16594BDEEADE}"/>
              </a:ext>
            </a:extLst>
          </p:cNvPr>
          <p:cNvPicPr>
            <a:picLocks noChangeAspect="1"/>
          </p:cNvPicPr>
          <p:nvPr/>
        </p:nvPicPr>
        <p:blipFill>
          <a:blip r:embed="rId2"/>
          <a:stretch>
            <a:fillRect/>
          </a:stretch>
        </p:blipFill>
        <p:spPr>
          <a:xfrm>
            <a:off x="0" y="87258"/>
            <a:ext cx="9144000" cy="4968983"/>
          </a:xfrm>
          <a:prstGeom prst="rect">
            <a:avLst/>
          </a:prstGeom>
        </p:spPr>
      </p:pic>
    </p:spTree>
    <p:extLst>
      <p:ext uri="{BB962C8B-B14F-4D97-AF65-F5344CB8AC3E}">
        <p14:creationId xmlns:p14="http://schemas.microsoft.com/office/powerpoint/2010/main" val="2600426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26</a:t>
            </a:fld>
            <a:endParaRPr lang="pt-BR"/>
          </a:p>
        </p:txBody>
      </p:sp>
      <p:sp>
        <p:nvSpPr>
          <p:cNvPr id="6" name="Título 5">
            <a:extLst>
              <a:ext uri="{FF2B5EF4-FFF2-40B4-BE49-F238E27FC236}">
                <a16:creationId xmlns:a16="http://schemas.microsoft.com/office/drawing/2014/main" id="{7ADC11BB-D3E0-8093-E800-73898BD3C7AA}"/>
              </a:ext>
            </a:extLst>
          </p:cNvPr>
          <p:cNvSpPr>
            <a:spLocks noGrp="1"/>
          </p:cNvSpPr>
          <p:nvPr>
            <p:ph type="title"/>
          </p:nvPr>
        </p:nvSpPr>
        <p:spPr/>
        <p:txBody>
          <a:bodyPr>
            <a:normAutofit fontScale="90000"/>
          </a:bodyPr>
          <a:lstStyle/>
          <a:p>
            <a:endParaRPr lang="pt-BR"/>
          </a:p>
        </p:txBody>
      </p:sp>
      <p:pic>
        <p:nvPicPr>
          <p:cNvPr id="9" name="Imagem 8">
            <a:extLst>
              <a:ext uri="{FF2B5EF4-FFF2-40B4-BE49-F238E27FC236}">
                <a16:creationId xmlns:a16="http://schemas.microsoft.com/office/drawing/2014/main" id="{C469B5E8-A945-8107-C21F-AFF441C5F418}"/>
              </a:ext>
            </a:extLst>
          </p:cNvPr>
          <p:cNvPicPr>
            <a:picLocks noChangeAspect="1"/>
          </p:cNvPicPr>
          <p:nvPr/>
        </p:nvPicPr>
        <p:blipFill>
          <a:blip r:embed="rId2"/>
          <a:stretch>
            <a:fillRect/>
          </a:stretch>
        </p:blipFill>
        <p:spPr>
          <a:xfrm>
            <a:off x="0" y="74209"/>
            <a:ext cx="9144000" cy="4995081"/>
          </a:xfrm>
          <a:prstGeom prst="rect">
            <a:avLst/>
          </a:prstGeom>
        </p:spPr>
      </p:pic>
    </p:spTree>
    <p:extLst>
      <p:ext uri="{BB962C8B-B14F-4D97-AF65-F5344CB8AC3E}">
        <p14:creationId xmlns:p14="http://schemas.microsoft.com/office/powerpoint/2010/main" val="147524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27</a:t>
            </a:fld>
            <a:endParaRPr lang="pt-BR"/>
          </a:p>
        </p:txBody>
      </p:sp>
      <p:sp>
        <p:nvSpPr>
          <p:cNvPr id="7" name="Título 6">
            <a:extLst>
              <a:ext uri="{FF2B5EF4-FFF2-40B4-BE49-F238E27FC236}">
                <a16:creationId xmlns:a16="http://schemas.microsoft.com/office/drawing/2014/main" id="{77727781-C226-AD14-3AB9-ED4D0FC0273A}"/>
              </a:ext>
            </a:extLst>
          </p:cNvPr>
          <p:cNvSpPr>
            <a:spLocks noGrp="1"/>
          </p:cNvSpPr>
          <p:nvPr>
            <p:ph type="title"/>
          </p:nvPr>
        </p:nvSpPr>
        <p:spPr/>
        <p:txBody>
          <a:bodyPr>
            <a:normAutofit fontScale="90000"/>
          </a:bodyPr>
          <a:lstStyle/>
          <a:p>
            <a:endParaRPr lang="pt-BR"/>
          </a:p>
        </p:txBody>
      </p:sp>
      <p:pic>
        <p:nvPicPr>
          <p:cNvPr id="9" name="Imagem 8">
            <a:extLst>
              <a:ext uri="{FF2B5EF4-FFF2-40B4-BE49-F238E27FC236}">
                <a16:creationId xmlns:a16="http://schemas.microsoft.com/office/drawing/2014/main" id="{A6BC0CD0-1DD1-7703-B1DC-138F2EF2A845}"/>
              </a:ext>
            </a:extLst>
          </p:cNvPr>
          <p:cNvPicPr>
            <a:picLocks noChangeAspect="1"/>
          </p:cNvPicPr>
          <p:nvPr/>
        </p:nvPicPr>
        <p:blipFill>
          <a:blip r:embed="rId2"/>
          <a:stretch>
            <a:fillRect/>
          </a:stretch>
        </p:blipFill>
        <p:spPr>
          <a:xfrm>
            <a:off x="0" y="191250"/>
            <a:ext cx="9144000" cy="4761000"/>
          </a:xfrm>
          <a:prstGeom prst="rect">
            <a:avLst/>
          </a:prstGeom>
        </p:spPr>
      </p:pic>
    </p:spTree>
    <p:extLst>
      <p:ext uri="{BB962C8B-B14F-4D97-AF65-F5344CB8AC3E}">
        <p14:creationId xmlns:p14="http://schemas.microsoft.com/office/powerpoint/2010/main" val="595459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28</a:t>
            </a:fld>
            <a:endParaRPr lang="pt-BR"/>
          </a:p>
        </p:txBody>
      </p:sp>
      <p:pic>
        <p:nvPicPr>
          <p:cNvPr id="5" name="Imagem 4">
            <a:extLst>
              <a:ext uri="{FF2B5EF4-FFF2-40B4-BE49-F238E27FC236}">
                <a16:creationId xmlns:a16="http://schemas.microsoft.com/office/drawing/2014/main" id="{8E0D18B4-3702-153D-2BCD-47ACC7E72900}"/>
              </a:ext>
            </a:extLst>
          </p:cNvPr>
          <p:cNvPicPr>
            <a:picLocks noChangeAspect="1"/>
          </p:cNvPicPr>
          <p:nvPr/>
        </p:nvPicPr>
        <p:blipFill>
          <a:blip r:embed="rId2"/>
          <a:stretch>
            <a:fillRect/>
          </a:stretch>
        </p:blipFill>
        <p:spPr>
          <a:xfrm>
            <a:off x="110906" y="43342"/>
            <a:ext cx="8922187" cy="5056816"/>
          </a:xfrm>
          <a:prstGeom prst="rect">
            <a:avLst/>
          </a:prstGeom>
          <a:ln>
            <a:solidFill>
              <a:srgbClr val="0070C0"/>
            </a:solidFill>
          </a:ln>
        </p:spPr>
      </p:pic>
    </p:spTree>
    <p:extLst>
      <p:ext uri="{BB962C8B-B14F-4D97-AF65-F5344CB8AC3E}">
        <p14:creationId xmlns:p14="http://schemas.microsoft.com/office/powerpoint/2010/main" val="3394775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29</a:t>
            </a:fld>
            <a:endParaRPr lang="pt-BR"/>
          </a:p>
        </p:txBody>
      </p:sp>
      <p:pic>
        <p:nvPicPr>
          <p:cNvPr id="3" name="Imagem 2">
            <a:extLst>
              <a:ext uri="{FF2B5EF4-FFF2-40B4-BE49-F238E27FC236}">
                <a16:creationId xmlns:a16="http://schemas.microsoft.com/office/drawing/2014/main" id="{93512930-745F-931E-14C0-291AD1D54891}"/>
              </a:ext>
            </a:extLst>
          </p:cNvPr>
          <p:cNvPicPr>
            <a:picLocks noChangeAspect="1"/>
          </p:cNvPicPr>
          <p:nvPr/>
        </p:nvPicPr>
        <p:blipFill>
          <a:blip r:embed="rId2"/>
          <a:stretch>
            <a:fillRect/>
          </a:stretch>
        </p:blipFill>
        <p:spPr>
          <a:xfrm>
            <a:off x="0" y="80341"/>
            <a:ext cx="9144000" cy="4982818"/>
          </a:xfrm>
          <a:prstGeom prst="rect">
            <a:avLst/>
          </a:prstGeom>
        </p:spPr>
      </p:pic>
    </p:spTree>
    <p:extLst>
      <p:ext uri="{BB962C8B-B14F-4D97-AF65-F5344CB8AC3E}">
        <p14:creationId xmlns:p14="http://schemas.microsoft.com/office/powerpoint/2010/main" val="380672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30</a:t>
            </a:fld>
            <a:endParaRPr lang="pt-BR"/>
          </a:p>
        </p:txBody>
      </p:sp>
      <p:sp>
        <p:nvSpPr>
          <p:cNvPr id="5" name="CaixaDeTexto 4">
            <a:extLst>
              <a:ext uri="{FF2B5EF4-FFF2-40B4-BE49-F238E27FC236}">
                <a16:creationId xmlns:a16="http://schemas.microsoft.com/office/drawing/2014/main" id="{6235FAC9-3E1F-68F6-BC8A-1892A210C3E1}"/>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Vocês lembram do Wally?</a:t>
            </a:r>
            <a:endParaRPr lang="pt-BR" sz="4000" dirty="0">
              <a:solidFill>
                <a:schemeClr val="dk1"/>
              </a:solidFill>
              <a:latin typeface="Calibri"/>
              <a:ea typeface="Calibri"/>
              <a:cs typeface="Calibri"/>
              <a:sym typeface="Calibri"/>
            </a:endParaRPr>
          </a:p>
        </p:txBody>
      </p:sp>
      <p:sp>
        <p:nvSpPr>
          <p:cNvPr id="6" name="CaixaDeTexto 5">
            <a:extLst>
              <a:ext uri="{FF2B5EF4-FFF2-40B4-BE49-F238E27FC236}">
                <a16:creationId xmlns:a16="http://schemas.microsoft.com/office/drawing/2014/main" id="{09156A15-B3D5-6D3F-8E59-92B57E3F6C4B}"/>
              </a:ext>
            </a:extLst>
          </p:cNvPr>
          <p:cNvSpPr txBox="1"/>
          <p:nvPr/>
        </p:nvSpPr>
        <p:spPr>
          <a:xfrm>
            <a:off x="3111211" y="1710341"/>
            <a:ext cx="5506278" cy="2554545"/>
          </a:xfrm>
          <a:prstGeom prst="rect">
            <a:avLst/>
          </a:prstGeom>
          <a:noFill/>
        </p:spPr>
        <p:txBody>
          <a:bodyPr wrap="square" rtlCol="0">
            <a:spAutoFit/>
          </a:bodyPr>
          <a:lstStyle/>
          <a:p>
            <a:pPr marL="457200" marR="0" lvl="0" indent="-457200" rtl="0">
              <a:spcBef>
                <a:spcPts val="0"/>
              </a:spcBef>
              <a:spcAft>
                <a:spcPts val="0"/>
              </a:spcAft>
              <a:buFont typeface="Arial" panose="020B0604020202020204" pitchFamily="34" charset="0"/>
              <a:buChar char="•"/>
            </a:pPr>
            <a:r>
              <a:rPr lang="pt-BR" sz="2000" b="1" i="1" dirty="0" err="1">
                <a:solidFill>
                  <a:srgbClr val="074F4C"/>
                </a:solidFill>
                <a:latin typeface="Calibri"/>
                <a:ea typeface="Calibri"/>
                <a:cs typeface="Calibri"/>
                <a:sym typeface="Calibri"/>
              </a:rPr>
              <a:t>Where's</a:t>
            </a:r>
            <a:r>
              <a:rPr lang="pt-BR" sz="2000" b="1" i="1" dirty="0">
                <a:solidFill>
                  <a:srgbClr val="074F4C"/>
                </a:solidFill>
                <a:latin typeface="Calibri"/>
                <a:ea typeface="Calibri"/>
                <a:cs typeface="Calibri"/>
                <a:sym typeface="Calibri"/>
              </a:rPr>
              <a:t> Wally? (Onde Está Wally? no Brasil e Portugal) é uma série de livros de caráter infanto-juvenil criada pelo ilustrador britânico Martin Handford, baseada em ilustrações e pequenos textos, a série deu origem a uma série animada, uma tira de jornal, uma coleção de 52 revistas semanais intitulada O Mundo de Wally, e jogos eletrônicos.</a:t>
            </a:r>
            <a:endParaRPr lang="pt-BR" sz="1800" b="1" i="1" dirty="0">
              <a:solidFill>
                <a:srgbClr val="074F4C"/>
              </a:solidFill>
              <a:latin typeface="Calibri"/>
              <a:ea typeface="Calibri"/>
              <a:cs typeface="Calibri"/>
              <a:sym typeface="Calibri"/>
            </a:endParaRPr>
          </a:p>
        </p:txBody>
      </p:sp>
      <p:pic>
        <p:nvPicPr>
          <p:cNvPr id="1026" name="Picture 2" descr="Onde está Wally? A incrível busca aos papéis - Martins Fontes">
            <a:extLst>
              <a:ext uri="{FF2B5EF4-FFF2-40B4-BE49-F238E27FC236}">
                <a16:creationId xmlns:a16="http://schemas.microsoft.com/office/drawing/2014/main" id="{5F056D4E-434F-5B1B-68A0-DA0ABCB37DB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2843" y="1160428"/>
            <a:ext cx="2865524" cy="3592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062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504423-3CCE-ECB6-F7A0-50C98C593326}"/>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9F0634C1-40C4-6407-BD97-94DCC48249ED}"/>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F2C3B53D-CE45-E54E-89B3-6E4F55638AC2}"/>
              </a:ext>
            </a:extLst>
          </p:cNvPr>
          <p:cNvSpPr>
            <a:spLocks noGrp="1"/>
          </p:cNvSpPr>
          <p:nvPr>
            <p:ph type="sldNum" idx="12"/>
          </p:nvPr>
        </p:nvSpPr>
        <p:spPr/>
        <p:txBody>
          <a:bodyPr/>
          <a:lstStyle/>
          <a:p>
            <a:pPr lvl="0">
              <a:spcBef>
                <a:spcPts val="0"/>
              </a:spcBef>
              <a:buNone/>
            </a:pPr>
            <a:fld id="{00000000-1234-1234-1234-123412341234}" type="slidenum">
              <a:rPr lang="pt-BR" smtClean="0"/>
              <a:t>31</a:t>
            </a:fld>
            <a:endParaRPr lang="pt-BR"/>
          </a:p>
        </p:txBody>
      </p:sp>
      <p:pic>
        <p:nvPicPr>
          <p:cNvPr id="6" name="Imagem 5">
            <a:extLst>
              <a:ext uri="{FF2B5EF4-FFF2-40B4-BE49-F238E27FC236}">
                <a16:creationId xmlns:a16="http://schemas.microsoft.com/office/drawing/2014/main" id="{F76D22B9-B772-AEC0-FEF5-7AB524897317}"/>
              </a:ext>
            </a:extLst>
          </p:cNvPr>
          <p:cNvPicPr>
            <a:picLocks noChangeAspect="1"/>
          </p:cNvPicPr>
          <p:nvPr/>
        </p:nvPicPr>
        <p:blipFill>
          <a:blip r:embed="rId2"/>
          <a:stretch>
            <a:fillRect/>
          </a:stretch>
        </p:blipFill>
        <p:spPr>
          <a:xfrm>
            <a:off x="672248" y="0"/>
            <a:ext cx="7799504" cy="5143500"/>
          </a:xfrm>
          <a:prstGeom prst="rect">
            <a:avLst/>
          </a:prstGeom>
        </p:spPr>
      </p:pic>
    </p:spTree>
    <p:extLst>
      <p:ext uri="{BB962C8B-B14F-4D97-AF65-F5344CB8AC3E}">
        <p14:creationId xmlns:p14="http://schemas.microsoft.com/office/powerpoint/2010/main" val="3156021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85D534-986F-9F38-27F5-4E7EE9254A18}"/>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8299854B-B6AE-2F21-9B48-C2B1FFF6678B}"/>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990EEB90-2A41-C603-140F-2762548302CC}"/>
              </a:ext>
            </a:extLst>
          </p:cNvPr>
          <p:cNvSpPr>
            <a:spLocks noGrp="1"/>
          </p:cNvSpPr>
          <p:nvPr>
            <p:ph type="sldNum" idx="12"/>
          </p:nvPr>
        </p:nvSpPr>
        <p:spPr/>
        <p:txBody>
          <a:bodyPr/>
          <a:lstStyle/>
          <a:p>
            <a:pPr lvl="0">
              <a:spcBef>
                <a:spcPts val="0"/>
              </a:spcBef>
              <a:buNone/>
            </a:pPr>
            <a:fld id="{00000000-1234-1234-1234-123412341234}" type="slidenum">
              <a:rPr lang="pt-BR" smtClean="0"/>
              <a:t>32</a:t>
            </a:fld>
            <a:endParaRPr lang="pt-BR"/>
          </a:p>
        </p:txBody>
      </p:sp>
      <p:pic>
        <p:nvPicPr>
          <p:cNvPr id="3074" name="Picture 2" descr="Algoritmo descobre qual é o jeito mais rápido de encontrar o Wally -  Revista Galileu | Livros">
            <a:extLst>
              <a:ext uri="{FF2B5EF4-FFF2-40B4-BE49-F238E27FC236}">
                <a16:creationId xmlns:a16="http://schemas.microsoft.com/office/drawing/2014/main" id="{67219933-6C71-22EE-62C4-1F81845EBB0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5750" y="0"/>
            <a:ext cx="85725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Seta: para a Direita 4">
            <a:extLst>
              <a:ext uri="{FF2B5EF4-FFF2-40B4-BE49-F238E27FC236}">
                <a16:creationId xmlns:a16="http://schemas.microsoft.com/office/drawing/2014/main" id="{A755AB8C-E9ED-ABF3-3028-854CE4179728}"/>
              </a:ext>
            </a:extLst>
          </p:cNvPr>
          <p:cNvSpPr/>
          <p:nvPr/>
        </p:nvSpPr>
        <p:spPr>
          <a:xfrm rot="1433592">
            <a:off x="3292224" y="2168283"/>
            <a:ext cx="1124892" cy="432048"/>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88434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3A5138-65F3-6606-AB84-3FB8881667C3}"/>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BB5A769E-0CD5-575D-5540-64BC68FF698F}"/>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ACABDD1E-6352-103D-0C0D-C038F00276B2}"/>
              </a:ext>
            </a:extLst>
          </p:cNvPr>
          <p:cNvSpPr>
            <a:spLocks noGrp="1"/>
          </p:cNvSpPr>
          <p:nvPr>
            <p:ph type="sldNum" idx="12"/>
          </p:nvPr>
        </p:nvSpPr>
        <p:spPr/>
        <p:txBody>
          <a:bodyPr/>
          <a:lstStyle/>
          <a:p>
            <a:pPr lvl="0">
              <a:spcBef>
                <a:spcPts val="0"/>
              </a:spcBef>
              <a:buNone/>
            </a:pPr>
            <a:fld id="{00000000-1234-1234-1234-123412341234}" type="slidenum">
              <a:rPr lang="pt-BR" smtClean="0"/>
              <a:t>33</a:t>
            </a:fld>
            <a:endParaRPr lang="pt-BR"/>
          </a:p>
        </p:txBody>
      </p:sp>
      <p:pic>
        <p:nvPicPr>
          <p:cNvPr id="4100" name="Picture 4" descr="Os livros de Onde Está Wally">
            <a:extLst>
              <a:ext uri="{FF2B5EF4-FFF2-40B4-BE49-F238E27FC236}">
                <a16:creationId xmlns:a16="http://schemas.microsoft.com/office/drawing/2014/main" id="{03E1CA80-3BDA-6F54-BB77-7962B0967C9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82600" y="0"/>
            <a:ext cx="81788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Seta: para a Direita 4">
            <a:extLst>
              <a:ext uri="{FF2B5EF4-FFF2-40B4-BE49-F238E27FC236}">
                <a16:creationId xmlns:a16="http://schemas.microsoft.com/office/drawing/2014/main" id="{072E2406-24D3-7CC6-78CE-2D9ED42EA455}"/>
              </a:ext>
            </a:extLst>
          </p:cNvPr>
          <p:cNvSpPr/>
          <p:nvPr/>
        </p:nvSpPr>
        <p:spPr>
          <a:xfrm rot="9881276">
            <a:off x="4009553" y="585885"/>
            <a:ext cx="1124892" cy="432048"/>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50559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34</a:t>
            </a:fld>
            <a:endParaRPr lang="pt-BR"/>
          </a:p>
        </p:txBody>
      </p:sp>
      <p:sp>
        <p:nvSpPr>
          <p:cNvPr id="5" name="CaixaDeTexto 4">
            <a:extLst>
              <a:ext uri="{FF2B5EF4-FFF2-40B4-BE49-F238E27FC236}">
                <a16:creationId xmlns:a16="http://schemas.microsoft.com/office/drawing/2014/main" id="{6235FAC9-3E1F-68F6-BC8A-1892A210C3E1}"/>
              </a:ext>
            </a:extLst>
          </p:cNvPr>
          <p:cNvSpPr txBox="1"/>
          <p:nvPr/>
        </p:nvSpPr>
        <p:spPr>
          <a:xfrm>
            <a:off x="-1" y="483518"/>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
        <p:nvSpPr>
          <p:cNvPr id="6" name="CaixaDeTexto 5">
            <a:extLst>
              <a:ext uri="{FF2B5EF4-FFF2-40B4-BE49-F238E27FC236}">
                <a16:creationId xmlns:a16="http://schemas.microsoft.com/office/drawing/2014/main" id="{09156A15-B3D5-6D3F-8E59-92B57E3F6C4B}"/>
              </a:ext>
            </a:extLst>
          </p:cNvPr>
          <p:cNvSpPr txBox="1"/>
          <p:nvPr/>
        </p:nvSpPr>
        <p:spPr>
          <a:xfrm>
            <a:off x="-1" y="1546009"/>
            <a:ext cx="9144001" cy="2800767"/>
          </a:xfrm>
          <a:prstGeom prst="rect">
            <a:avLst/>
          </a:prstGeom>
          <a:noFill/>
        </p:spPr>
        <p:txBody>
          <a:bodyPr wrap="square" rtlCol="0">
            <a:spAutoFit/>
          </a:bodyPr>
          <a:lstStyle/>
          <a:p>
            <a:pPr marL="457200" marR="0" lvl="0" indent="-457200" rtl="0">
              <a:spcBef>
                <a:spcPts val="0"/>
              </a:spcBef>
              <a:spcAft>
                <a:spcPts val="0"/>
              </a:spcAft>
              <a:buFont typeface="Arial" panose="020B0604020202020204" pitchFamily="34" charset="0"/>
              <a:buChar char="•"/>
            </a:pPr>
            <a:r>
              <a:rPr lang="pt-BR" sz="2400" b="1" i="1" dirty="0">
                <a:solidFill>
                  <a:srgbClr val="074F4C"/>
                </a:solidFill>
                <a:latin typeface="Calibri"/>
                <a:ea typeface="Calibri"/>
                <a:cs typeface="Calibri"/>
                <a:sym typeface="Calibri"/>
              </a:rPr>
              <a:t>Período: 01/2022 até 01/2023 (13 meses)</a:t>
            </a:r>
          </a:p>
          <a:p>
            <a:pPr marL="457200" marR="0" lvl="0" indent="-457200" rtl="0">
              <a:spcBef>
                <a:spcPts val="0"/>
              </a:spcBef>
              <a:spcAft>
                <a:spcPts val="0"/>
              </a:spcAft>
              <a:buFont typeface="Arial" panose="020B0604020202020204" pitchFamily="34" charset="0"/>
              <a:buChar char="•"/>
            </a:pPr>
            <a:r>
              <a:rPr lang="pt-BR" sz="2400" b="1" i="1" dirty="0">
                <a:solidFill>
                  <a:srgbClr val="074F4C"/>
                </a:solidFill>
                <a:latin typeface="Calibri"/>
                <a:ea typeface="Calibri"/>
                <a:cs typeface="Calibri"/>
                <a:sym typeface="Calibri"/>
              </a:rPr>
              <a:t>Somente </a:t>
            </a:r>
            <a:r>
              <a:rPr lang="pt-BR" sz="2400" b="1" i="1" dirty="0" err="1">
                <a:solidFill>
                  <a:srgbClr val="074F4C"/>
                </a:solidFill>
                <a:latin typeface="Calibri"/>
                <a:ea typeface="Calibri"/>
                <a:cs typeface="Calibri"/>
                <a:sym typeface="Calibri"/>
              </a:rPr>
              <a:t>AIHs</a:t>
            </a:r>
            <a:r>
              <a:rPr lang="pt-BR" sz="2400" b="1" i="1" dirty="0">
                <a:solidFill>
                  <a:srgbClr val="074F4C"/>
                </a:solidFill>
                <a:latin typeface="Calibri"/>
                <a:ea typeface="Calibri"/>
                <a:cs typeface="Calibri"/>
                <a:sym typeface="Calibri"/>
              </a:rPr>
              <a:t> do tipo 1 (continuidade fora)</a:t>
            </a:r>
          </a:p>
          <a:p>
            <a:pPr marL="457200" marR="0" lvl="0" indent="-457200" rtl="0">
              <a:spcBef>
                <a:spcPts val="0"/>
              </a:spcBef>
              <a:spcAft>
                <a:spcPts val="0"/>
              </a:spcAft>
              <a:buFont typeface="Arial" panose="020B0604020202020204" pitchFamily="34" charset="0"/>
              <a:buChar char="•"/>
            </a:pPr>
            <a:r>
              <a:rPr lang="pt-BR" sz="2400" b="1" i="1" dirty="0">
                <a:solidFill>
                  <a:srgbClr val="074F4C"/>
                </a:solidFill>
                <a:latin typeface="Calibri"/>
                <a:ea typeface="Calibri"/>
                <a:cs typeface="Calibri"/>
                <a:sym typeface="Calibri"/>
              </a:rPr>
              <a:t>Agrupamento por CNES e Número da AIH da base de rejeitadas com os dados:</a:t>
            </a:r>
          </a:p>
          <a:p>
            <a:pPr marL="914400" lvl="1" indent="-457200">
              <a:buFont typeface="Arial" panose="020B0604020202020204" pitchFamily="34" charset="0"/>
              <a:buChar char="•"/>
            </a:pPr>
            <a:r>
              <a:rPr lang="pt-BR" sz="2000" b="1" i="1" dirty="0">
                <a:solidFill>
                  <a:srgbClr val="074F4C"/>
                </a:solidFill>
                <a:latin typeface="Calibri"/>
                <a:ea typeface="Calibri"/>
                <a:cs typeface="Calibri"/>
                <a:sym typeface="Calibri"/>
              </a:rPr>
              <a:t>Financiamento, </a:t>
            </a:r>
          </a:p>
          <a:p>
            <a:pPr marL="914400" lvl="1" indent="-457200">
              <a:buFont typeface="Arial" panose="020B0604020202020204" pitchFamily="34" charset="0"/>
              <a:buChar char="•"/>
            </a:pPr>
            <a:r>
              <a:rPr lang="pt-BR" sz="2000" b="1" i="1" dirty="0" err="1">
                <a:solidFill>
                  <a:srgbClr val="074F4C"/>
                </a:solidFill>
                <a:latin typeface="Calibri"/>
                <a:ea typeface="Calibri"/>
                <a:cs typeface="Calibri"/>
                <a:sym typeface="Calibri"/>
              </a:rPr>
              <a:t>Qtd</a:t>
            </a:r>
            <a:r>
              <a:rPr lang="pt-BR" sz="2000" b="1" i="1" dirty="0">
                <a:solidFill>
                  <a:srgbClr val="074F4C"/>
                </a:solidFill>
                <a:latin typeface="Calibri"/>
                <a:ea typeface="Calibri"/>
                <a:cs typeface="Calibri"/>
                <a:sym typeface="Calibri"/>
              </a:rPr>
              <a:t>. de Apresentações, </a:t>
            </a:r>
          </a:p>
          <a:p>
            <a:pPr marL="914400" lvl="1" indent="-457200">
              <a:buFont typeface="Arial" panose="020B0604020202020204" pitchFamily="34" charset="0"/>
              <a:buChar char="•"/>
            </a:pPr>
            <a:r>
              <a:rPr lang="pt-BR" sz="2000" b="1" i="1" dirty="0">
                <a:solidFill>
                  <a:srgbClr val="074F4C"/>
                </a:solidFill>
                <a:latin typeface="Calibri"/>
                <a:ea typeface="Calibri"/>
                <a:cs typeface="Calibri"/>
                <a:sym typeface="Calibri"/>
              </a:rPr>
              <a:t>Competência mínima e máxima e </a:t>
            </a:r>
          </a:p>
          <a:p>
            <a:pPr marL="914400" lvl="1" indent="-457200">
              <a:buFont typeface="Arial" panose="020B0604020202020204" pitchFamily="34" charset="0"/>
              <a:buChar char="•"/>
            </a:pPr>
            <a:r>
              <a:rPr lang="pt-BR" sz="2000" b="1" i="1" dirty="0">
                <a:solidFill>
                  <a:srgbClr val="074F4C"/>
                </a:solidFill>
                <a:latin typeface="Calibri"/>
                <a:ea typeface="Calibri"/>
                <a:cs typeface="Calibri"/>
                <a:sym typeface="Calibri"/>
              </a:rPr>
              <a:t>Valor Mínimo e máximo</a:t>
            </a:r>
          </a:p>
        </p:txBody>
      </p:sp>
    </p:spTree>
    <p:extLst>
      <p:ext uri="{BB962C8B-B14F-4D97-AF65-F5344CB8AC3E}">
        <p14:creationId xmlns:p14="http://schemas.microsoft.com/office/powerpoint/2010/main" val="1762526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a:xfrm>
            <a:off x="311700" y="1152475"/>
            <a:ext cx="8520600" cy="825412"/>
          </a:xfrm>
        </p:spPr>
        <p:txBody>
          <a:bodyPr/>
          <a:lstStyle/>
          <a:p>
            <a:r>
              <a:rPr lang="pt-BR" dirty="0"/>
              <a:t>Como resultado temos algo deste tipo:</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35</a:t>
            </a:fld>
            <a:endParaRPr lang="pt-BR"/>
          </a:p>
        </p:txBody>
      </p:sp>
      <p:pic>
        <p:nvPicPr>
          <p:cNvPr id="5" name="Imagem 4">
            <a:extLst>
              <a:ext uri="{FF2B5EF4-FFF2-40B4-BE49-F238E27FC236}">
                <a16:creationId xmlns:a16="http://schemas.microsoft.com/office/drawing/2014/main" id="{835E195D-71EC-46DF-E0A4-C4A600696E2C}"/>
              </a:ext>
            </a:extLst>
          </p:cNvPr>
          <p:cNvPicPr>
            <a:picLocks noChangeAspect="1"/>
          </p:cNvPicPr>
          <p:nvPr/>
        </p:nvPicPr>
        <p:blipFill>
          <a:blip r:embed="rId2"/>
          <a:stretch>
            <a:fillRect/>
          </a:stretch>
        </p:blipFill>
        <p:spPr>
          <a:xfrm>
            <a:off x="0" y="2175428"/>
            <a:ext cx="9144000" cy="2440617"/>
          </a:xfrm>
          <a:prstGeom prst="rect">
            <a:avLst/>
          </a:prstGeom>
        </p:spPr>
      </p:pic>
      <p:sp>
        <p:nvSpPr>
          <p:cNvPr id="8" name="CaixaDeTexto 7">
            <a:extLst>
              <a:ext uri="{FF2B5EF4-FFF2-40B4-BE49-F238E27FC236}">
                <a16:creationId xmlns:a16="http://schemas.microsoft.com/office/drawing/2014/main" id="{81E91CE0-8104-310A-9007-9A72211F9003}"/>
              </a:ext>
            </a:extLst>
          </p:cNvPr>
          <p:cNvSpPr txBox="1"/>
          <p:nvPr/>
        </p:nvSpPr>
        <p:spPr>
          <a:xfrm>
            <a:off x="-1" y="483518"/>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
        <p:nvSpPr>
          <p:cNvPr id="9" name="Retângulo 8">
            <a:extLst>
              <a:ext uri="{FF2B5EF4-FFF2-40B4-BE49-F238E27FC236}">
                <a16:creationId xmlns:a16="http://schemas.microsoft.com/office/drawing/2014/main" id="{2714023E-197E-C50C-E41E-E6C872379494}"/>
              </a:ext>
            </a:extLst>
          </p:cNvPr>
          <p:cNvSpPr/>
          <p:nvPr/>
        </p:nvSpPr>
        <p:spPr>
          <a:xfrm rot="19949018">
            <a:off x="4589719" y="1182346"/>
            <a:ext cx="4728158" cy="1938992"/>
          </a:xfrm>
          <a:prstGeom prst="rect">
            <a:avLst/>
          </a:prstGeom>
          <a:noFill/>
        </p:spPr>
        <p:txBody>
          <a:bodyPr wrap="square" lIns="91440" tIns="45720" rIns="91440" bIns="45720">
            <a:spAutoFit/>
          </a:bodyPr>
          <a:lstStyle/>
          <a:p>
            <a:pPr algn="ctr"/>
            <a:r>
              <a:rPr lang="pt-BR" sz="6000" b="1" dirty="0">
                <a:ln w="22225">
                  <a:solidFill>
                    <a:schemeClr val="accent2"/>
                  </a:solidFill>
                  <a:prstDash val="solid"/>
                </a:ln>
                <a:solidFill>
                  <a:schemeClr val="accent2">
                    <a:lumMod val="40000"/>
                    <a:lumOff val="60000"/>
                  </a:schemeClr>
                </a:solidFill>
              </a:rPr>
              <a:t>Onde está Wally?</a:t>
            </a:r>
          </a:p>
        </p:txBody>
      </p:sp>
    </p:spTree>
    <p:extLst>
      <p:ext uri="{BB962C8B-B14F-4D97-AF65-F5344CB8AC3E}">
        <p14:creationId xmlns:p14="http://schemas.microsoft.com/office/powerpoint/2010/main" val="408975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36</a:t>
            </a:fld>
            <a:endParaRPr lang="pt-BR"/>
          </a:p>
        </p:txBody>
      </p:sp>
      <p:sp>
        <p:nvSpPr>
          <p:cNvPr id="5" name="CaixaDeTexto 4">
            <a:extLst>
              <a:ext uri="{FF2B5EF4-FFF2-40B4-BE49-F238E27FC236}">
                <a16:creationId xmlns:a16="http://schemas.microsoft.com/office/drawing/2014/main" id="{6235FAC9-3E1F-68F6-BC8A-1892A210C3E1}"/>
              </a:ext>
            </a:extLst>
          </p:cNvPr>
          <p:cNvSpPr txBox="1"/>
          <p:nvPr/>
        </p:nvSpPr>
        <p:spPr>
          <a:xfrm>
            <a:off x="-1" y="483518"/>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
        <p:nvSpPr>
          <p:cNvPr id="6" name="CaixaDeTexto 5">
            <a:extLst>
              <a:ext uri="{FF2B5EF4-FFF2-40B4-BE49-F238E27FC236}">
                <a16:creationId xmlns:a16="http://schemas.microsoft.com/office/drawing/2014/main" id="{09156A15-B3D5-6D3F-8E59-92B57E3F6C4B}"/>
              </a:ext>
            </a:extLst>
          </p:cNvPr>
          <p:cNvSpPr txBox="1"/>
          <p:nvPr/>
        </p:nvSpPr>
        <p:spPr>
          <a:xfrm>
            <a:off x="-1" y="1546009"/>
            <a:ext cx="9144001" cy="2431435"/>
          </a:xfrm>
          <a:prstGeom prst="rect">
            <a:avLst/>
          </a:prstGeom>
          <a:noFill/>
        </p:spPr>
        <p:txBody>
          <a:bodyPr wrap="square" rtlCol="0">
            <a:spAutoFit/>
          </a:bodyPr>
          <a:lstStyle/>
          <a:p>
            <a:pPr marL="457200" marR="0" lvl="0" indent="-457200" rtl="0">
              <a:spcBef>
                <a:spcPts val="0"/>
              </a:spcBef>
              <a:spcAft>
                <a:spcPts val="0"/>
              </a:spcAft>
              <a:buFont typeface="Arial" panose="020B0604020202020204" pitchFamily="34" charset="0"/>
              <a:buChar char="•"/>
            </a:pPr>
            <a:r>
              <a:rPr lang="pt-BR" sz="3200" b="1" i="1" dirty="0">
                <a:solidFill>
                  <a:srgbClr val="074F4C"/>
                </a:solidFill>
                <a:latin typeface="Calibri"/>
                <a:ea typeface="Calibri"/>
                <a:cs typeface="Calibri"/>
                <a:sym typeface="Calibri"/>
              </a:rPr>
              <a:t>Junção com a base de dados das </a:t>
            </a:r>
            <a:r>
              <a:rPr lang="pt-BR" sz="3200" b="1" i="1" dirty="0" err="1">
                <a:solidFill>
                  <a:srgbClr val="074F4C"/>
                </a:solidFill>
                <a:latin typeface="Calibri"/>
                <a:ea typeface="Calibri"/>
                <a:cs typeface="Calibri"/>
                <a:sym typeface="Calibri"/>
              </a:rPr>
              <a:t>AIHs</a:t>
            </a:r>
            <a:r>
              <a:rPr lang="pt-BR" sz="3200" b="1" i="1" dirty="0">
                <a:solidFill>
                  <a:srgbClr val="074F4C"/>
                </a:solidFill>
                <a:latin typeface="Calibri"/>
                <a:ea typeface="Calibri"/>
                <a:cs typeface="Calibri"/>
                <a:sym typeface="Calibri"/>
              </a:rPr>
              <a:t> aprovadas</a:t>
            </a:r>
          </a:p>
          <a:p>
            <a:pPr marL="457200" marR="0" lvl="0" indent="-457200" rtl="0">
              <a:spcBef>
                <a:spcPts val="0"/>
              </a:spcBef>
              <a:spcAft>
                <a:spcPts val="0"/>
              </a:spcAft>
              <a:buFont typeface="Arial" panose="020B0604020202020204" pitchFamily="34" charset="0"/>
              <a:buChar char="•"/>
            </a:pPr>
            <a:r>
              <a:rPr lang="pt-BR" sz="3200" b="1" i="1" dirty="0">
                <a:solidFill>
                  <a:srgbClr val="074F4C"/>
                </a:solidFill>
                <a:latin typeface="Calibri"/>
                <a:ea typeface="Calibri"/>
                <a:cs typeface="Calibri"/>
                <a:sym typeface="Calibri"/>
              </a:rPr>
              <a:t>Cruzamento por CNES e Número da AIH</a:t>
            </a:r>
          </a:p>
          <a:p>
            <a:pPr marL="457200" marR="0" lvl="0" indent="-457200" rtl="0">
              <a:spcBef>
                <a:spcPts val="0"/>
              </a:spcBef>
              <a:spcAft>
                <a:spcPts val="0"/>
              </a:spcAft>
              <a:buFont typeface="Arial" panose="020B0604020202020204" pitchFamily="34" charset="0"/>
              <a:buChar char="•"/>
            </a:pPr>
            <a:r>
              <a:rPr lang="pt-BR" sz="3200" b="1" i="1" dirty="0">
                <a:solidFill>
                  <a:srgbClr val="074F4C"/>
                </a:solidFill>
                <a:latin typeface="Calibri"/>
                <a:ea typeface="Calibri"/>
                <a:cs typeface="Calibri"/>
                <a:sym typeface="Calibri"/>
              </a:rPr>
              <a:t>Novos dados adicionados:</a:t>
            </a:r>
          </a:p>
          <a:p>
            <a:pPr marL="914400" lvl="1" indent="-457200">
              <a:buFont typeface="Arial" panose="020B0604020202020204" pitchFamily="34" charset="0"/>
              <a:buChar char="•"/>
            </a:pPr>
            <a:r>
              <a:rPr lang="pt-BR" sz="2800" b="1" i="1" dirty="0">
                <a:solidFill>
                  <a:srgbClr val="074F4C"/>
                </a:solidFill>
                <a:latin typeface="Calibri"/>
                <a:ea typeface="Calibri"/>
                <a:cs typeface="Calibri"/>
                <a:sym typeface="Calibri"/>
              </a:rPr>
              <a:t>Competência de pagamento e</a:t>
            </a:r>
          </a:p>
          <a:p>
            <a:pPr marL="914400" lvl="1" indent="-457200">
              <a:buFont typeface="Arial" panose="020B0604020202020204" pitchFamily="34" charset="0"/>
              <a:buChar char="•"/>
            </a:pPr>
            <a:r>
              <a:rPr lang="pt-BR" sz="2800" b="1" i="1" dirty="0">
                <a:solidFill>
                  <a:srgbClr val="074F4C"/>
                </a:solidFill>
                <a:latin typeface="Calibri"/>
                <a:ea typeface="Calibri"/>
                <a:cs typeface="Calibri"/>
                <a:sym typeface="Calibri"/>
              </a:rPr>
              <a:t>Valor total aprovado </a:t>
            </a:r>
          </a:p>
        </p:txBody>
      </p:sp>
    </p:spTree>
    <p:extLst>
      <p:ext uri="{BB962C8B-B14F-4D97-AF65-F5344CB8AC3E}">
        <p14:creationId xmlns:p14="http://schemas.microsoft.com/office/powerpoint/2010/main" val="3607276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a:xfrm>
            <a:off x="311700" y="1152475"/>
            <a:ext cx="8520600" cy="825412"/>
          </a:xfrm>
        </p:spPr>
        <p:txBody>
          <a:bodyPr/>
          <a:lstStyle/>
          <a:p>
            <a:r>
              <a:rPr lang="pt-BR" dirty="0"/>
              <a:t>Como resultado temos algo deste tipo:</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37</a:t>
            </a:fld>
            <a:endParaRPr lang="pt-BR"/>
          </a:p>
        </p:txBody>
      </p:sp>
      <p:pic>
        <p:nvPicPr>
          <p:cNvPr id="6" name="Imagem 5">
            <a:extLst>
              <a:ext uri="{FF2B5EF4-FFF2-40B4-BE49-F238E27FC236}">
                <a16:creationId xmlns:a16="http://schemas.microsoft.com/office/drawing/2014/main" id="{9760A642-A146-932E-98DB-74FF90637A6A}"/>
              </a:ext>
            </a:extLst>
          </p:cNvPr>
          <p:cNvPicPr>
            <a:picLocks noChangeAspect="1"/>
          </p:cNvPicPr>
          <p:nvPr/>
        </p:nvPicPr>
        <p:blipFill rotWithShape="1">
          <a:blip r:embed="rId2"/>
          <a:srcRect r="3146"/>
          <a:stretch/>
        </p:blipFill>
        <p:spPr>
          <a:xfrm>
            <a:off x="0" y="1977887"/>
            <a:ext cx="9113713" cy="2454098"/>
          </a:xfrm>
          <a:prstGeom prst="rect">
            <a:avLst/>
          </a:prstGeom>
        </p:spPr>
      </p:pic>
      <p:sp>
        <p:nvSpPr>
          <p:cNvPr id="8" name="CaixaDeTexto 7">
            <a:extLst>
              <a:ext uri="{FF2B5EF4-FFF2-40B4-BE49-F238E27FC236}">
                <a16:creationId xmlns:a16="http://schemas.microsoft.com/office/drawing/2014/main" id="{5BF74BAD-C45E-0D87-7404-C67DE20A60CE}"/>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
        <p:nvSpPr>
          <p:cNvPr id="10" name="Seta: para a Direita 9">
            <a:extLst>
              <a:ext uri="{FF2B5EF4-FFF2-40B4-BE49-F238E27FC236}">
                <a16:creationId xmlns:a16="http://schemas.microsoft.com/office/drawing/2014/main" id="{1C8946BC-7F60-ED11-60B0-7C106E65004D}"/>
              </a:ext>
            </a:extLst>
          </p:cNvPr>
          <p:cNvSpPr/>
          <p:nvPr/>
        </p:nvSpPr>
        <p:spPr>
          <a:xfrm>
            <a:off x="6679369" y="3075806"/>
            <a:ext cx="1224136" cy="5760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90924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38</a:t>
            </a:fld>
            <a:endParaRPr lang="pt-BR"/>
          </a:p>
        </p:txBody>
      </p:sp>
      <p:pic>
        <p:nvPicPr>
          <p:cNvPr id="5" name="Imagem 4">
            <a:extLst>
              <a:ext uri="{FF2B5EF4-FFF2-40B4-BE49-F238E27FC236}">
                <a16:creationId xmlns:a16="http://schemas.microsoft.com/office/drawing/2014/main" id="{D9BB40F4-AA7D-D3B1-96D3-ECDF6DE801BC}"/>
              </a:ext>
            </a:extLst>
          </p:cNvPr>
          <p:cNvPicPr>
            <a:picLocks noChangeAspect="1"/>
          </p:cNvPicPr>
          <p:nvPr/>
        </p:nvPicPr>
        <p:blipFill>
          <a:blip r:embed="rId2"/>
          <a:stretch>
            <a:fillRect/>
          </a:stretch>
        </p:blipFill>
        <p:spPr>
          <a:xfrm>
            <a:off x="479492" y="1"/>
            <a:ext cx="8185017" cy="5056816"/>
          </a:xfrm>
          <a:prstGeom prst="rect">
            <a:avLst/>
          </a:prstGeom>
          <a:ln>
            <a:solidFill>
              <a:srgbClr val="0070C0"/>
            </a:solidFill>
          </a:ln>
        </p:spPr>
      </p:pic>
    </p:spTree>
    <p:extLst>
      <p:ext uri="{BB962C8B-B14F-4D97-AF65-F5344CB8AC3E}">
        <p14:creationId xmlns:p14="http://schemas.microsoft.com/office/powerpoint/2010/main" val="3561503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39</a:t>
            </a:fld>
            <a:endParaRPr lang="pt-BR"/>
          </a:p>
        </p:txBody>
      </p:sp>
      <p:pic>
        <p:nvPicPr>
          <p:cNvPr id="3" name="Imagem 2">
            <a:extLst>
              <a:ext uri="{FF2B5EF4-FFF2-40B4-BE49-F238E27FC236}">
                <a16:creationId xmlns:a16="http://schemas.microsoft.com/office/drawing/2014/main" id="{A668B336-4AC5-770D-D7FA-CCD4B35B6835}"/>
              </a:ext>
            </a:extLst>
          </p:cNvPr>
          <p:cNvPicPr>
            <a:picLocks noChangeAspect="1"/>
          </p:cNvPicPr>
          <p:nvPr/>
        </p:nvPicPr>
        <p:blipFill>
          <a:blip r:embed="rId2"/>
          <a:stretch>
            <a:fillRect/>
          </a:stretch>
        </p:blipFill>
        <p:spPr>
          <a:xfrm>
            <a:off x="0" y="91197"/>
            <a:ext cx="9144000" cy="4961106"/>
          </a:xfrm>
          <a:prstGeom prst="rect">
            <a:avLst/>
          </a:prstGeom>
        </p:spPr>
      </p:pic>
    </p:spTree>
    <p:extLst>
      <p:ext uri="{BB962C8B-B14F-4D97-AF65-F5344CB8AC3E}">
        <p14:creationId xmlns:p14="http://schemas.microsoft.com/office/powerpoint/2010/main" val="4188361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40</a:t>
            </a:fld>
            <a:endParaRPr lang="pt-BR"/>
          </a:p>
        </p:txBody>
      </p:sp>
      <p:pic>
        <p:nvPicPr>
          <p:cNvPr id="9" name="Imagem 8">
            <a:extLst>
              <a:ext uri="{FF2B5EF4-FFF2-40B4-BE49-F238E27FC236}">
                <a16:creationId xmlns:a16="http://schemas.microsoft.com/office/drawing/2014/main" id="{B36F4FA7-4259-47C7-2F3A-59358D6C8782}"/>
              </a:ext>
            </a:extLst>
          </p:cNvPr>
          <p:cNvPicPr>
            <a:picLocks noChangeAspect="1"/>
          </p:cNvPicPr>
          <p:nvPr/>
        </p:nvPicPr>
        <p:blipFill>
          <a:blip r:embed="rId2"/>
          <a:stretch>
            <a:fillRect/>
          </a:stretch>
        </p:blipFill>
        <p:spPr>
          <a:xfrm>
            <a:off x="1871284" y="216727"/>
            <a:ext cx="5401429" cy="1981477"/>
          </a:xfrm>
          <a:prstGeom prst="rect">
            <a:avLst/>
          </a:prstGeom>
          <a:ln>
            <a:solidFill>
              <a:srgbClr val="0070C0"/>
            </a:solidFill>
          </a:ln>
        </p:spPr>
      </p:pic>
      <p:pic>
        <p:nvPicPr>
          <p:cNvPr id="11" name="Imagem 10">
            <a:extLst>
              <a:ext uri="{FF2B5EF4-FFF2-40B4-BE49-F238E27FC236}">
                <a16:creationId xmlns:a16="http://schemas.microsoft.com/office/drawing/2014/main" id="{6145ECC8-A9BA-4BC4-7302-54876D2186CD}"/>
              </a:ext>
            </a:extLst>
          </p:cNvPr>
          <p:cNvPicPr>
            <a:picLocks noChangeAspect="1"/>
          </p:cNvPicPr>
          <p:nvPr/>
        </p:nvPicPr>
        <p:blipFill>
          <a:blip r:embed="rId3"/>
          <a:stretch>
            <a:fillRect/>
          </a:stretch>
        </p:blipFill>
        <p:spPr>
          <a:xfrm>
            <a:off x="251809" y="2787774"/>
            <a:ext cx="8640381" cy="2162477"/>
          </a:xfrm>
          <a:prstGeom prst="rect">
            <a:avLst/>
          </a:prstGeom>
          <a:ln>
            <a:solidFill>
              <a:srgbClr val="0070C0"/>
            </a:solidFill>
          </a:ln>
        </p:spPr>
      </p:pic>
    </p:spTree>
    <p:extLst>
      <p:ext uri="{BB962C8B-B14F-4D97-AF65-F5344CB8AC3E}">
        <p14:creationId xmlns:p14="http://schemas.microsoft.com/office/powerpoint/2010/main" val="3606813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41</a:t>
            </a:fld>
            <a:endParaRPr lang="pt-BR"/>
          </a:p>
        </p:txBody>
      </p:sp>
      <p:pic>
        <p:nvPicPr>
          <p:cNvPr id="5" name="Imagem 4">
            <a:extLst>
              <a:ext uri="{FF2B5EF4-FFF2-40B4-BE49-F238E27FC236}">
                <a16:creationId xmlns:a16="http://schemas.microsoft.com/office/drawing/2014/main" id="{9546F301-B430-56E4-D027-1D0C332A10D8}"/>
              </a:ext>
            </a:extLst>
          </p:cNvPr>
          <p:cNvPicPr>
            <a:picLocks noChangeAspect="1"/>
          </p:cNvPicPr>
          <p:nvPr/>
        </p:nvPicPr>
        <p:blipFill>
          <a:blip r:embed="rId2"/>
          <a:stretch>
            <a:fillRect/>
          </a:stretch>
        </p:blipFill>
        <p:spPr>
          <a:xfrm>
            <a:off x="92974" y="0"/>
            <a:ext cx="8958053" cy="5056816"/>
          </a:xfrm>
          <a:prstGeom prst="rect">
            <a:avLst/>
          </a:prstGeom>
          <a:ln>
            <a:solidFill>
              <a:srgbClr val="0070C0"/>
            </a:solidFill>
          </a:ln>
        </p:spPr>
      </p:pic>
      <p:sp>
        <p:nvSpPr>
          <p:cNvPr id="2" name="Retângulo 1">
            <a:extLst>
              <a:ext uri="{FF2B5EF4-FFF2-40B4-BE49-F238E27FC236}">
                <a16:creationId xmlns:a16="http://schemas.microsoft.com/office/drawing/2014/main" id="{B9CBD975-5806-A66A-3FEE-9536BA51110B}"/>
              </a:ext>
            </a:extLst>
          </p:cNvPr>
          <p:cNvSpPr/>
          <p:nvPr/>
        </p:nvSpPr>
        <p:spPr>
          <a:xfrm>
            <a:off x="92973" y="1347614"/>
            <a:ext cx="302563" cy="37092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92656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CA432B-F2E6-9121-2492-B5D42F6E0464}"/>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27A7A8ED-B1E6-4B93-7A1F-FEDF7F5FB21D}"/>
              </a:ext>
            </a:extLst>
          </p:cNvPr>
          <p:cNvSpPr>
            <a:spLocks noGrp="1"/>
          </p:cNvSpPr>
          <p:nvPr>
            <p:ph type="body" idx="1"/>
          </p:nvPr>
        </p:nvSpPr>
        <p:spPr/>
        <p:txBody>
          <a:bodyPr/>
          <a:lstStyle/>
          <a:p>
            <a:endParaRPr lang="pt-BR"/>
          </a:p>
        </p:txBody>
      </p:sp>
      <p:pic>
        <p:nvPicPr>
          <p:cNvPr id="5" name="Imagem 4">
            <a:extLst>
              <a:ext uri="{FF2B5EF4-FFF2-40B4-BE49-F238E27FC236}">
                <a16:creationId xmlns:a16="http://schemas.microsoft.com/office/drawing/2014/main" id="{B66DD155-76B3-25E6-1A6F-6066690218AF}"/>
              </a:ext>
            </a:extLst>
          </p:cNvPr>
          <p:cNvPicPr>
            <a:picLocks noChangeAspect="1"/>
          </p:cNvPicPr>
          <p:nvPr/>
        </p:nvPicPr>
        <p:blipFill>
          <a:blip r:embed="rId2"/>
          <a:stretch>
            <a:fillRect/>
          </a:stretch>
        </p:blipFill>
        <p:spPr>
          <a:xfrm>
            <a:off x="444271" y="0"/>
            <a:ext cx="8255457" cy="5143500"/>
          </a:xfrm>
          <a:prstGeom prst="rect">
            <a:avLst/>
          </a:prstGeom>
        </p:spPr>
      </p:pic>
      <p:sp>
        <p:nvSpPr>
          <p:cNvPr id="6" name="Retângulo 5">
            <a:extLst>
              <a:ext uri="{FF2B5EF4-FFF2-40B4-BE49-F238E27FC236}">
                <a16:creationId xmlns:a16="http://schemas.microsoft.com/office/drawing/2014/main" id="{D89C8206-F1ED-A22C-B6A9-E791C0964967}"/>
              </a:ext>
            </a:extLst>
          </p:cNvPr>
          <p:cNvSpPr/>
          <p:nvPr/>
        </p:nvSpPr>
        <p:spPr>
          <a:xfrm>
            <a:off x="444271" y="1347614"/>
            <a:ext cx="383313" cy="37092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5588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6944DE8-49E7-E769-C5AF-B3D403C216BE}"/>
              </a:ext>
            </a:extLst>
          </p:cNvPr>
          <p:cNvSpPr>
            <a:spLocks noGrp="1"/>
          </p:cNvSpPr>
          <p:nvPr>
            <p:ph type="body" idx="1"/>
          </p:nvPr>
        </p:nvSpPr>
        <p:spPr/>
        <p:txBody>
          <a:bodyPr/>
          <a:lstStyle/>
          <a:p>
            <a:r>
              <a:rPr lang="pt-BR" dirty="0"/>
              <a:t>O curioso caso:</a:t>
            </a:r>
          </a:p>
        </p:txBody>
      </p:sp>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43</a:t>
            </a:fld>
            <a:endParaRPr lang="pt-BR"/>
          </a:p>
        </p:txBody>
      </p:sp>
      <p:pic>
        <p:nvPicPr>
          <p:cNvPr id="5" name="Imagem 4">
            <a:extLst>
              <a:ext uri="{FF2B5EF4-FFF2-40B4-BE49-F238E27FC236}">
                <a16:creationId xmlns:a16="http://schemas.microsoft.com/office/drawing/2014/main" id="{92B45B92-8B17-1449-A4A5-68D1F46AACC6}"/>
              </a:ext>
            </a:extLst>
          </p:cNvPr>
          <p:cNvPicPr>
            <a:picLocks noChangeAspect="1"/>
          </p:cNvPicPr>
          <p:nvPr/>
        </p:nvPicPr>
        <p:blipFill>
          <a:blip r:embed="rId2"/>
          <a:stretch>
            <a:fillRect/>
          </a:stretch>
        </p:blipFill>
        <p:spPr>
          <a:xfrm>
            <a:off x="0" y="2281734"/>
            <a:ext cx="9144000" cy="1407381"/>
          </a:xfrm>
          <a:prstGeom prst="rect">
            <a:avLst/>
          </a:prstGeom>
        </p:spPr>
      </p:pic>
      <p:sp>
        <p:nvSpPr>
          <p:cNvPr id="2" name="CaixaDeTexto 1">
            <a:extLst>
              <a:ext uri="{FF2B5EF4-FFF2-40B4-BE49-F238E27FC236}">
                <a16:creationId xmlns:a16="http://schemas.microsoft.com/office/drawing/2014/main" id="{6EC6FDEB-68A5-CC98-083E-2E42B899B3E6}"/>
              </a:ext>
            </a:extLst>
          </p:cNvPr>
          <p:cNvSpPr txBox="1"/>
          <p:nvPr/>
        </p:nvSpPr>
        <p:spPr>
          <a:xfrm>
            <a:off x="-1" y="123478"/>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0738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44</a:t>
            </a:fld>
            <a:endParaRPr lang="pt-BR"/>
          </a:p>
        </p:txBody>
      </p:sp>
      <p:pic>
        <p:nvPicPr>
          <p:cNvPr id="5" name="Imagem 4">
            <a:extLst>
              <a:ext uri="{FF2B5EF4-FFF2-40B4-BE49-F238E27FC236}">
                <a16:creationId xmlns:a16="http://schemas.microsoft.com/office/drawing/2014/main" id="{8D9C0BFA-01E4-F20C-7F15-9C4D1A1C7AA8}"/>
              </a:ext>
            </a:extLst>
          </p:cNvPr>
          <p:cNvPicPr>
            <a:picLocks noChangeAspect="1"/>
          </p:cNvPicPr>
          <p:nvPr/>
        </p:nvPicPr>
        <p:blipFill>
          <a:blip r:embed="rId2"/>
          <a:stretch>
            <a:fillRect/>
          </a:stretch>
        </p:blipFill>
        <p:spPr>
          <a:xfrm>
            <a:off x="36786" y="900510"/>
            <a:ext cx="9070428" cy="1396057"/>
          </a:xfrm>
          <a:prstGeom prst="rect">
            <a:avLst/>
          </a:prstGeom>
        </p:spPr>
      </p:pic>
      <p:pic>
        <p:nvPicPr>
          <p:cNvPr id="7" name="Imagem 6">
            <a:extLst>
              <a:ext uri="{FF2B5EF4-FFF2-40B4-BE49-F238E27FC236}">
                <a16:creationId xmlns:a16="http://schemas.microsoft.com/office/drawing/2014/main" id="{41CA9D1C-22AC-CB54-4810-1797382C6E7D}"/>
              </a:ext>
            </a:extLst>
          </p:cNvPr>
          <p:cNvPicPr>
            <a:picLocks noChangeAspect="1"/>
          </p:cNvPicPr>
          <p:nvPr/>
        </p:nvPicPr>
        <p:blipFill>
          <a:blip r:embed="rId3"/>
          <a:stretch>
            <a:fillRect/>
          </a:stretch>
        </p:blipFill>
        <p:spPr>
          <a:xfrm>
            <a:off x="102300" y="2557034"/>
            <a:ext cx="8939401" cy="2443715"/>
          </a:xfrm>
          <a:prstGeom prst="rect">
            <a:avLst/>
          </a:prstGeom>
        </p:spPr>
      </p:pic>
      <p:sp>
        <p:nvSpPr>
          <p:cNvPr id="8" name="CaixaDeTexto 7">
            <a:extLst>
              <a:ext uri="{FF2B5EF4-FFF2-40B4-BE49-F238E27FC236}">
                <a16:creationId xmlns:a16="http://schemas.microsoft.com/office/drawing/2014/main" id="{01A26874-BE81-7C31-4868-A1E80D7EF7B1}"/>
              </a:ext>
            </a:extLst>
          </p:cNvPr>
          <p:cNvSpPr txBox="1"/>
          <p:nvPr/>
        </p:nvSpPr>
        <p:spPr>
          <a:xfrm>
            <a:off x="-1" y="123478"/>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6190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45</a:t>
            </a:fld>
            <a:endParaRPr lang="pt-BR"/>
          </a:p>
        </p:txBody>
      </p:sp>
      <p:pic>
        <p:nvPicPr>
          <p:cNvPr id="5" name="Imagem 4">
            <a:extLst>
              <a:ext uri="{FF2B5EF4-FFF2-40B4-BE49-F238E27FC236}">
                <a16:creationId xmlns:a16="http://schemas.microsoft.com/office/drawing/2014/main" id="{B41B389C-1824-6438-5045-7251458E7E80}"/>
              </a:ext>
            </a:extLst>
          </p:cNvPr>
          <p:cNvPicPr>
            <a:picLocks noChangeAspect="1"/>
          </p:cNvPicPr>
          <p:nvPr/>
        </p:nvPicPr>
        <p:blipFill>
          <a:blip r:embed="rId2"/>
          <a:stretch>
            <a:fillRect/>
          </a:stretch>
        </p:blipFill>
        <p:spPr>
          <a:xfrm>
            <a:off x="31808" y="200900"/>
            <a:ext cx="9080385" cy="4778604"/>
          </a:xfrm>
          <a:prstGeom prst="rect">
            <a:avLst/>
          </a:prstGeom>
        </p:spPr>
      </p:pic>
      <p:sp>
        <p:nvSpPr>
          <p:cNvPr id="6" name="Explosão: 14 Pontos 5">
            <a:extLst>
              <a:ext uri="{FF2B5EF4-FFF2-40B4-BE49-F238E27FC236}">
                <a16:creationId xmlns:a16="http://schemas.microsoft.com/office/drawing/2014/main" id="{6306D725-367E-9BD2-00C7-B53A672EA0A5}"/>
              </a:ext>
            </a:extLst>
          </p:cNvPr>
          <p:cNvSpPr/>
          <p:nvPr/>
        </p:nvSpPr>
        <p:spPr>
          <a:xfrm>
            <a:off x="5367131" y="1769901"/>
            <a:ext cx="2492322" cy="1640602"/>
          </a:xfrm>
          <a:prstGeom prst="irregularSeal2">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b="1" dirty="0"/>
              <a:t>VALORES DAS </a:t>
            </a:r>
            <a:r>
              <a:rPr lang="pt-BR" sz="1200" b="1" dirty="0" err="1"/>
              <a:t>AIHs</a:t>
            </a:r>
            <a:endParaRPr lang="pt-BR" sz="1200" b="1" dirty="0"/>
          </a:p>
          <a:p>
            <a:pPr algn="ctr"/>
            <a:r>
              <a:rPr lang="pt-BR" sz="1200" b="1" dirty="0"/>
              <a:t>(I)</a:t>
            </a:r>
          </a:p>
        </p:txBody>
      </p:sp>
    </p:spTree>
    <p:extLst>
      <p:ext uri="{BB962C8B-B14F-4D97-AF65-F5344CB8AC3E}">
        <p14:creationId xmlns:p14="http://schemas.microsoft.com/office/powerpoint/2010/main" val="2471567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130983-AD1B-3908-1DE5-DBEB506D7F63}"/>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634D85F8-DD90-0265-42F1-3E876CEAF641}"/>
              </a:ext>
            </a:extLst>
          </p:cNvPr>
          <p:cNvSpPr>
            <a:spLocks noGrp="1"/>
          </p:cNvSpPr>
          <p:nvPr>
            <p:ph type="body" idx="1"/>
          </p:nvPr>
        </p:nvSpPr>
        <p:spPr/>
        <p:txBody>
          <a:bodyPr/>
          <a:lstStyle/>
          <a:p>
            <a:endParaRPr lang="pt-BR"/>
          </a:p>
        </p:txBody>
      </p:sp>
      <p:pic>
        <p:nvPicPr>
          <p:cNvPr id="5" name="Imagem 4">
            <a:extLst>
              <a:ext uri="{FF2B5EF4-FFF2-40B4-BE49-F238E27FC236}">
                <a16:creationId xmlns:a16="http://schemas.microsoft.com/office/drawing/2014/main" id="{04DE9DFF-7BD0-5857-7E8E-9C28A66B4159}"/>
              </a:ext>
            </a:extLst>
          </p:cNvPr>
          <p:cNvPicPr>
            <a:picLocks noChangeAspect="1"/>
          </p:cNvPicPr>
          <p:nvPr/>
        </p:nvPicPr>
        <p:blipFill>
          <a:blip r:embed="rId2"/>
          <a:stretch>
            <a:fillRect/>
          </a:stretch>
        </p:blipFill>
        <p:spPr>
          <a:xfrm>
            <a:off x="89862" y="380694"/>
            <a:ext cx="8964276" cy="4382112"/>
          </a:xfrm>
          <a:prstGeom prst="rect">
            <a:avLst/>
          </a:prstGeom>
        </p:spPr>
      </p:pic>
    </p:spTree>
    <p:extLst>
      <p:ext uri="{BB962C8B-B14F-4D97-AF65-F5344CB8AC3E}">
        <p14:creationId xmlns:p14="http://schemas.microsoft.com/office/powerpoint/2010/main" val="1899277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8AB0F12-241C-EFE4-8B73-0EF1B9A46676}"/>
              </a:ext>
            </a:extLst>
          </p:cNvPr>
          <p:cNvPicPr>
            <a:picLocks noChangeAspect="1"/>
          </p:cNvPicPr>
          <p:nvPr/>
        </p:nvPicPr>
        <p:blipFill>
          <a:blip r:embed="rId2"/>
          <a:stretch>
            <a:fillRect/>
          </a:stretch>
        </p:blipFill>
        <p:spPr>
          <a:xfrm>
            <a:off x="444720" y="0"/>
            <a:ext cx="8254560" cy="5143500"/>
          </a:xfrm>
          <a:prstGeom prst="rect">
            <a:avLst/>
          </a:prstGeom>
        </p:spPr>
      </p:pic>
    </p:spTree>
    <p:extLst>
      <p:ext uri="{BB962C8B-B14F-4D97-AF65-F5344CB8AC3E}">
        <p14:creationId xmlns:p14="http://schemas.microsoft.com/office/powerpoint/2010/main" val="4207972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823369-4BC1-54B8-D02B-2CC031F20427}"/>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AAAB1DF0-1A7A-D754-640D-D53095C11B73}"/>
              </a:ext>
            </a:extLst>
          </p:cNvPr>
          <p:cNvSpPr>
            <a:spLocks noGrp="1"/>
          </p:cNvSpPr>
          <p:nvPr>
            <p:ph type="body" idx="1"/>
          </p:nvPr>
        </p:nvSpPr>
        <p:spPr/>
        <p:txBody>
          <a:bodyPr/>
          <a:lstStyle/>
          <a:p>
            <a:endParaRPr lang="pt-BR"/>
          </a:p>
        </p:txBody>
      </p:sp>
      <p:pic>
        <p:nvPicPr>
          <p:cNvPr id="5" name="Imagem 4">
            <a:extLst>
              <a:ext uri="{FF2B5EF4-FFF2-40B4-BE49-F238E27FC236}">
                <a16:creationId xmlns:a16="http://schemas.microsoft.com/office/drawing/2014/main" id="{34B78BA5-089E-37AF-744A-EC13F4D9204C}"/>
              </a:ext>
            </a:extLst>
          </p:cNvPr>
          <p:cNvPicPr>
            <a:picLocks noChangeAspect="1"/>
          </p:cNvPicPr>
          <p:nvPr/>
        </p:nvPicPr>
        <p:blipFill>
          <a:blip r:embed="rId2"/>
          <a:stretch>
            <a:fillRect/>
          </a:stretch>
        </p:blipFill>
        <p:spPr>
          <a:xfrm>
            <a:off x="0" y="435301"/>
            <a:ext cx="9144000" cy="4272897"/>
          </a:xfrm>
          <a:prstGeom prst="rect">
            <a:avLst/>
          </a:prstGeom>
        </p:spPr>
      </p:pic>
    </p:spTree>
    <p:extLst>
      <p:ext uri="{BB962C8B-B14F-4D97-AF65-F5344CB8AC3E}">
        <p14:creationId xmlns:p14="http://schemas.microsoft.com/office/powerpoint/2010/main" val="7429464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49</a:t>
            </a:fld>
            <a:endParaRPr lang="pt-BR"/>
          </a:p>
        </p:txBody>
      </p:sp>
      <p:pic>
        <p:nvPicPr>
          <p:cNvPr id="5" name="Imagem 4">
            <a:extLst>
              <a:ext uri="{FF2B5EF4-FFF2-40B4-BE49-F238E27FC236}">
                <a16:creationId xmlns:a16="http://schemas.microsoft.com/office/drawing/2014/main" id="{7622C9A9-B972-BED8-0D51-B07BA9A863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1746" y="853926"/>
            <a:ext cx="9080509" cy="905570"/>
          </a:xfrm>
          <a:prstGeom prst="rect">
            <a:avLst/>
          </a:prstGeom>
          <a:ln>
            <a:solidFill>
              <a:schemeClr val="tx1"/>
            </a:solidFill>
          </a:ln>
        </p:spPr>
      </p:pic>
      <p:pic>
        <p:nvPicPr>
          <p:cNvPr id="6" name="Imagem 5" descr="Interface gráfica do usuário, Texto, Aplicativo&#10;&#10;Descrição gerada automaticamente">
            <a:extLst>
              <a:ext uri="{FF2B5EF4-FFF2-40B4-BE49-F238E27FC236}">
                <a16:creationId xmlns:a16="http://schemas.microsoft.com/office/drawing/2014/main" id="{2AD74CE6-2890-1DA0-BB47-0EAEA792D9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9133" y="1891370"/>
            <a:ext cx="8685734" cy="1007857"/>
          </a:xfrm>
          <a:prstGeom prst="rect">
            <a:avLst/>
          </a:prstGeom>
          <a:ln>
            <a:solidFill>
              <a:schemeClr val="tx1"/>
            </a:solidFill>
          </a:ln>
        </p:spPr>
      </p:pic>
      <p:pic>
        <p:nvPicPr>
          <p:cNvPr id="7" name="Imagem 6" descr="Uma imagem contendo Texto">
            <a:extLst>
              <a:ext uri="{FF2B5EF4-FFF2-40B4-BE49-F238E27FC236}">
                <a16:creationId xmlns:a16="http://schemas.microsoft.com/office/drawing/2014/main" id="{2E894B03-D7CD-9090-6514-588D5B32E5E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05029" y="3031101"/>
            <a:ext cx="8933943" cy="1851394"/>
          </a:xfrm>
          <a:prstGeom prst="rect">
            <a:avLst/>
          </a:prstGeom>
          <a:ln>
            <a:solidFill>
              <a:schemeClr val="tx1"/>
            </a:solidFill>
          </a:ln>
        </p:spPr>
      </p:pic>
      <p:sp>
        <p:nvSpPr>
          <p:cNvPr id="9" name="CaixaDeTexto 8">
            <a:extLst>
              <a:ext uri="{FF2B5EF4-FFF2-40B4-BE49-F238E27FC236}">
                <a16:creationId xmlns:a16="http://schemas.microsoft.com/office/drawing/2014/main" id="{A2660C66-B448-40AA-2935-398FEECAA2FE}"/>
              </a:ext>
            </a:extLst>
          </p:cNvPr>
          <p:cNvSpPr txBox="1"/>
          <p:nvPr/>
        </p:nvSpPr>
        <p:spPr>
          <a:xfrm>
            <a:off x="-1" y="123478"/>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75486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491EC053-1A5A-A3D9-B009-9D8ED0682117}"/>
              </a:ext>
            </a:extLst>
          </p:cNvPr>
          <p:cNvSpPr>
            <a:spLocks noGrp="1"/>
          </p:cNvSpPr>
          <p:nvPr>
            <p:ph type="sldNum" idx="12"/>
          </p:nvPr>
        </p:nvSpPr>
        <p:spPr/>
        <p:txBody>
          <a:bodyPr/>
          <a:lstStyle/>
          <a:p>
            <a:pPr lvl="0">
              <a:spcBef>
                <a:spcPts val="0"/>
              </a:spcBef>
              <a:buNone/>
            </a:pPr>
            <a:fld id="{00000000-1234-1234-1234-123412341234}" type="slidenum">
              <a:rPr lang="pt-BR" smtClean="0"/>
              <a:t>50</a:t>
            </a:fld>
            <a:endParaRPr lang="pt-BR"/>
          </a:p>
        </p:txBody>
      </p:sp>
      <p:pic>
        <p:nvPicPr>
          <p:cNvPr id="5" name="Imagem 4">
            <a:extLst>
              <a:ext uri="{FF2B5EF4-FFF2-40B4-BE49-F238E27FC236}">
                <a16:creationId xmlns:a16="http://schemas.microsoft.com/office/drawing/2014/main" id="{DC2FA693-5119-8B0B-CC9B-0452067659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92590" y="1058223"/>
            <a:ext cx="8958820" cy="841044"/>
          </a:xfrm>
          <a:prstGeom prst="rect">
            <a:avLst/>
          </a:prstGeom>
          <a:ln>
            <a:solidFill>
              <a:schemeClr val="tx1"/>
            </a:solidFill>
          </a:ln>
        </p:spPr>
      </p:pic>
      <p:pic>
        <p:nvPicPr>
          <p:cNvPr id="6" name="Imagem 5" descr="Texto">
            <a:extLst>
              <a:ext uri="{FF2B5EF4-FFF2-40B4-BE49-F238E27FC236}">
                <a16:creationId xmlns:a16="http://schemas.microsoft.com/office/drawing/2014/main" id="{F5EA35CD-BA19-E620-5F7B-E7407EA958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23856" y="2445251"/>
            <a:ext cx="8896288" cy="1796726"/>
          </a:xfrm>
          <a:prstGeom prst="rect">
            <a:avLst/>
          </a:prstGeom>
          <a:ln>
            <a:solidFill>
              <a:schemeClr val="tx1"/>
            </a:solidFill>
          </a:ln>
        </p:spPr>
      </p:pic>
      <p:sp>
        <p:nvSpPr>
          <p:cNvPr id="8" name="CaixaDeTexto 7">
            <a:extLst>
              <a:ext uri="{FF2B5EF4-FFF2-40B4-BE49-F238E27FC236}">
                <a16:creationId xmlns:a16="http://schemas.microsoft.com/office/drawing/2014/main" id="{BB093A1A-F6A3-8FBA-F50C-2057C63557F3}"/>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351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18BE829-69E1-3425-CF8D-7EEF3926B96A}"/>
              </a:ext>
            </a:extLst>
          </p:cNvPr>
          <p:cNvPicPr>
            <a:picLocks noChangeAspect="1"/>
          </p:cNvPicPr>
          <p:nvPr/>
        </p:nvPicPr>
        <p:blipFill>
          <a:blip r:embed="rId2"/>
          <a:stretch>
            <a:fillRect/>
          </a:stretch>
        </p:blipFill>
        <p:spPr>
          <a:xfrm>
            <a:off x="0" y="1122431"/>
            <a:ext cx="9144000" cy="1233295"/>
          </a:xfrm>
          <a:prstGeom prst="rect">
            <a:avLst/>
          </a:prstGeom>
        </p:spPr>
      </p:pic>
      <p:pic>
        <p:nvPicPr>
          <p:cNvPr id="7" name="Imagem 6">
            <a:extLst>
              <a:ext uri="{FF2B5EF4-FFF2-40B4-BE49-F238E27FC236}">
                <a16:creationId xmlns:a16="http://schemas.microsoft.com/office/drawing/2014/main" id="{86EF30AB-CA1C-2D2E-ED06-193FD4A86B27}"/>
              </a:ext>
            </a:extLst>
          </p:cNvPr>
          <p:cNvPicPr>
            <a:picLocks noChangeAspect="1"/>
          </p:cNvPicPr>
          <p:nvPr/>
        </p:nvPicPr>
        <p:blipFill>
          <a:blip r:embed="rId3"/>
          <a:stretch>
            <a:fillRect/>
          </a:stretch>
        </p:blipFill>
        <p:spPr>
          <a:xfrm>
            <a:off x="124295" y="2661293"/>
            <a:ext cx="8895409" cy="1962836"/>
          </a:xfrm>
          <a:prstGeom prst="rect">
            <a:avLst/>
          </a:prstGeom>
        </p:spPr>
      </p:pic>
      <p:sp>
        <p:nvSpPr>
          <p:cNvPr id="8" name="CaixaDeTexto 7">
            <a:extLst>
              <a:ext uri="{FF2B5EF4-FFF2-40B4-BE49-F238E27FC236}">
                <a16:creationId xmlns:a16="http://schemas.microsoft.com/office/drawing/2014/main" id="{B898ECC4-9263-CDF9-719D-65BA319DAC74}"/>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21737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B43F044-5E2B-F905-CC49-CC721C7CA9B6}"/>
              </a:ext>
            </a:extLst>
          </p:cNvPr>
          <p:cNvPicPr>
            <a:picLocks noChangeAspect="1"/>
          </p:cNvPicPr>
          <p:nvPr/>
        </p:nvPicPr>
        <p:blipFill>
          <a:blip r:embed="rId2"/>
          <a:stretch>
            <a:fillRect/>
          </a:stretch>
        </p:blipFill>
        <p:spPr>
          <a:xfrm>
            <a:off x="0" y="1275606"/>
            <a:ext cx="9144000" cy="1038704"/>
          </a:xfrm>
          <a:prstGeom prst="rect">
            <a:avLst/>
          </a:prstGeom>
        </p:spPr>
      </p:pic>
      <p:pic>
        <p:nvPicPr>
          <p:cNvPr id="5" name="Imagem 4">
            <a:extLst>
              <a:ext uri="{FF2B5EF4-FFF2-40B4-BE49-F238E27FC236}">
                <a16:creationId xmlns:a16="http://schemas.microsoft.com/office/drawing/2014/main" id="{599BB338-A2D3-3D40-0612-3065091C7B36}"/>
              </a:ext>
            </a:extLst>
          </p:cNvPr>
          <p:cNvPicPr>
            <a:picLocks noChangeAspect="1"/>
          </p:cNvPicPr>
          <p:nvPr/>
        </p:nvPicPr>
        <p:blipFill>
          <a:blip r:embed="rId3"/>
          <a:stretch>
            <a:fillRect/>
          </a:stretch>
        </p:blipFill>
        <p:spPr>
          <a:xfrm>
            <a:off x="299741" y="2746490"/>
            <a:ext cx="8544518" cy="1728104"/>
          </a:xfrm>
          <a:prstGeom prst="rect">
            <a:avLst/>
          </a:prstGeom>
        </p:spPr>
      </p:pic>
      <p:sp>
        <p:nvSpPr>
          <p:cNvPr id="6" name="CaixaDeTexto 5">
            <a:extLst>
              <a:ext uri="{FF2B5EF4-FFF2-40B4-BE49-F238E27FC236}">
                <a16:creationId xmlns:a16="http://schemas.microsoft.com/office/drawing/2014/main" id="{6D86E60D-929E-CA65-662E-580DDE90CFFD}"/>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558986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5DE8B4B-0725-2F14-A00B-281357788BD0}"/>
              </a:ext>
            </a:extLst>
          </p:cNvPr>
          <p:cNvPicPr>
            <a:picLocks noChangeAspect="1"/>
          </p:cNvPicPr>
          <p:nvPr/>
        </p:nvPicPr>
        <p:blipFill>
          <a:blip r:embed="rId2"/>
          <a:stretch>
            <a:fillRect/>
          </a:stretch>
        </p:blipFill>
        <p:spPr>
          <a:xfrm>
            <a:off x="1115616" y="1261319"/>
            <a:ext cx="6573167" cy="1238423"/>
          </a:xfrm>
          <a:prstGeom prst="rect">
            <a:avLst/>
          </a:prstGeom>
        </p:spPr>
      </p:pic>
      <p:pic>
        <p:nvPicPr>
          <p:cNvPr id="5" name="Imagem 4">
            <a:extLst>
              <a:ext uri="{FF2B5EF4-FFF2-40B4-BE49-F238E27FC236}">
                <a16:creationId xmlns:a16="http://schemas.microsoft.com/office/drawing/2014/main" id="{DFF8E873-98EB-5BEB-B43F-A22A92812915}"/>
              </a:ext>
            </a:extLst>
          </p:cNvPr>
          <p:cNvPicPr>
            <a:picLocks noChangeAspect="1"/>
          </p:cNvPicPr>
          <p:nvPr/>
        </p:nvPicPr>
        <p:blipFill>
          <a:blip r:embed="rId3"/>
          <a:stretch>
            <a:fillRect/>
          </a:stretch>
        </p:blipFill>
        <p:spPr>
          <a:xfrm>
            <a:off x="157223" y="2715766"/>
            <a:ext cx="8829554" cy="1800200"/>
          </a:xfrm>
          <a:prstGeom prst="rect">
            <a:avLst/>
          </a:prstGeom>
        </p:spPr>
      </p:pic>
      <p:sp>
        <p:nvSpPr>
          <p:cNvPr id="6" name="CaixaDeTexto 5">
            <a:extLst>
              <a:ext uri="{FF2B5EF4-FFF2-40B4-BE49-F238E27FC236}">
                <a16:creationId xmlns:a16="http://schemas.microsoft.com/office/drawing/2014/main" id="{35F65382-E59E-7B53-D7D2-6FD38DA86F4B}"/>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1219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C295800-7220-B8D4-52D0-FB97FE0B6D59}"/>
              </a:ext>
            </a:extLst>
          </p:cNvPr>
          <p:cNvPicPr>
            <a:picLocks noChangeAspect="1"/>
          </p:cNvPicPr>
          <p:nvPr/>
        </p:nvPicPr>
        <p:blipFill>
          <a:blip r:embed="rId2"/>
          <a:stretch>
            <a:fillRect/>
          </a:stretch>
        </p:blipFill>
        <p:spPr>
          <a:xfrm>
            <a:off x="451862" y="1295222"/>
            <a:ext cx="8240275" cy="1276528"/>
          </a:xfrm>
          <a:prstGeom prst="rect">
            <a:avLst/>
          </a:prstGeom>
        </p:spPr>
      </p:pic>
      <p:pic>
        <p:nvPicPr>
          <p:cNvPr id="5" name="Imagem 4">
            <a:extLst>
              <a:ext uri="{FF2B5EF4-FFF2-40B4-BE49-F238E27FC236}">
                <a16:creationId xmlns:a16="http://schemas.microsoft.com/office/drawing/2014/main" id="{B0A607AB-05DA-B3BB-DD4B-B487327772E0}"/>
              </a:ext>
            </a:extLst>
          </p:cNvPr>
          <p:cNvPicPr>
            <a:picLocks noChangeAspect="1"/>
          </p:cNvPicPr>
          <p:nvPr/>
        </p:nvPicPr>
        <p:blipFill>
          <a:blip r:embed="rId3"/>
          <a:stretch>
            <a:fillRect/>
          </a:stretch>
        </p:blipFill>
        <p:spPr>
          <a:xfrm>
            <a:off x="28170" y="3147814"/>
            <a:ext cx="9087660" cy="1276528"/>
          </a:xfrm>
          <a:prstGeom prst="rect">
            <a:avLst/>
          </a:prstGeom>
        </p:spPr>
      </p:pic>
      <p:sp>
        <p:nvSpPr>
          <p:cNvPr id="6" name="CaixaDeTexto 5">
            <a:extLst>
              <a:ext uri="{FF2B5EF4-FFF2-40B4-BE49-F238E27FC236}">
                <a16:creationId xmlns:a16="http://schemas.microsoft.com/office/drawing/2014/main" id="{FB24D517-7F78-A9FC-E508-4F97CFE71A61}"/>
              </a:ext>
            </a:extLst>
          </p:cNvPr>
          <p:cNvSpPr txBox="1"/>
          <p:nvPr/>
        </p:nvSpPr>
        <p:spPr>
          <a:xfrm>
            <a:off x="-1" y="411510"/>
            <a:ext cx="9144001" cy="707886"/>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Análise de </a:t>
            </a:r>
            <a:r>
              <a:rPr lang="pt-BR" sz="4000" b="1" i="1" dirty="0" err="1">
                <a:solidFill>
                  <a:srgbClr val="B51F3D"/>
                </a:solidFill>
                <a:latin typeface="Calibri"/>
                <a:ea typeface="Calibri"/>
                <a:cs typeface="Calibri"/>
                <a:sym typeface="Calibri"/>
              </a:rPr>
              <a:t>AIHs</a:t>
            </a:r>
            <a:r>
              <a:rPr lang="pt-BR" sz="4000" b="1" i="1" dirty="0">
                <a:solidFill>
                  <a:srgbClr val="B51F3D"/>
                </a:solidFill>
                <a:latin typeface="Calibri"/>
                <a:ea typeface="Calibri"/>
                <a:cs typeface="Calibri"/>
                <a:sym typeface="Calibri"/>
              </a:rPr>
              <a:t> Perdidas</a:t>
            </a:r>
            <a:endParaRPr lang="pt-BR" sz="4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63363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465B08D-C5FC-D256-628F-7862B64ECAFA}"/>
              </a:ext>
            </a:extLst>
          </p:cNvPr>
          <p:cNvSpPr txBox="1"/>
          <p:nvPr/>
        </p:nvSpPr>
        <p:spPr>
          <a:xfrm>
            <a:off x="-1" y="51470"/>
            <a:ext cx="9144001" cy="1323439"/>
          </a:xfrm>
          <a:prstGeom prst="rect">
            <a:avLst/>
          </a:prstGeom>
          <a:noFill/>
        </p:spPr>
        <p:txBody>
          <a:bodyPr wrap="square" rtlCol="0">
            <a:spAutoFit/>
          </a:bodyPr>
          <a:lstStyle/>
          <a:p>
            <a:pPr marL="0" marR="0" lvl="0" indent="0" algn="ctr" rtl="0">
              <a:spcBef>
                <a:spcPts val="0"/>
              </a:spcBef>
              <a:spcAft>
                <a:spcPts val="0"/>
              </a:spcAft>
              <a:buNone/>
            </a:pPr>
            <a:r>
              <a:rPr lang="pt-BR" sz="4000" b="1" i="1" dirty="0">
                <a:solidFill>
                  <a:srgbClr val="B51F3D"/>
                </a:solidFill>
                <a:latin typeface="Calibri"/>
                <a:ea typeface="Calibri"/>
                <a:cs typeface="Calibri"/>
                <a:sym typeface="Calibri"/>
              </a:rPr>
              <a:t>Perda de Informação e Suas Consequências</a:t>
            </a:r>
            <a:endParaRPr lang="pt-BR" sz="4000" dirty="0">
              <a:solidFill>
                <a:schemeClr val="dk1"/>
              </a:solidFill>
              <a:latin typeface="Calibri"/>
              <a:ea typeface="Calibri"/>
              <a:cs typeface="Calibri"/>
              <a:sym typeface="Calibri"/>
            </a:endParaRPr>
          </a:p>
        </p:txBody>
      </p:sp>
      <p:sp>
        <p:nvSpPr>
          <p:cNvPr id="4" name="Espaço Reservado para Conteúdo 3">
            <a:extLst>
              <a:ext uri="{FF2B5EF4-FFF2-40B4-BE49-F238E27FC236}">
                <a16:creationId xmlns:a16="http://schemas.microsoft.com/office/drawing/2014/main" id="{1308DC12-2D5B-2455-100C-AC2A02740DE4}"/>
              </a:ext>
            </a:extLst>
          </p:cNvPr>
          <p:cNvSpPr>
            <a:spLocks noGrp="1"/>
          </p:cNvSpPr>
          <p:nvPr>
            <p:ph idx="1"/>
          </p:nvPr>
        </p:nvSpPr>
        <p:spPr>
          <a:xfrm>
            <a:off x="457200" y="1409526"/>
            <a:ext cx="8229600" cy="3394472"/>
          </a:xfrm>
        </p:spPr>
        <p:txBody>
          <a:bodyPr>
            <a:normAutofit fontScale="55000" lnSpcReduction="20000"/>
          </a:bodyPr>
          <a:lstStyle/>
          <a:p>
            <a:r>
              <a:rPr lang="pt-BR" dirty="0"/>
              <a:t>Avaliação da atenção básica </a:t>
            </a:r>
          </a:p>
          <a:p>
            <a:r>
              <a:rPr lang="pt-BR" dirty="0"/>
              <a:t>Alcance de metas dos serviços públicos</a:t>
            </a:r>
          </a:p>
          <a:p>
            <a:r>
              <a:rPr lang="pt-BR" dirty="0"/>
              <a:t>Indicadores de avaliação de gestão</a:t>
            </a:r>
          </a:p>
          <a:p>
            <a:r>
              <a:rPr lang="pt-BR" dirty="0"/>
              <a:t>Perfis nosológico e epidemiológico da população</a:t>
            </a:r>
          </a:p>
          <a:p>
            <a:r>
              <a:rPr lang="pt-BR" dirty="0"/>
              <a:t>Base para o processo de programação e organização da assistência</a:t>
            </a:r>
          </a:p>
          <a:p>
            <a:r>
              <a:rPr lang="pt-BR" dirty="0"/>
              <a:t>Auxiliar no processo de planejamento, controle, avaliação e auditoria do SUS;</a:t>
            </a:r>
          </a:p>
          <a:p>
            <a:r>
              <a:rPr lang="pt-BR" dirty="0"/>
              <a:t>Desencadeamento de ações de controle</a:t>
            </a:r>
          </a:p>
          <a:p>
            <a:r>
              <a:rPr lang="pt-BR" dirty="0"/>
              <a:t>Controle social</a:t>
            </a:r>
          </a:p>
          <a:p>
            <a:r>
              <a:rPr lang="pt-BR" dirty="0"/>
              <a:t>Série histórica de produção</a:t>
            </a:r>
          </a:p>
          <a:p>
            <a:r>
              <a:rPr lang="pt-BR" dirty="0"/>
              <a:t>Cálculo para transferências financeiras</a:t>
            </a:r>
          </a:p>
          <a:p>
            <a:r>
              <a:rPr lang="pt-BR" dirty="0"/>
              <a:t>Repasse financeiro</a:t>
            </a:r>
          </a:p>
          <a:p>
            <a:r>
              <a:rPr lang="pt-BR" dirty="0"/>
              <a:t>Faturamento </a:t>
            </a:r>
          </a:p>
          <a:p>
            <a:endParaRPr lang="pt-BR" dirty="0"/>
          </a:p>
        </p:txBody>
      </p:sp>
    </p:spTree>
    <p:extLst>
      <p:ext uri="{BB962C8B-B14F-4D97-AF65-F5344CB8AC3E}">
        <p14:creationId xmlns:p14="http://schemas.microsoft.com/office/powerpoint/2010/main" val="1377498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uxograma: Processo 5">
            <a:extLst>
              <a:ext uri="{FF2B5EF4-FFF2-40B4-BE49-F238E27FC236}">
                <a16:creationId xmlns:a16="http://schemas.microsoft.com/office/drawing/2014/main" id="{7CDC7C3C-8140-FB31-355A-87BB87C3D575}"/>
              </a:ext>
            </a:extLst>
          </p:cNvPr>
          <p:cNvSpPr/>
          <p:nvPr/>
        </p:nvSpPr>
        <p:spPr>
          <a:xfrm>
            <a:off x="0" y="0"/>
            <a:ext cx="9144000" cy="5143500"/>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Slide Number Placeholder 2"/>
          <p:cNvSpPr>
            <a:spLocks noGrp="1"/>
          </p:cNvSpPr>
          <p:nvPr>
            <p:ph type="sldNum" idx="12"/>
          </p:nvPr>
        </p:nvSpPr>
        <p:spPr/>
        <p:txBody>
          <a:bodyPr/>
          <a:lstStyle/>
          <a:p>
            <a:pPr lvl="0">
              <a:spcBef>
                <a:spcPts val="0"/>
              </a:spcBef>
              <a:buNone/>
            </a:pPr>
            <a:fld id="{00000000-1234-1234-1234-123412341234}" type="slidenum">
              <a:rPr lang="pt-BR" smtClean="0">
                <a:solidFill>
                  <a:schemeClr val="lt1"/>
                </a:solidFill>
              </a:rPr>
              <a:t>56</a:t>
            </a:fld>
            <a:endParaRPr lang="pt-BR">
              <a:solidFill>
                <a:schemeClr val="lt1"/>
              </a:solidFill>
            </a:endParaRPr>
          </a:p>
        </p:txBody>
      </p:sp>
      <p:pic>
        <p:nvPicPr>
          <p:cNvPr id="4" name="Picture 2" descr="IN GOD WE TRUST EVERYONE ELSE MUST BRING DATA Poster | KPK | Keep  Calm-o-Matic">
            <a:extLst>
              <a:ext uri="{FF2B5EF4-FFF2-40B4-BE49-F238E27FC236}">
                <a16:creationId xmlns:a16="http://schemas.microsoft.com/office/drawing/2014/main" id="{46B8D70E-0B0B-96E0-4B61-34E1C50AA51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728" y="3155674"/>
            <a:ext cx="2650434" cy="1987826"/>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4E2EF3EE-9C36-9972-B212-517B7F691A81}"/>
              </a:ext>
            </a:extLst>
          </p:cNvPr>
          <p:cNvSpPr txBox="1"/>
          <p:nvPr/>
        </p:nvSpPr>
        <p:spPr>
          <a:xfrm>
            <a:off x="2857790" y="2859782"/>
            <a:ext cx="5889017" cy="2246769"/>
          </a:xfrm>
          <a:prstGeom prst="rect">
            <a:avLst/>
          </a:prstGeom>
          <a:noFill/>
        </p:spPr>
        <p:txBody>
          <a:bodyPr wrap="square" rtlCol="0">
            <a:spAutoFit/>
          </a:bodyPr>
          <a:lstStyle/>
          <a:p>
            <a:pPr marL="0" marR="0" lvl="0" indent="0" algn="ctr" rtl="0">
              <a:spcBef>
                <a:spcPts val="0"/>
              </a:spcBef>
              <a:spcAft>
                <a:spcPts val="0"/>
              </a:spcAft>
              <a:buNone/>
            </a:pPr>
            <a:r>
              <a:rPr lang="pt-BR" sz="2800" b="1" i="1" dirty="0">
                <a:solidFill>
                  <a:schemeClr val="tx2">
                    <a:lumMod val="20000"/>
                    <a:lumOff val="80000"/>
                  </a:schemeClr>
                </a:solidFill>
                <a:latin typeface="Calibri"/>
                <a:ea typeface="Calibri"/>
                <a:cs typeface="Calibri"/>
                <a:sym typeface="Calibri"/>
              </a:rPr>
              <a:t>OBRIGADO!!!</a:t>
            </a:r>
          </a:p>
          <a:p>
            <a:pPr marL="0" marR="0" lvl="0" indent="0" algn="ctr" rtl="0">
              <a:spcBef>
                <a:spcPts val="0"/>
              </a:spcBef>
              <a:spcAft>
                <a:spcPts val="0"/>
              </a:spcAft>
              <a:buNone/>
            </a:pPr>
            <a:r>
              <a:rPr lang="pt-BR" sz="2800" b="1" i="1" dirty="0">
                <a:solidFill>
                  <a:schemeClr val="tx2">
                    <a:lumMod val="20000"/>
                    <a:lumOff val="80000"/>
                  </a:schemeClr>
                </a:solidFill>
                <a:latin typeface="Calibri"/>
                <a:ea typeface="Calibri"/>
                <a:cs typeface="Calibri"/>
                <a:sym typeface="Calibri"/>
              </a:rPr>
              <a:t> </a:t>
            </a:r>
          </a:p>
          <a:p>
            <a:pPr marL="0" marR="0" lvl="0" indent="0" algn="ctr" rtl="0">
              <a:spcBef>
                <a:spcPts val="0"/>
              </a:spcBef>
              <a:spcAft>
                <a:spcPts val="0"/>
              </a:spcAft>
              <a:buNone/>
            </a:pPr>
            <a:r>
              <a:rPr lang="pt-BR" sz="2800" b="1" i="1" dirty="0">
                <a:solidFill>
                  <a:schemeClr val="tx2">
                    <a:lumMod val="20000"/>
                    <a:lumOff val="80000"/>
                  </a:schemeClr>
                </a:solidFill>
                <a:latin typeface="Calibri"/>
                <a:ea typeface="Calibri"/>
                <a:cs typeface="Calibri"/>
                <a:sym typeface="Calibri"/>
              </a:rPr>
              <a:t>Andre Almeida</a:t>
            </a:r>
          </a:p>
          <a:p>
            <a:pPr lvl="0" algn="ctr"/>
            <a:r>
              <a:rPr lang="pt-BR" sz="2800" b="1" i="1" dirty="0">
                <a:solidFill>
                  <a:schemeClr val="tx2">
                    <a:lumMod val="20000"/>
                    <a:lumOff val="80000"/>
                  </a:schemeClr>
                </a:solidFill>
                <a:latin typeface="Calibri"/>
                <a:ea typeface="Calibri"/>
                <a:cs typeface="Calibri"/>
                <a:sym typeface="Calibri"/>
              </a:rPr>
              <a:t>Numb3rs </a:t>
            </a:r>
            <a:r>
              <a:rPr lang="pt-BR" sz="2800" b="1" i="1" dirty="0" err="1">
                <a:solidFill>
                  <a:schemeClr val="tx2">
                    <a:lumMod val="20000"/>
                    <a:lumOff val="80000"/>
                  </a:schemeClr>
                </a:solidFill>
                <a:latin typeface="Calibri"/>
                <a:ea typeface="Calibri"/>
                <a:cs typeface="Calibri"/>
                <a:sym typeface="Calibri"/>
              </a:rPr>
              <a:t>Analytics</a:t>
            </a:r>
            <a:endParaRPr lang="pt-BR" sz="2800" b="1" i="1" dirty="0">
              <a:solidFill>
                <a:schemeClr val="tx2">
                  <a:lumMod val="20000"/>
                  <a:lumOff val="80000"/>
                </a:schemeClr>
              </a:solidFill>
              <a:latin typeface="Calibri"/>
              <a:ea typeface="Calibri"/>
              <a:cs typeface="Calibri"/>
              <a:sym typeface="Calibri"/>
            </a:endParaRPr>
          </a:p>
          <a:p>
            <a:pPr marL="0" marR="0" lvl="0" indent="0" algn="ctr" rtl="0">
              <a:spcBef>
                <a:spcPts val="0"/>
              </a:spcBef>
              <a:spcAft>
                <a:spcPts val="0"/>
              </a:spcAft>
              <a:buNone/>
            </a:pPr>
            <a:r>
              <a:rPr lang="pt-BR" sz="2800" b="1" i="1" dirty="0">
                <a:solidFill>
                  <a:schemeClr val="tx2">
                    <a:lumMod val="20000"/>
                    <a:lumOff val="80000"/>
                  </a:schemeClr>
                </a:solidFill>
                <a:latin typeface="Calibri"/>
                <a:ea typeface="Calibri"/>
                <a:cs typeface="Calibri"/>
                <a:sym typeface="Calibri"/>
              </a:rPr>
              <a:t>andre.almeida@numb3rs.com.br</a:t>
            </a:r>
            <a:endParaRPr lang="pt-BR" sz="2800" dirty="0">
              <a:solidFill>
                <a:schemeClr val="tx2">
                  <a:lumMod val="20000"/>
                  <a:lumOff val="80000"/>
                </a:schemeClr>
              </a:solidFill>
              <a:latin typeface="Calibri"/>
              <a:ea typeface="Calibri"/>
              <a:cs typeface="Calibri"/>
              <a:sym typeface="Calibri"/>
            </a:endParaRPr>
          </a:p>
        </p:txBody>
      </p:sp>
      <p:pic>
        <p:nvPicPr>
          <p:cNvPr id="1026" name="Picture 2">
            <a:extLst>
              <a:ext uri="{FF2B5EF4-FFF2-40B4-BE49-F238E27FC236}">
                <a16:creationId xmlns:a16="http://schemas.microsoft.com/office/drawing/2014/main" id="{D381B10F-D980-EC76-7A0F-BF31A4C88E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306" y="-50458"/>
            <a:ext cx="4843388" cy="3074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377689"/>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1891</TotalTime>
  <Words>1278</Words>
  <Application>Microsoft Office PowerPoint</Application>
  <PresentationFormat>Apresentação na tela (16:9)</PresentationFormat>
  <Paragraphs>197</Paragraphs>
  <Slides>56</Slides>
  <Notes>3</Notes>
  <HiddenSlides>1</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56</vt:i4>
      </vt:variant>
    </vt:vector>
  </HeadingPairs>
  <TitlesOfParts>
    <vt:vector size="60" baseType="lpstr">
      <vt:lpstr>Arial</vt:lpstr>
      <vt:lpstr>Calibri</vt:lpstr>
      <vt:lpstr>Verdana</vt:lpstr>
      <vt:lpstr>Tema do Office</vt:lpstr>
      <vt:lpstr>EXISTE VIDA PÓS FATURAMENTO? O QUE DIZEM OS NÚMEROS</vt:lpstr>
      <vt:lpstr>Apresentação do PowerPoint</vt:lpstr>
      <vt:lpstr>Apresentação do PowerPoint</vt:lpstr>
      <vt:lpstr>Perda primária de informação</vt:lpstr>
      <vt:lpstr>Perda primária de informação</vt:lpstr>
      <vt:lpstr>AIHs Apresentadas e Rejeitadas</vt:lpstr>
      <vt:lpstr>Apresentação do PowerPoint</vt:lpstr>
      <vt:lpstr>Apresentação do PowerPoint</vt:lpstr>
      <vt:lpstr>Apresentação do PowerPoint</vt:lpstr>
      <vt:lpstr>Quantas aihS são processadas por mês?   Quantas são do rio grande do sul?</vt:lpstr>
      <vt:lpstr>AIHs APRESENTADAS NO BRASIL</vt:lpstr>
      <vt:lpstr>AIHs APRESENTADAS NO BRASIL</vt:lpstr>
      <vt:lpstr>AIHs APROVADAS NO BRASIL</vt:lpstr>
      <vt:lpstr>AIHs APROVADAS – Rio Grande do Sul</vt:lpstr>
      <vt:lpstr>AIHs APROV - RS - Distribuição</vt:lpstr>
      <vt:lpstr>EXISTE VIDA PÓS-FATURAMENTO?</vt:lpstr>
      <vt:lpstr>AIHs APRESENTADAS NO BRASIL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Criação</dc:creator>
  <cp:lastModifiedBy>Andre Almeida</cp:lastModifiedBy>
  <cp:revision>30</cp:revision>
  <dcterms:created xsi:type="dcterms:W3CDTF">2023-02-13T18:57:57Z</dcterms:created>
  <dcterms:modified xsi:type="dcterms:W3CDTF">2023-10-18T15:37:33Z</dcterms:modified>
</cp:coreProperties>
</file>