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702" r:id="rId2"/>
    <p:sldId id="775" r:id="rId3"/>
    <p:sldId id="651" r:id="rId4"/>
    <p:sldId id="776" r:id="rId5"/>
    <p:sldId id="779" r:id="rId6"/>
    <p:sldId id="781" r:id="rId7"/>
    <p:sldId id="404" r:id="rId8"/>
    <p:sldId id="403" r:id="rId9"/>
    <p:sldId id="664" r:id="rId10"/>
    <p:sldId id="692" r:id="rId11"/>
    <p:sldId id="406" r:id="rId12"/>
    <p:sldId id="764" r:id="rId13"/>
    <p:sldId id="705" r:id="rId14"/>
    <p:sldId id="783" r:id="rId15"/>
    <p:sldId id="400" r:id="rId16"/>
    <p:sldId id="784" r:id="rId17"/>
    <p:sldId id="785" r:id="rId18"/>
    <p:sldId id="786" r:id="rId19"/>
    <p:sldId id="787" r:id="rId20"/>
    <p:sldId id="788" r:id="rId21"/>
    <p:sldId id="769" r:id="rId22"/>
    <p:sldId id="505" r:id="rId23"/>
    <p:sldId id="782" r:id="rId2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70"/>
    <p:restoredTop sz="95840"/>
  </p:normalViewPr>
  <p:slideViewPr>
    <p:cSldViewPr snapToGrid="0" snapToObjects="1">
      <p:cViewPr varScale="1">
        <p:scale>
          <a:sx n="112" d="100"/>
          <a:sy n="112" d="100"/>
        </p:scale>
        <p:origin x="3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0DA2F-8D6B-4C4C-AAE5-FF170C1B0CB6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57DBDA-F1AB-0D4F-B9E6-A79A266C54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0312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4C483E-74D4-3945-A954-17A14EA953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A7D195-A0C6-0343-9046-458C847596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ADAC57-06A9-7A40-A772-DE81BAE1C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BF068-F061-D645-8F0E-E1EB44890609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D33CD3-BEC9-FC4B-9AD2-386D68009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F852ACB-3017-D940-B4A2-055053506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6F9CA-D6DB-DB41-8007-AE777D787A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0685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53301C-78C3-6547-883E-0F7D261AF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92F1BE-1644-D440-8DC3-8330BA759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63B7C29-EDB9-CE41-8AE0-0B0588AAA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BF068-F061-D645-8F0E-E1EB44890609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549E88-ED19-AA46-8E3E-EA3A738D6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9F05A5-4DE9-954B-9786-4161F1F5E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6F9CA-D6DB-DB41-8007-AE777D787A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4930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7ADD30-6D1A-3F4C-805D-67F3619E8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B5585C0-D2C5-DA40-9C59-E006D02AA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C96D0F-0968-E54D-987F-F670B6234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BF068-F061-D645-8F0E-E1EB44890609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F3F52A-2852-534D-A8F1-BB605B9EE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54E881-CD83-2142-B4A9-3C8FEF017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6F9CA-D6DB-DB41-8007-AE777D787A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010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A05E0A-009A-D543-80AE-9BBABDCA2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4103D-0D5B-0C40-AD66-6A9061849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F366E3B-DF98-E44E-A553-1E55BB83A2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25F66E3-605C-AB4F-974A-B8B778A28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BF068-F061-D645-8F0E-E1EB44890609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60C826F-567A-4A4C-8B70-57074079D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1006B4A-031F-3B40-B1A4-D8114F271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6F9CA-D6DB-DB41-8007-AE777D787A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2624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4228FC-8B3F-6341-927E-40C8ABF94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EF828B8-037C-5643-A38C-11AFDDF13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B65ADBA-E58D-5445-B6B0-74BBADDB2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3D0E58B-FBAE-984F-904E-6974B2CA27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E56CFF5-79FC-2A41-93B9-6290A78C53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34A3BF2-0577-A34D-9D67-7E268B020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BF068-F061-D645-8F0E-E1EB44890609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ABFB3DE-AADD-6548-A4C9-0D7F8740D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05A4043-F10D-8B4D-B4C4-145C8359C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6F9CA-D6DB-DB41-8007-AE777D787A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8584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4DFD58-9B10-4949-AA1B-ECBCBB235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865E7A4-1223-2548-8429-751F23D42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BF068-F061-D645-8F0E-E1EB44890609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C6A2DC9-DE3D-D24B-B1EE-095CA5186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640C7EF-446D-974E-8192-CF3FE4CAC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6F9CA-D6DB-DB41-8007-AE777D787A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5716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E73E485-9452-A845-ABAA-57822EB9B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BF068-F061-D645-8F0E-E1EB44890609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FA3B2D8-A761-1E47-B717-5ED199418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8F357C2-7B58-B942-B77F-E9C3075CE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6F9CA-D6DB-DB41-8007-AE777D787A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1519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76EF39-FF64-0A42-949F-B317EDF9D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F91FDC0-545B-C94F-9178-987B2E444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10EA005-F148-9D4E-B8D8-5D4AE72A93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C979E0A-B6FF-5240-8513-B542E9F26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BF068-F061-D645-8F0E-E1EB44890609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029C6A4-D2A9-7A45-873A-77289E1D2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5054C51-7391-014A-8D17-49C028F6F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6F9CA-D6DB-DB41-8007-AE777D787A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6182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6992F9-5475-9C4D-8961-6CB6E9EE9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1F9ECD6-044A-5247-8805-DB60062CB9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C06552C-0047-0742-AB79-3B346EFFED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75769C8-FFA4-2649-9AF8-0745E990B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BF068-F061-D645-8F0E-E1EB44890609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5FF7E94-D531-0E4E-96A6-C4C0C2A1E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2C537DA-725F-8248-8A3E-2FD958CDE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6F9CA-D6DB-DB41-8007-AE777D787A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141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E0BDF8-BEFA-DA44-86CC-6C473D7CC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64159EB-3348-E845-BCB7-A88EAAD77B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1ACFE6-6B86-4746-B706-0DA29C7C6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BF068-F061-D645-8F0E-E1EB44890609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254709-E3CD-D94A-B4A6-74086D2D3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BDFC55-6020-D94B-B640-B7953617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6F9CA-D6DB-DB41-8007-AE777D787A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9725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2DE25E-A438-C14E-ACC1-1B55A0EAE5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D304FE6-1F24-C04A-BC41-981C8E53C2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545FF4E-3E8A-7549-9290-860E575AB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BF068-F061-D645-8F0E-E1EB44890609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50E6F4-991C-8741-9391-FDD883B70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72ADAB-C92B-3A4F-8C55-D9F983CEE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6F9CA-D6DB-DB41-8007-AE777D787A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9234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4904FDF-013C-FF44-A61E-E39FF9563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DA353A1-292E-0942-85FF-7C391CFEF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442ACC-3CBC-0E42-9991-9904DFAA74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BF068-F061-D645-8F0E-E1EB44890609}" type="datetimeFigureOut">
              <a:rPr lang="pt-BR" smtClean="0"/>
              <a:t>18/10/2023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84718A4-F4EF-1B45-B656-0128A53C23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4D887E-356F-8E4D-8CC6-D283A0232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6F9CA-D6DB-DB41-8007-AE777D787A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8338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9ACD29-AEE6-4E16-BBF3-3E84924B01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1129" y="4194176"/>
            <a:ext cx="9144000" cy="1377949"/>
          </a:xfrm>
        </p:spPr>
        <p:txBody>
          <a:bodyPr>
            <a:noAutofit/>
          </a:bodyPr>
          <a:lstStyle/>
          <a:p>
            <a:r>
              <a:rPr lang="pt-BR" sz="4000" dirty="0">
                <a:solidFill>
                  <a:schemeClr val="bg1"/>
                </a:solidFill>
              </a:rPr>
              <a:t>Fernando L. Schüler </a:t>
            </a:r>
            <a:br>
              <a:rPr lang="pt-BR" sz="4000" dirty="0">
                <a:solidFill>
                  <a:schemeClr val="bg1"/>
                </a:solidFill>
              </a:rPr>
            </a:br>
            <a:r>
              <a:rPr lang="pt-BR" sz="4000" dirty="0" err="1">
                <a:solidFill>
                  <a:schemeClr val="bg1"/>
                </a:solidFill>
              </a:rPr>
              <a:t>Insper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15A74E4-31B8-C87F-A501-6AEA5EC35681}"/>
              </a:ext>
            </a:extLst>
          </p:cNvPr>
          <p:cNvSpPr/>
          <p:nvPr/>
        </p:nvSpPr>
        <p:spPr>
          <a:xfrm>
            <a:off x="2184283" y="1074153"/>
            <a:ext cx="7549116" cy="246675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0" dirty="0">
                <a:latin typeface="Bebas Neue" panose="020B0606020202050201" pitchFamily="34" charset="0"/>
              </a:rPr>
              <a:t>Democracia e SAÚDE NO BRASIL</a:t>
            </a:r>
          </a:p>
        </p:txBody>
      </p:sp>
    </p:spTree>
    <p:extLst>
      <p:ext uri="{BB962C8B-B14F-4D97-AF65-F5344CB8AC3E}">
        <p14:creationId xmlns:p14="http://schemas.microsoft.com/office/powerpoint/2010/main" val="1377107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1A75659-5A6F-4F77-9679-678A00B9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ço Reservado para Conteúdo 4" descr="Homem de terno e gravata&#10;&#10;Descrição gerada automaticamente">
            <a:extLst>
              <a:ext uri="{FF2B5EF4-FFF2-40B4-BE49-F238E27FC236}">
                <a16:creationId xmlns:a16="http://schemas.microsoft.com/office/drawing/2014/main" id="{D203DB89-5B29-98D9-1E78-F0A35606BE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68" r="15236" b="4819"/>
          <a:stretch/>
        </p:blipFill>
        <p:spPr>
          <a:xfrm>
            <a:off x="0" y="299317"/>
            <a:ext cx="866849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30A3A45-140E-431E-AED0-07EF83631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35399" y="0"/>
            <a:ext cx="9756601" cy="6858000"/>
          </a:xfrm>
          <a:prstGeom prst="rect">
            <a:avLst/>
          </a:prstGeom>
          <a:gradFill>
            <a:gsLst>
              <a:gs pos="53000">
                <a:schemeClr val="bg1"/>
              </a:gs>
              <a:gs pos="35000">
                <a:schemeClr val="bg1">
                  <a:alpha val="76000"/>
                </a:schemeClr>
              </a:gs>
              <a:gs pos="19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8C59334-48E9-9A63-67D5-71A68CF29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868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pt-BR" sz="3500" b="1" dirty="0">
                <a:latin typeface="Bebas Neue" panose="020B0606020202050201" pitchFamily="34" charset="0"/>
              </a:rPr>
              <a:t>O fim do poder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687333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018" y="2443480"/>
            <a:ext cx="321868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DB8D1EC-875B-90B6-E37E-60987AAA7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32800" y="2965878"/>
            <a:ext cx="3438906" cy="3207258"/>
          </a:xfrm>
        </p:spPr>
        <p:txBody>
          <a:bodyPr anchor="t">
            <a:normAutofit/>
          </a:bodyPr>
          <a:lstStyle/>
          <a:p>
            <a:pPr>
              <a:spcBef>
                <a:spcPct val="0"/>
              </a:spcBef>
              <a:buClr>
                <a:srgbClr val="000000"/>
              </a:buClr>
              <a:buSzPts val="3600"/>
            </a:pPr>
            <a:r>
              <a:rPr lang="en-US" altLang="pt-BR" sz="2400" dirty="0" err="1">
                <a:sym typeface="Calibri" panose="020F0502020204030204" pitchFamily="34" charset="0"/>
              </a:rPr>
              <a:t>Há</a:t>
            </a:r>
            <a:r>
              <a:rPr lang="en-US" altLang="pt-BR" sz="2400" dirty="0">
                <a:sym typeface="Calibri" panose="020F0502020204030204" pitchFamily="34" charset="0"/>
              </a:rPr>
              <a:t> um </a:t>
            </a:r>
            <a:r>
              <a:rPr lang="en-US" altLang="pt-BR" sz="2400" dirty="0" err="1">
                <a:sym typeface="Calibri" panose="020F0502020204030204" pitchFamily="34" charset="0"/>
              </a:rPr>
              <a:t>impacto</a:t>
            </a:r>
            <a:r>
              <a:rPr lang="en-US" altLang="pt-BR" sz="2400" dirty="0">
                <a:sym typeface="Calibri" panose="020F0502020204030204" pitchFamily="34" charset="0"/>
              </a:rPr>
              <a:t> da </a:t>
            </a:r>
            <a:r>
              <a:rPr lang="en-US" altLang="pt-BR" sz="2400" dirty="0" err="1">
                <a:sym typeface="Calibri" panose="020F0502020204030204" pitchFamily="34" charset="0"/>
              </a:rPr>
              <a:t>revolução</a:t>
            </a:r>
            <a:r>
              <a:rPr lang="en-US" altLang="pt-BR" sz="2400" dirty="0">
                <a:sym typeface="Calibri" panose="020F0502020204030204" pitchFamily="34" charset="0"/>
              </a:rPr>
              <a:t> </a:t>
            </a:r>
            <a:r>
              <a:rPr lang="en-US" altLang="pt-BR" sz="2400" dirty="0" err="1">
                <a:sym typeface="Calibri" panose="020F0502020204030204" pitchFamily="34" charset="0"/>
              </a:rPr>
              <a:t>tecnológica</a:t>
            </a:r>
            <a:r>
              <a:rPr lang="en-US" altLang="pt-BR" sz="2400" dirty="0">
                <a:sym typeface="Calibri" panose="020F0502020204030204" pitchFamily="34" charset="0"/>
              </a:rPr>
              <a:t>.</a:t>
            </a:r>
          </a:p>
          <a:p>
            <a:pPr>
              <a:spcBef>
                <a:spcPct val="0"/>
              </a:spcBef>
              <a:buClr>
                <a:srgbClr val="000000"/>
              </a:buClr>
              <a:buSzPts val="3600"/>
            </a:pPr>
            <a:endParaRPr lang="en-US" altLang="pt-BR" sz="2400" dirty="0">
              <a:sym typeface="Calibri" panose="020F0502020204030204" pitchFamily="34" charset="0"/>
            </a:endParaRPr>
          </a:p>
          <a:p>
            <a:pPr>
              <a:spcBef>
                <a:spcPct val="0"/>
              </a:spcBef>
              <a:buClr>
                <a:srgbClr val="000000"/>
              </a:buClr>
              <a:buSzPts val="3600"/>
            </a:pPr>
            <a:r>
              <a:rPr lang="en-US" altLang="pt-BR" sz="2400" dirty="0" err="1">
                <a:sym typeface="Calibri" panose="020F0502020204030204" pitchFamily="34" charset="0"/>
              </a:rPr>
              <a:t>Os</a:t>
            </a:r>
            <a:r>
              <a:rPr lang="en-US" altLang="pt-BR" sz="2400" dirty="0">
                <a:sym typeface="Calibri" panose="020F0502020204030204" pitchFamily="34" charset="0"/>
              </a:rPr>
              <a:t> </a:t>
            </a:r>
            <a:r>
              <a:rPr lang="en-US" altLang="pt-BR" sz="2400" dirty="0" err="1">
                <a:sym typeface="Calibri" panose="020F0502020204030204" pitchFamily="34" charset="0"/>
              </a:rPr>
              <a:t>indivíduos</a:t>
            </a:r>
            <a:r>
              <a:rPr lang="en-US" altLang="pt-BR" sz="2400" dirty="0">
                <a:sym typeface="Calibri" panose="020F0502020204030204" pitchFamily="34" charset="0"/>
              </a:rPr>
              <a:t> </a:t>
            </a:r>
            <a:r>
              <a:rPr lang="en-US" altLang="pt-BR" sz="2400" dirty="0" err="1">
                <a:sym typeface="Calibri" panose="020F0502020204030204" pitchFamily="34" charset="0"/>
              </a:rPr>
              <a:t>ganharam</a:t>
            </a:r>
            <a:r>
              <a:rPr lang="en-US" altLang="pt-BR" sz="2400" dirty="0">
                <a:sym typeface="Calibri" panose="020F0502020204030204" pitchFamily="34" charset="0"/>
              </a:rPr>
              <a:t> </a:t>
            </a:r>
            <a:r>
              <a:rPr lang="en-US" altLang="pt-BR" sz="2400" dirty="0" err="1">
                <a:sym typeface="Calibri" panose="020F0502020204030204" pitchFamily="34" charset="0"/>
              </a:rPr>
              <a:t>informação</a:t>
            </a:r>
            <a:r>
              <a:rPr lang="en-US" altLang="pt-BR" sz="2400" dirty="0">
                <a:sym typeface="Calibri" panose="020F0502020204030204" pitchFamily="34" charset="0"/>
              </a:rPr>
              <a:t> e </a:t>
            </a:r>
            <a:r>
              <a:rPr lang="en-US" altLang="pt-BR" sz="2400" dirty="0" err="1">
                <a:sym typeface="Calibri" panose="020F0502020204030204" pitchFamily="34" charset="0"/>
              </a:rPr>
              <a:t>poder</a:t>
            </a:r>
            <a:r>
              <a:rPr lang="en-US" altLang="pt-BR" sz="2400" dirty="0">
                <a:sym typeface="Calibri" panose="020F0502020204030204" pitchFamily="34" charset="0"/>
              </a:rPr>
              <a:t> </a:t>
            </a:r>
          </a:p>
          <a:p>
            <a:pPr>
              <a:spcBef>
                <a:spcPct val="0"/>
              </a:spcBef>
              <a:buClr>
                <a:srgbClr val="000000"/>
              </a:buClr>
              <a:buSzPts val="3600"/>
            </a:pPr>
            <a:endParaRPr lang="en-US" altLang="pt-BR" sz="2400" dirty="0">
              <a:sym typeface="Calibri" panose="020F0502020204030204" pitchFamily="34" charset="0"/>
            </a:endParaRPr>
          </a:p>
          <a:p>
            <a:pPr>
              <a:spcBef>
                <a:spcPct val="0"/>
              </a:spcBef>
              <a:buClr>
                <a:srgbClr val="000000"/>
              </a:buClr>
              <a:buSzPts val="3600"/>
            </a:pPr>
            <a:r>
              <a:rPr lang="en-US" altLang="pt-BR" sz="2400" dirty="0" err="1">
                <a:sym typeface="Calibri" panose="020F0502020204030204" pitchFamily="34" charset="0"/>
              </a:rPr>
              <a:t>Polarização</a:t>
            </a:r>
            <a:r>
              <a:rPr lang="en-US" altLang="pt-BR" sz="2400" dirty="0">
                <a:sym typeface="Calibri" panose="020F0502020204030204" pitchFamily="34" charset="0"/>
              </a:rPr>
              <a:t> e “radicalism </a:t>
            </a:r>
            <a:r>
              <a:rPr lang="en-US" altLang="pt-BR" sz="2400" dirty="0" err="1">
                <a:sym typeface="Calibri" panose="020F0502020204030204" pitchFamily="34" charset="0"/>
              </a:rPr>
              <a:t>difuso</a:t>
            </a:r>
            <a:r>
              <a:rPr lang="en-US" altLang="pt-BR" sz="2400" dirty="0">
                <a:sym typeface="Calibri" panose="020F0502020204030204" pitchFamily="34" charset="0"/>
              </a:rPr>
              <a:t>”</a:t>
            </a:r>
          </a:p>
          <a:p>
            <a:pPr>
              <a:spcBef>
                <a:spcPct val="0"/>
              </a:spcBef>
              <a:buClr>
                <a:srgbClr val="000000"/>
              </a:buClr>
              <a:buSzPts val="3600"/>
            </a:pPr>
            <a:endParaRPr lang="pt-BR" altLang="pt-BR" sz="2400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6310645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79" name="Rectangle 19478">
            <a:extLst>
              <a:ext uri="{FF2B5EF4-FFF2-40B4-BE49-F238E27FC236}">
                <a16:creationId xmlns:a16="http://schemas.microsoft.com/office/drawing/2014/main" id="{21A75659-5A6F-4F77-9679-678A00B9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474" name="Picture 19460" descr="Passagem por baixo da ferrovia">
            <a:extLst>
              <a:ext uri="{FF2B5EF4-FFF2-40B4-BE49-F238E27FC236}">
                <a16:creationId xmlns:a16="http://schemas.microsoft.com/office/drawing/2014/main" id="{592CD7A9-387E-0EAE-B205-100F9478CD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29" t="9091" r="469"/>
          <a:stretch/>
        </p:blipFill>
        <p:spPr>
          <a:xfrm>
            <a:off x="-85040" y="-467824"/>
            <a:ext cx="8668492" cy="6857990"/>
          </a:xfrm>
          <a:prstGeom prst="rect">
            <a:avLst/>
          </a:prstGeom>
        </p:spPr>
      </p:pic>
      <p:sp>
        <p:nvSpPr>
          <p:cNvPr id="19481" name="Rectangle 19480">
            <a:extLst>
              <a:ext uri="{FF2B5EF4-FFF2-40B4-BE49-F238E27FC236}">
                <a16:creationId xmlns:a16="http://schemas.microsoft.com/office/drawing/2014/main" id="{E30A3A45-140E-431E-AED0-07EF83631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35399" y="0"/>
            <a:ext cx="9756601" cy="6858000"/>
          </a:xfrm>
          <a:prstGeom prst="rect">
            <a:avLst/>
          </a:prstGeom>
          <a:gradFill>
            <a:gsLst>
              <a:gs pos="53000">
                <a:schemeClr val="bg1"/>
              </a:gs>
              <a:gs pos="35000">
                <a:schemeClr val="bg1">
                  <a:alpha val="76000"/>
                </a:schemeClr>
              </a:gs>
              <a:gs pos="19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459" name="Title 1">
            <a:extLst>
              <a:ext uri="{FF2B5EF4-FFF2-40B4-BE49-F238E27FC236}">
                <a16:creationId xmlns:a16="http://schemas.microsoft.com/office/drawing/2014/main" id="{1FFFECE9-D9AF-D440-914B-99609F2D0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5868" y="1161288"/>
            <a:ext cx="3438144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altLang="pt-BR" sz="4000" b="1" dirty="0" err="1">
                <a:latin typeface="Bebas Neue" panose="020B0606020202050201" pitchFamily="34" charset="0"/>
              </a:rPr>
              <a:t>Onde</a:t>
            </a:r>
            <a:r>
              <a:rPr lang="en-US" altLang="pt-BR" sz="4000" b="1" dirty="0">
                <a:latin typeface="Bebas Neue" panose="020B0606020202050201" pitchFamily="34" charset="0"/>
              </a:rPr>
              <a:t> </a:t>
            </a:r>
            <a:r>
              <a:rPr lang="en-US" altLang="pt-BR" sz="4000" b="1" dirty="0" err="1">
                <a:latin typeface="Bebas Neue" panose="020B0606020202050201" pitchFamily="34" charset="0"/>
              </a:rPr>
              <a:t>avançamos</a:t>
            </a:r>
            <a:r>
              <a:rPr lang="en-US" altLang="pt-BR" sz="4000" b="1" dirty="0">
                <a:latin typeface="Bebas Neue" panose="020B0606020202050201" pitchFamily="34" charset="0"/>
              </a:rPr>
              <a:t> </a:t>
            </a:r>
          </a:p>
        </p:txBody>
      </p:sp>
      <p:sp>
        <p:nvSpPr>
          <p:cNvPr id="19483" name="Rectangle 1948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687333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485" name="Rectangle 1948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018" y="2443480"/>
            <a:ext cx="321868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4215B98A-9826-5078-63C5-CE61859CAAB8}"/>
              </a:ext>
            </a:extLst>
          </p:cNvPr>
          <p:cNvSpPr txBox="1"/>
          <p:nvPr/>
        </p:nvSpPr>
        <p:spPr>
          <a:xfrm>
            <a:off x="8420986" y="2718054"/>
            <a:ext cx="3771014" cy="339098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900" dirty="0" err="1"/>
              <a:t>Teto</a:t>
            </a:r>
            <a:endParaRPr lang="en-US" sz="29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900" dirty="0" err="1"/>
              <a:t>Reforma</a:t>
            </a:r>
            <a:r>
              <a:rPr lang="en-US" sz="2900" dirty="0"/>
              <a:t> da </a:t>
            </a:r>
            <a:r>
              <a:rPr lang="en-US" sz="2900" dirty="0" err="1"/>
              <a:t>Previdência</a:t>
            </a:r>
            <a:r>
              <a:rPr lang="en-US" sz="2900" dirty="0"/>
              <a:t>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900" dirty="0" err="1"/>
              <a:t>Reforma</a:t>
            </a:r>
            <a:r>
              <a:rPr lang="en-US" sz="2900" dirty="0"/>
              <a:t> </a:t>
            </a:r>
            <a:r>
              <a:rPr lang="en-US" sz="2900" dirty="0" err="1"/>
              <a:t>trabalhista</a:t>
            </a:r>
            <a:r>
              <a:rPr lang="en-US" sz="2900" dirty="0"/>
              <a:t>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900" dirty="0"/>
              <a:t>Lei da </a:t>
            </a:r>
            <a:r>
              <a:rPr lang="en-US" sz="2900" dirty="0" err="1"/>
              <a:t>Agências</a:t>
            </a:r>
            <a:r>
              <a:rPr lang="en-US" sz="2900" dirty="0"/>
              <a:t> </a:t>
            </a:r>
            <a:r>
              <a:rPr lang="en-US" sz="2900" dirty="0" err="1"/>
              <a:t>Reguladoras</a:t>
            </a:r>
            <a:endParaRPr lang="en-US" sz="29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900" dirty="0"/>
              <a:t>Lei das </a:t>
            </a:r>
            <a:r>
              <a:rPr lang="en-US" sz="2900" dirty="0" err="1"/>
              <a:t>Estatais</a:t>
            </a:r>
            <a:r>
              <a:rPr lang="en-US" sz="2900" dirty="0"/>
              <a:t> 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900" dirty="0"/>
              <a:t>Lei das </a:t>
            </a:r>
            <a:r>
              <a:rPr lang="en-US" sz="2900" dirty="0" err="1"/>
              <a:t>Terceirizações</a:t>
            </a:r>
            <a:endParaRPr lang="en-US" sz="29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900" dirty="0"/>
              <a:t>Lei da Liberdade </a:t>
            </a:r>
            <a:r>
              <a:rPr lang="en-US" sz="2900" dirty="0" err="1"/>
              <a:t>Econômica</a:t>
            </a:r>
            <a:endParaRPr lang="en-US" sz="29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900" dirty="0" err="1"/>
              <a:t>Autonomia</a:t>
            </a:r>
            <a:r>
              <a:rPr lang="en-US" sz="2900" dirty="0"/>
              <a:t> do BC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900" dirty="0"/>
              <a:t>Marco do </a:t>
            </a:r>
            <a:r>
              <a:rPr lang="en-US" sz="2900" dirty="0" err="1"/>
              <a:t>Saneamento</a:t>
            </a:r>
            <a:endParaRPr lang="en-US" sz="29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900" dirty="0"/>
              <a:t>Lei da </a:t>
            </a:r>
            <a:r>
              <a:rPr lang="en-US" sz="2900" dirty="0" err="1"/>
              <a:t>cabotagem</a:t>
            </a:r>
            <a:r>
              <a:rPr lang="en-US" sz="2900" dirty="0"/>
              <a:t> – BR do Mar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900" dirty="0"/>
              <a:t>Lei do </a:t>
            </a:r>
            <a:r>
              <a:rPr lang="en-US" sz="2900" dirty="0" err="1"/>
              <a:t>Gás</a:t>
            </a:r>
            <a:r>
              <a:rPr lang="en-US" sz="2900" dirty="0"/>
              <a:t>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900" dirty="0"/>
              <a:t>Marco das </a:t>
            </a:r>
            <a:r>
              <a:rPr lang="en-US" sz="2900" dirty="0" err="1"/>
              <a:t>Ferrovias</a:t>
            </a:r>
            <a:r>
              <a:rPr lang="en-US" sz="2900" dirty="0"/>
              <a:t>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900" dirty="0" err="1"/>
              <a:t>Privatização</a:t>
            </a:r>
            <a:r>
              <a:rPr lang="en-US" sz="2900" dirty="0"/>
              <a:t> da </a:t>
            </a:r>
            <a:r>
              <a:rPr lang="en-US" sz="2900" dirty="0" err="1"/>
              <a:t>Eletrobrás</a:t>
            </a:r>
            <a:endParaRPr lang="en-US" sz="29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11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11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11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90" name="Rectangle 19489">
            <a:extLst>
              <a:ext uri="{FF2B5EF4-FFF2-40B4-BE49-F238E27FC236}">
                <a16:creationId xmlns:a16="http://schemas.microsoft.com/office/drawing/2014/main" id="{325166D1-1B21-4128-AC42-61745528E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9" name="Title 1">
            <a:extLst>
              <a:ext uri="{FF2B5EF4-FFF2-40B4-BE49-F238E27FC236}">
                <a16:creationId xmlns:a16="http://schemas.microsoft.com/office/drawing/2014/main" id="{1FFFECE9-D9AF-D440-914B-99609F2D0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1825" y="1641752"/>
            <a:ext cx="4600534" cy="132343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altLang="pt-BR" sz="4000" b="1" dirty="0">
                <a:solidFill>
                  <a:schemeClr val="bg1"/>
                </a:solidFill>
                <a:latin typeface="Bebas Neue" panose="020B0606020202050201" pitchFamily="34" charset="0"/>
                <a:ea typeface="ＭＳ Ｐゴシック" panose="020B0600070205080204" pitchFamily="34" charset="-128"/>
                <a:cs typeface="Open Sans" panose="020B0606030504020204" pitchFamily="34" charset="0"/>
              </a:rPr>
              <a:t>O que </a:t>
            </a:r>
            <a:r>
              <a:rPr lang="en-US" altLang="pt-BR" sz="4000" b="1" dirty="0" err="1">
                <a:solidFill>
                  <a:schemeClr val="bg1"/>
                </a:solidFill>
                <a:latin typeface="Bebas Neue" panose="020B0606020202050201" pitchFamily="34" charset="0"/>
                <a:ea typeface="ＭＳ Ｐゴシック" panose="020B0600070205080204" pitchFamily="34" charset="-128"/>
                <a:cs typeface="Open Sans" panose="020B0606030504020204" pitchFamily="34" charset="0"/>
              </a:rPr>
              <a:t>deixamos</a:t>
            </a:r>
            <a:r>
              <a:rPr lang="en-US" altLang="pt-BR" sz="4000" b="1" dirty="0">
                <a:solidFill>
                  <a:schemeClr val="bg1"/>
                </a:solidFill>
                <a:latin typeface="Bebas Neue" panose="020B0606020202050201" pitchFamily="34" charset="0"/>
                <a:ea typeface="ＭＳ Ｐゴシック" panose="020B0600070205080204" pitchFamily="34" charset="-128"/>
                <a:cs typeface="Open Sans" panose="020B0606030504020204" pitchFamily="34" charset="0"/>
              </a:rPr>
              <a:t>  de </a:t>
            </a:r>
            <a:r>
              <a:rPr lang="en-US" altLang="pt-BR" sz="4000" b="1" dirty="0" err="1">
                <a:solidFill>
                  <a:schemeClr val="bg1"/>
                </a:solidFill>
                <a:latin typeface="Bebas Neue" panose="020B0606020202050201" pitchFamily="34" charset="0"/>
                <a:ea typeface="ＭＳ Ｐゴシック" panose="020B0600070205080204" pitchFamily="34" charset="-128"/>
                <a:cs typeface="Open Sans" panose="020B0606030504020204" pitchFamily="34" charset="0"/>
              </a:rPr>
              <a:t>fazer</a:t>
            </a:r>
            <a:r>
              <a:rPr lang="en-US" altLang="pt-BR" sz="4000" b="1" dirty="0">
                <a:solidFill>
                  <a:schemeClr val="bg1"/>
                </a:solidFill>
                <a:latin typeface="Bebas Neue" panose="020B0606020202050201" pitchFamily="34" charset="0"/>
                <a:ea typeface="ＭＳ Ｐゴシック" panose="020B0600070205080204" pitchFamily="34" charset="-128"/>
                <a:cs typeface="Open Sans" panose="020B0606030504020204" pitchFamily="34" charset="0"/>
              </a:rPr>
              <a:t>? </a:t>
            </a:r>
            <a:endParaRPr lang="en-US" altLang="pt-BR" sz="4000" b="1" dirty="0">
              <a:solidFill>
                <a:schemeClr val="bg1"/>
              </a:solidFill>
            </a:endParaRPr>
          </a:p>
        </p:txBody>
      </p:sp>
      <p:pic>
        <p:nvPicPr>
          <p:cNvPr id="19474" name="Picture 19460" descr="Passagem por baixo da ferrovia">
            <a:extLst>
              <a:ext uri="{FF2B5EF4-FFF2-40B4-BE49-F238E27FC236}">
                <a16:creationId xmlns:a16="http://schemas.microsoft.com/office/drawing/2014/main" id="{592CD7A9-387E-0EAE-B205-100F9478CD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74" r="22706" b="-2"/>
          <a:stretch/>
        </p:blipFill>
        <p:spPr>
          <a:xfrm>
            <a:off x="20" y="2"/>
            <a:ext cx="6186992" cy="6857998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grpSp>
        <p:nvGrpSpPr>
          <p:cNvPr id="19492" name="Group 19491">
            <a:extLst>
              <a:ext uri="{FF2B5EF4-FFF2-40B4-BE49-F238E27FC236}">
                <a16:creationId xmlns:a16="http://schemas.microsoft.com/office/drawing/2014/main" id="{E6517BAC-C80F-4065-90D8-703493E0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68" y="0"/>
            <a:ext cx="874718" cy="6857455"/>
            <a:chOff x="5395368" y="0"/>
            <a:chExt cx="874718" cy="6857455"/>
          </a:xfrm>
        </p:grpSpPr>
        <p:sp>
          <p:nvSpPr>
            <p:cNvPr id="19493" name="Freeform: Shape 19492">
              <a:extLst>
                <a:ext uri="{FF2B5EF4-FFF2-40B4-BE49-F238E27FC236}">
                  <a16:creationId xmlns:a16="http://schemas.microsoft.com/office/drawing/2014/main" id="{984DCDA5-A261-4103-B44C-068DCEA03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494" name="Freeform: Shape 19493">
              <a:extLst>
                <a:ext uri="{FF2B5EF4-FFF2-40B4-BE49-F238E27FC236}">
                  <a16:creationId xmlns:a16="http://schemas.microsoft.com/office/drawing/2014/main" id="{4E59A2A1-1352-47AA-80C2-0FF53759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399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extBox 5">
            <a:extLst>
              <a:ext uri="{FF2B5EF4-FFF2-40B4-BE49-F238E27FC236}">
                <a16:creationId xmlns:a16="http://schemas.microsoft.com/office/drawing/2014/main" id="{4215B98A-9826-5078-63C5-CE61859CAAB8}"/>
              </a:ext>
            </a:extLst>
          </p:cNvPr>
          <p:cNvSpPr txBox="1"/>
          <p:nvPr/>
        </p:nvSpPr>
        <p:spPr>
          <a:xfrm>
            <a:off x="6981826" y="3146400"/>
            <a:ext cx="4391024" cy="268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solidFill>
                  <a:srgbClr val="FFFFFF"/>
                </a:solidFill>
              </a:rPr>
              <a:t>Reforma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Administrativa</a:t>
            </a:r>
            <a:endParaRPr lang="en-US" sz="2000" dirty="0">
              <a:solidFill>
                <a:srgbClr val="FFFFFF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solidFill>
                  <a:srgbClr val="FFFFFF"/>
                </a:solidFill>
              </a:rPr>
              <a:t>Reforma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tributária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solidFill>
                  <a:srgbClr val="FFFFFF"/>
                </a:solidFill>
              </a:rPr>
              <a:t>Reforma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na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Educação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solidFill>
                  <a:srgbClr val="FFFFFF"/>
                </a:solidFill>
              </a:rPr>
              <a:t>Capitalização</a:t>
            </a:r>
            <a:r>
              <a:rPr lang="en-US" sz="2000" dirty="0">
                <a:solidFill>
                  <a:srgbClr val="FFFFFF"/>
                </a:solidFill>
              </a:rPr>
              <a:t> (</a:t>
            </a:r>
            <a:r>
              <a:rPr lang="en-US" sz="2000" dirty="0" err="1">
                <a:solidFill>
                  <a:srgbClr val="FFFFFF"/>
                </a:solidFill>
              </a:rPr>
              <a:t>previdência</a:t>
            </a:r>
            <a:r>
              <a:rPr lang="en-US" sz="2000" dirty="0">
                <a:solidFill>
                  <a:srgbClr val="FFFFFF"/>
                </a:solidFill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solidFill>
                  <a:srgbClr val="FFFFFF"/>
                </a:solidFill>
              </a:rPr>
              <a:t>Desconstitucionalização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mínimos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saúde</a:t>
            </a:r>
            <a:r>
              <a:rPr lang="en-US" sz="2000" dirty="0">
                <a:solidFill>
                  <a:srgbClr val="FFFFFF"/>
                </a:solidFill>
              </a:rPr>
              <a:t>/</a:t>
            </a:r>
            <a:r>
              <a:rPr lang="en-US" sz="2000" dirty="0" err="1">
                <a:solidFill>
                  <a:srgbClr val="FFFFFF"/>
                </a:solidFill>
              </a:rPr>
              <a:t>educação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solidFill>
                  <a:srgbClr val="FFFFFF"/>
                </a:solidFill>
              </a:rPr>
              <a:t>Avaliação</a:t>
            </a:r>
            <a:r>
              <a:rPr lang="en-US" sz="2000" dirty="0">
                <a:solidFill>
                  <a:srgbClr val="FFFFFF"/>
                </a:solidFill>
              </a:rPr>
              <a:t> de </a:t>
            </a:r>
            <a:r>
              <a:rPr lang="en-US" sz="2000" dirty="0" err="1">
                <a:solidFill>
                  <a:srgbClr val="FFFFFF"/>
                </a:solidFill>
              </a:rPr>
              <a:t>desempenho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solidFill>
                  <a:srgbClr val="FFFFFF"/>
                </a:solidFill>
              </a:rPr>
              <a:t>Privatizações</a:t>
            </a:r>
            <a:r>
              <a:rPr lang="en-US" sz="2000" dirty="0">
                <a:solidFill>
                  <a:srgbClr val="FFFFFF"/>
                </a:solidFill>
              </a:rPr>
              <a:t>  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800" dirty="0">
              <a:solidFill>
                <a:schemeClr val="bg1">
                  <a:alpha val="80000"/>
                </a:schemeClr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800" dirty="0">
              <a:solidFill>
                <a:schemeClr val="bg1">
                  <a:alpha val="80000"/>
                </a:schemeClr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800" dirty="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857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ço Reservado para Conteúdo 4" descr="Pessoas em cima de banco de madeira&#10;&#10;Descrição gerada automaticamente com confiança média">
            <a:extLst>
              <a:ext uri="{FF2B5EF4-FFF2-40B4-BE49-F238E27FC236}">
                <a16:creationId xmlns:a16="http://schemas.microsoft.com/office/drawing/2014/main" id="{D632160B-AA03-1D41-E92A-364705B6F3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49" r="16640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4663CEB-F58B-178D-AED4-839252C9F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altLang="pt-BR" sz="4000" b="1" dirty="0">
                <a:latin typeface="Bebas Neue" panose="020B0606020202050201" pitchFamily="34" charset="77"/>
                <a:ea typeface="ＭＳ Ｐゴシック" panose="020B0600070205080204" pitchFamily="34" charset="-128"/>
                <a:cs typeface="Open Sans" panose="020B0606030504020204" pitchFamily="34" charset="0"/>
              </a:rPr>
              <a:t>Marco do </a:t>
            </a:r>
            <a:r>
              <a:rPr lang="en-US" altLang="pt-BR" sz="4000" b="1" dirty="0" err="1">
                <a:latin typeface="Bebas Neue" panose="020B0606020202050201" pitchFamily="34" charset="77"/>
                <a:ea typeface="ＭＳ Ｐゴシック" panose="020B0600070205080204" pitchFamily="34" charset="-128"/>
                <a:cs typeface="Open Sans" panose="020B0606030504020204" pitchFamily="34" charset="0"/>
              </a:rPr>
              <a:t>Saneamento</a:t>
            </a:r>
            <a:r>
              <a:rPr lang="en-US" altLang="pt-BR" sz="4000" b="1" dirty="0">
                <a:latin typeface="Bebas Neue" panose="020B0606020202050201" pitchFamily="34" charset="77"/>
                <a:ea typeface="ＭＳ Ｐゴシック" panose="020B0600070205080204" pitchFamily="34" charset="-128"/>
                <a:cs typeface="Open Sans" panose="020B0606030504020204" pitchFamily="34" charset="0"/>
              </a:rPr>
              <a:t> </a:t>
            </a:r>
            <a:endParaRPr lang="pt-BR" sz="4000" dirty="0"/>
          </a:p>
        </p:txBody>
      </p:sp>
      <p:sp>
        <p:nvSpPr>
          <p:cNvPr id="22" name="Content Placeholder 8">
            <a:extLst>
              <a:ext uri="{FF2B5EF4-FFF2-40B4-BE49-F238E27FC236}">
                <a16:creationId xmlns:a16="http://schemas.microsoft.com/office/drawing/2014/main" id="{96116974-AA0D-E872-709C-76F476A04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pt-BR" altLang="pt-BR" dirty="0">
                <a:latin typeface="+mn-lt"/>
              </a:rPr>
              <a:t>Complacência </a:t>
            </a:r>
          </a:p>
          <a:p>
            <a:pPr>
              <a:spcBef>
                <a:spcPct val="0"/>
              </a:spcBef>
            </a:pPr>
            <a:r>
              <a:rPr lang="pt-BR" altLang="pt-BR" dirty="0">
                <a:latin typeface="+mn-lt"/>
              </a:rPr>
              <a:t>Contratos sem licitação </a:t>
            </a:r>
          </a:p>
          <a:p>
            <a:pPr>
              <a:spcBef>
                <a:spcPct val="0"/>
              </a:spcBef>
            </a:pPr>
            <a:r>
              <a:rPr lang="pt-BR" altLang="pt-BR" dirty="0">
                <a:latin typeface="+mn-lt"/>
              </a:rPr>
              <a:t>Flexibilização de prazos </a:t>
            </a:r>
          </a:p>
          <a:p>
            <a:pPr>
              <a:spcBef>
                <a:spcPct val="0"/>
              </a:spcBef>
            </a:pPr>
            <a:r>
              <a:rPr lang="pt-BR" altLang="pt-BR" dirty="0">
                <a:latin typeface="+mn-lt"/>
              </a:rPr>
              <a:t>Regras feitas para o longo prazo</a:t>
            </a:r>
          </a:p>
          <a:p>
            <a:pPr>
              <a:spcBef>
                <a:spcPct val="0"/>
              </a:spcBef>
            </a:pPr>
            <a:r>
              <a:rPr lang="pt-BR" altLang="pt-BR" dirty="0">
                <a:latin typeface="+mn-lt"/>
              </a:rPr>
              <a:t>Curto prazo contrariam interesses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74545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84CEEF-99A3-3D45-95F9-85E4307EC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r>
              <a:rPr lang="pt-BR" sz="4000" dirty="0">
                <a:solidFill>
                  <a:srgbClr val="FFFFFF"/>
                </a:solidFill>
                <a:latin typeface="Bebas Neue" panose="020B0606020202050201" pitchFamily="34" charset="0"/>
              </a:rPr>
              <a:t>Orçamento da Saúde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AC2B9A2-BF36-3143-AA2B-2465B8259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965" y="617220"/>
            <a:ext cx="6537906" cy="5795010"/>
          </a:xfrm>
        </p:spPr>
        <p:txBody>
          <a:bodyPr anchor="ctr">
            <a:noAutofit/>
          </a:bodyPr>
          <a:lstStyle/>
          <a:p>
            <a:r>
              <a:rPr lang="pt-BR" sz="2400" dirty="0">
                <a:solidFill>
                  <a:srgbClr val="FFFFFF"/>
                </a:solidFill>
              </a:rPr>
              <a:t>O Brasil gasta em saúde pública cerca de 3,9% do PIB - 64º posição em termos globais.</a:t>
            </a:r>
          </a:p>
          <a:p>
            <a:endParaRPr lang="pt-BR" sz="2400" dirty="0">
              <a:solidFill>
                <a:srgbClr val="FFFFFF"/>
              </a:solidFill>
            </a:endParaRPr>
          </a:p>
          <a:p>
            <a:r>
              <a:rPr lang="pt-BR" sz="2400" dirty="0">
                <a:solidFill>
                  <a:srgbClr val="FFFFFF"/>
                </a:solidFill>
              </a:rPr>
              <a:t>O valor próximo à média da América Latina e inferior à da OCDE (6,5%). </a:t>
            </a:r>
          </a:p>
          <a:p>
            <a:endParaRPr lang="pt-BR" sz="2400" dirty="0">
              <a:solidFill>
                <a:srgbClr val="FFFFFF"/>
              </a:solidFill>
            </a:endParaRPr>
          </a:p>
          <a:p>
            <a:r>
              <a:rPr lang="pt-BR" sz="2400" dirty="0">
                <a:solidFill>
                  <a:srgbClr val="FFFFFF"/>
                </a:solidFill>
              </a:rPr>
              <a:t>Gasto federal aumentou na relação com a RCL: de 6,7% para 8,3%, entre 2008-2017. </a:t>
            </a:r>
          </a:p>
          <a:p>
            <a:endParaRPr lang="pt-BR" sz="2400" dirty="0">
              <a:solidFill>
                <a:srgbClr val="FFFFFF"/>
              </a:solidFill>
            </a:endParaRPr>
          </a:p>
          <a:p>
            <a:r>
              <a:rPr lang="pt-BR" sz="2400" dirty="0">
                <a:solidFill>
                  <a:srgbClr val="FFFFFF"/>
                </a:solidFill>
              </a:rPr>
              <a:t>Passou de 1,6 para 1,8% do PIB </a:t>
            </a:r>
          </a:p>
          <a:p>
            <a:endParaRPr lang="pt-BR" sz="2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928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A54A52F-7997-3047-BD4C-F7A22A7E5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pt-BR" sz="5400">
                <a:latin typeface="Bebas Neue" panose="020B0606020202050201" pitchFamily="34" charset="0"/>
              </a:rPr>
              <a:t>Pressão demográfica 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82B4F0-B811-814A-8422-6E28EFA0D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pt-BR" sz="1200" dirty="0"/>
          </a:p>
          <a:p>
            <a:endParaRPr lang="pt-BR" sz="1200" dirty="0"/>
          </a:p>
          <a:p>
            <a:r>
              <a:rPr lang="pt-BR" sz="2000" dirty="0"/>
              <a:t>Em 2017, cerca de 50% das despesas foram destinadas a pacientes acima de 50 anos, que correspondem a apenas 22% da população.</a:t>
            </a:r>
          </a:p>
        </p:txBody>
      </p:sp>
      <p:pic>
        <p:nvPicPr>
          <p:cNvPr id="5" name="Imagem 4" descr="Interface gráfica do usuário, Texto, Aplicativo, Email&#10;&#10;Descrição gerada automaticamente">
            <a:extLst>
              <a:ext uri="{FF2B5EF4-FFF2-40B4-BE49-F238E27FC236}">
                <a16:creationId xmlns:a16="http://schemas.microsoft.com/office/drawing/2014/main" id="{1AA8F36E-5D4B-6048-95BB-321ADF173E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048" t="41500" b="26340"/>
          <a:stretch/>
        </p:blipFill>
        <p:spPr>
          <a:xfrm>
            <a:off x="4654296" y="1600841"/>
            <a:ext cx="6903720" cy="365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58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!!BGRectangle">
            <a:extLst>
              <a:ext uri="{FF2B5EF4-FFF2-40B4-BE49-F238E27FC236}">
                <a16:creationId xmlns:a16="http://schemas.microsoft.com/office/drawing/2014/main" id="{9CC67894-1D18-43E0-B8E1-ECF37EB0D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-618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3E3398-4840-4DA1-B674-51AE569B2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798FE08-1E06-F248-88CD-9405A3026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276" y="712268"/>
            <a:ext cx="10410524" cy="1193533"/>
          </a:xfrm>
        </p:spPr>
        <p:txBody>
          <a:bodyPr>
            <a:normAutofit/>
          </a:bodyPr>
          <a:lstStyle/>
          <a:p>
            <a:r>
              <a:rPr lang="pt-BR" sz="4000" b="1" dirty="0">
                <a:solidFill>
                  <a:srgbClr val="FFFFFF"/>
                </a:solidFill>
                <a:latin typeface="Bebas Neue" panose="020B0606020202050201" pitchFamily="34" charset="0"/>
              </a:rPr>
              <a:t>Foco: qualidade</a:t>
            </a:r>
          </a:p>
        </p:txBody>
      </p:sp>
      <p:sp>
        <p:nvSpPr>
          <p:cNvPr id="20" name="!!Line">
            <a:extLst>
              <a:ext uri="{FF2B5EF4-FFF2-40B4-BE49-F238E27FC236}">
                <a16:creationId xmlns:a16="http://schemas.microsoft.com/office/drawing/2014/main" id="{83306AB0-8BF5-43D5-B5E2-C53EA0783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826324"/>
            <a:ext cx="27432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19A1A4-3248-A946-B9F6-9E9AEFDB6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3276" y="2050180"/>
            <a:ext cx="10623884" cy="4419199"/>
          </a:xfrm>
        </p:spPr>
        <p:txBody>
          <a:bodyPr>
            <a:normAutofit lnSpcReduction="10000"/>
          </a:bodyPr>
          <a:lstStyle/>
          <a:p>
            <a:r>
              <a:rPr lang="pt-BR" b="1" dirty="0">
                <a:solidFill>
                  <a:srgbClr val="FFFFFF"/>
                </a:solidFill>
              </a:rPr>
              <a:t>Modelo novo regime fiscal: incerteza e cenário fiscal restritivo. </a:t>
            </a:r>
          </a:p>
          <a:p>
            <a:r>
              <a:rPr lang="pt-BR" b="1" dirty="0">
                <a:solidFill>
                  <a:srgbClr val="FFFFFF"/>
                </a:solidFill>
              </a:rPr>
              <a:t>Foco: aumentar a eficiência e a equidade do gasto em saúde.</a:t>
            </a:r>
          </a:p>
          <a:p>
            <a:endParaRPr lang="pt-BR" sz="2200" b="1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pt-BR" sz="2200" b="1" dirty="0">
                <a:solidFill>
                  <a:srgbClr val="FFFFFF"/>
                </a:solidFill>
              </a:rPr>
              <a:t>Exemplos: </a:t>
            </a:r>
          </a:p>
          <a:p>
            <a:endParaRPr lang="pt-BR" sz="2400" b="1" dirty="0">
              <a:solidFill>
                <a:srgbClr val="FFFFFF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200" dirty="0">
                <a:solidFill>
                  <a:srgbClr val="FFFFFF"/>
                </a:solidFill>
              </a:rPr>
              <a:t>Benefícios tributários (2018): dedução IR pessoas físicas, </a:t>
            </a:r>
            <a:r>
              <a:rPr lang="pt-BR" sz="2200" dirty="0" err="1">
                <a:solidFill>
                  <a:srgbClr val="FFFFFF"/>
                </a:solidFill>
              </a:rPr>
              <a:t>R</a:t>
            </a:r>
            <a:r>
              <a:rPr lang="pt-BR" sz="2200" dirty="0">
                <a:solidFill>
                  <a:srgbClr val="FFFFFF"/>
                </a:solidFill>
              </a:rPr>
              <a:t>$ 13,1 bilhões, altamente regressivo: 75,3% apropriado pelos contribuintes com alíquota máxima. 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200" dirty="0">
                <a:solidFill>
                  <a:srgbClr val="FFFFFF"/>
                </a:solidFill>
              </a:rPr>
              <a:t>Exemplo 2: gastos com saúde associados às emendas. Alocação aleatória, critério político/eleitoral. 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200" dirty="0">
                <a:solidFill>
                  <a:srgbClr val="FFFFFF"/>
                </a:solidFill>
              </a:rPr>
              <a:t>Vinculações constitucionais rígidas. Trade-off saúde </a:t>
            </a:r>
            <a:r>
              <a:rPr lang="pt-BR" sz="2200" dirty="0" err="1">
                <a:solidFill>
                  <a:srgbClr val="FFFFFF"/>
                </a:solidFill>
              </a:rPr>
              <a:t>x</a:t>
            </a:r>
            <a:r>
              <a:rPr lang="pt-BR" sz="2200" dirty="0">
                <a:solidFill>
                  <a:srgbClr val="FFFFFF"/>
                </a:solidFill>
              </a:rPr>
              <a:t> educação. 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200" dirty="0">
                <a:solidFill>
                  <a:srgbClr val="FFFFFF"/>
                </a:solidFill>
              </a:rPr>
              <a:t>Ineficiências próprias do desenho do sistema estatal de prestação de serviços </a:t>
            </a:r>
          </a:p>
        </p:txBody>
      </p:sp>
    </p:spTree>
    <p:extLst>
      <p:ext uri="{BB962C8B-B14F-4D97-AF65-F5344CB8AC3E}">
        <p14:creationId xmlns:p14="http://schemas.microsoft.com/office/powerpoint/2010/main" val="2512331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879" name="Rectangle 35875">
            <a:extLst>
              <a:ext uri="{FF2B5EF4-FFF2-40B4-BE49-F238E27FC236}">
                <a16:creationId xmlns:a16="http://schemas.microsoft.com/office/drawing/2014/main" id="{D48D9584-D2FD-48CE-9E17-4E250B74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Hospital M'Boi Mirim -Medicina de Emergência">
            <a:extLst>
              <a:ext uri="{FF2B5EF4-FFF2-40B4-BE49-F238E27FC236}">
                <a16:creationId xmlns:a16="http://schemas.microsoft.com/office/drawing/2014/main" id="{94652514-91A8-3648-8BFF-36230F8DAD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" r="1" b="1"/>
          <a:stretch/>
        </p:blipFill>
        <p:spPr bwMode="auto">
          <a:xfrm>
            <a:off x="35772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anta Casa de Misericórdia de Porto Alegre">
            <a:extLst>
              <a:ext uri="{FF2B5EF4-FFF2-40B4-BE49-F238E27FC236}">
                <a16:creationId xmlns:a16="http://schemas.microsoft.com/office/drawing/2014/main" id="{827926D0-D03F-2B4C-88B3-1922E77D2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9" r="17113" b="-1"/>
          <a:stretch/>
        </p:blipFill>
        <p:spPr bwMode="auto">
          <a:xfrm>
            <a:off x="7822523" y="3456433"/>
            <a:ext cx="4369477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4" name="Picture 2" descr="Boulevard 14/32 no Aeroporto Internacional de Florianópolis cancela  programação de eventos dos próximos dias">
            <a:extLst>
              <a:ext uri="{FF2B5EF4-FFF2-40B4-BE49-F238E27FC236}">
                <a16:creationId xmlns:a16="http://schemas.microsoft.com/office/drawing/2014/main" id="{219D0B95-582C-C245-AA16-2709E62CC4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9" r="9940" b="-1"/>
          <a:stretch/>
        </p:blipFill>
        <p:spPr bwMode="auto">
          <a:xfrm>
            <a:off x="363026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 useBgFill="1">
        <p:nvSpPr>
          <p:cNvPr id="35878" name="Freeform: Shape 35877">
            <a:extLst>
              <a:ext uri="{FF2B5EF4-FFF2-40B4-BE49-F238E27FC236}">
                <a16:creationId xmlns:a16="http://schemas.microsoft.com/office/drawing/2014/main" id="{CA17DEF4-6C5D-41C6-8D93-5C7CFD7AD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5880" name="Freeform: Shape 35879">
            <a:extLst>
              <a:ext uri="{FF2B5EF4-FFF2-40B4-BE49-F238E27FC236}">
                <a16:creationId xmlns:a16="http://schemas.microsoft.com/office/drawing/2014/main" id="{22BBC5A3-5C8C-4FB9-AEFF-8778D2C98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C89AFCA-0D23-C664-7944-0A99C33E9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912" y="1508760"/>
            <a:ext cx="3429000" cy="289864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pt-BR"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 revolução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pt-BR"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silenciosa </a:t>
            </a:r>
          </a:p>
        </p:txBody>
      </p:sp>
      <p:sp>
        <p:nvSpPr>
          <p:cNvPr id="35882" name="Rectangle 35881">
            <a:extLst>
              <a:ext uri="{FF2B5EF4-FFF2-40B4-BE49-F238E27FC236}">
                <a16:creationId xmlns:a16="http://schemas.microsoft.com/office/drawing/2014/main" id="{3BB917E8-D696-4787-96D6-521A9C42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5847" name="Picture 8" descr="Parque do Ibirapuera: como visitar o maior parque de São Paulo">
            <a:extLst>
              <a:ext uri="{FF2B5EF4-FFF2-40B4-BE49-F238E27FC236}">
                <a16:creationId xmlns:a16="http://schemas.microsoft.com/office/drawing/2014/main" id="{F5FB8CF6-FF35-AA43-829F-B2343F0B68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16" r="6604" b="-1"/>
          <a:stretch/>
        </p:blipFill>
        <p:spPr bwMode="auto">
          <a:xfrm>
            <a:off x="7845207" y="10"/>
            <a:ext cx="4346795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4" name="Rectangle 35883">
            <a:extLst>
              <a:ext uri="{FF2B5EF4-FFF2-40B4-BE49-F238E27FC236}">
                <a16:creationId xmlns:a16="http://schemas.microsoft.com/office/drawing/2014/main" id="{39F4C545-E278-42ED-9B78-2EBA46444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3904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29701">
            <a:extLst>
              <a:ext uri="{FF2B5EF4-FFF2-40B4-BE49-F238E27FC236}">
                <a16:creationId xmlns:a16="http://schemas.microsoft.com/office/drawing/2014/main" id="{FEF085B8-A2C0-4A6F-B663-CCC56F3CD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04" name="Freeform 13">
            <a:extLst>
              <a:ext uri="{FF2B5EF4-FFF2-40B4-BE49-F238E27FC236}">
                <a16:creationId xmlns:a16="http://schemas.microsoft.com/office/drawing/2014/main" id="{2658F6D6-96E0-421A-96D6-3DF404008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06" name="Freeform 11">
            <a:extLst>
              <a:ext uri="{FF2B5EF4-FFF2-40B4-BE49-F238E27FC236}">
                <a16:creationId xmlns:a16="http://schemas.microsoft.com/office/drawing/2014/main" id="{3CF62545-93A0-4FD5-9B48-48DCA794CB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674" name="CaixaDeTexto 1">
            <a:extLst>
              <a:ext uri="{FF2B5EF4-FFF2-40B4-BE49-F238E27FC236}">
                <a16:creationId xmlns:a16="http://schemas.microsoft.com/office/drawing/2014/main" id="{DC79DA4D-9302-3A48-ABA9-DFF6874FC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65125"/>
            <a:ext cx="10515600" cy="96149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pt-BR" sz="4400" b="1" kern="1200" dirty="0">
                <a:solidFill>
                  <a:schemeClr val="tx1"/>
                </a:solidFill>
                <a:latin typeface="Bebas Neue" panose="020B0606020202050201" pitchFamily="34" charset="0"/>
                <a:ea typeface="+mj-ea"/>
                <a:cs typeface="+mj-cs"/>
              </a:rPr>
              <a:t>A </a:t>
            </a:r>
            <a:r>
              <a:rPr lang="en-US" altLang="pt-BR" sz="4400" b="1" kern="1200" dirty="0" err="1">
                <a:solidFill>
                  <a:schemeClr val="tx1"/>
                </a:solidFill>
                <a:latin typeface="Bebas Neue" panose="020B0606020202050201" pitchFamily="34" charset="0"/>
                <a:ea typeface="+mj-ea"/>
                <a:cs typeface="+mj-cs"/>
              </a:rPr>
              <a:t>revolução</a:t>
            </a:r>
            <a:r>
              <a:rPr lang="en-US" altLang="pt-BR" sz="4400" b="1" kern="1200" dirty="0">
                <a:solidFill>
                  <a:schemeClr val="tx1"/>
                </a:solidFill>
                <a:latin typeface="Bebas Neue" panose="020B0606020202050201" pitchFamily="34" charset="0"/>
                <a:ea typeface="+mj-ea"/>
                <a:cs typeface="+mj-cs"/>
              </a:rPr>
              <a:t> </a:t>
            </a:r>
            <a:r>
              <a:rPr lang="en-US" altLang="pt-BR" sz="4400" b="1" kern="1200" dirty="0" err="1">
                <a:solidFill>
                  <a:schemeClr val="tx1"/>
                </a:solidFill>
                <a:latin typeface="Bebas Neue" panose="020B0606020202050201" pitchFamily="34" charset="0"/>
                <a:ea typeface="+mj-ea"/>
                <a:cs typeface="+mj-cs"/>
              </a:rPr>
              <a:t>silenciosa</a:t>
            </a:r>
            <a:r>
              <a:rPr lang="en-US" altLang="pt-BR" sz="4400" b="1" kern="1200" dirty="0">
                <a:solidFill>
                  <a:schemeClr val="tx1"/>
                </a:solidFill>
                <a:latin typeface="Bebas Neue" panose="020B0606020202050201" pitchFamily="34" charset="0"/>
                <a:ea typeface="+mj-ea"/>
                <a:cs typeface="+mj-cs"/>
              </a:rPr>
              <a:t> </a:t>
            </a:r>
          </a:p>
        </p:txBody>
      </p:sp>
      <p:sp>
        <p:nvSpPr>
          <p:cNvPr id="29697" name="Content Placeholder 2">
            <a:extLst>
              <a:ext uri="{FF2B5EF4-FFF2-40B4-BE49-F238E27FC236}">
                <a16:creationId xmlns:a16="http://schemas.microsoft.com/office/drawing/2014/main" id="{D19F0D7C-9FAF-714F-BDC2-DF76A1DB1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4619" y="2009246"/>
            <a:ext cx="5096934" cy="416613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defRPr/>
            </a:pPr>
            <a:endParaRPr lang="en-US" sz="3200" dirty="0"/>
          </a:p>
          <a:p>
            <a:pPr>
              <a:defRPr/>
            </a:pPr>
            <a:r>
              <a:rPr lang="en-US" sz="3200" dirty="0"/>
              <a:t>Lei das </a:t>
            </a:r>
            <a:r>
              <a:rPr lang="en-US" sz="3200" dirty="0" err="1"/>
              <a:t>Concessões</a:t>
            </a:r>
            <a:r>
              <a:rPr lang="en-US" sz="3200" dirty="0"/>
              <a:t> (1995) </a:t>
            </a:r>
          </a:p>
          <a:p>
            <a:pPr marL="285750">
              <a:defRPr/>
            </a:pPr>
            <a:r>
              <a:rPr lang="en-US" sz="3200" dirty="0"/>
              <a:t>Lei das </a:t>
            </a:r>
            <a:r>
              <a:rPr lang="en-US" sz="3200" dirty="0" err="1"/>
              <a:t>Organizações</a:t>
            </a:r>
            <a:r>
              <a:rPr lang="en-US" sz="3200" dirty="0"/>
              <a:t> </a:t>
            </a:r>
            <a:r>
              <a:rPr lang="en-US" sz="3200" dirty="0" err="1"/>
              <a:t>Sociais</a:t>
            </a:r>
            <a:r>
              <a:rPr lang="en-US" sz="3200" dirty="0"/>
              <a:t> (1998) </a:t>
            </a:r>
          </a:p>
          <a:p>
            <a:pPr marL="285750">
              <a:defRPr/>
            </a:pPr>
            <a:r>
              <a:rPr lang="en-US" sz="3200" dirty="0"/>
              <a:t>Lei das PPPs (2004) </a:t>
            </a:r>
          </a:p>
          <a:p>
            <a:pPr marL="285750">
              <a:defRPr/>
            </a:pPr>
            <a:r>
              <a:rPr lang="en-US" sz="3200" dirty="0"/>
              <a:t>Lei dos </a:t>
            </a:r>
            <a:r>
              <a:rPr lang="en-US" sz="3200" dirty="0" err="1"/>
              <a:t>Consórcios</a:t>
            </a:r>
            <a:r>
              <a:rPr lang="en-US" sz="3200" dirty="0"/>
              <a:t> </a:t>
            </a:r>
            <a:r>
              <a:rPr lang="en-US" sz="3200" dirty="0" err="1"/>
              <a:t>Públicos</a:t>
            </a:r>
            <a:r>
              <a:rPr lang="en-US" sz="3200" dirty="0"/>
              <a:t> - 11.107/2005</a:t>
            </a:r>
          </a:p>
          <a:p>
            <a:pPr marL="285750">
              <a:defRPr/>
            </a:pPr>
            <a:r>
              <a:rPr lang="en-US" sz="3200" dirty="0"/>
              <a:t>Lei 13.018/14 - </a:t>
            </a:r>
            <a:r>
              <a:rPr lang="en-US" sz="3200" dirty="0" err="1"/>
              <a:t>Mirosc</a:t>
            </a:r>
            <a:endParaRPr lang="en-US" altLang="pt-BR" sz="3200" b="1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2F5BDF7-27D1-C944-906E-27DDEB435EE5}"/>
              </a:ext>
            </a:extLst>
          </p:cNvPr>
          <p:cNvSpPr txBox="1"/>
          <p:nvPr/>
        </p:nvSpPr>
        <p:spPr>
          <a:xfrm>
            <a:off x="765694" y="2009246"/>
            <a:ext cx="5096933" cy="4166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/>
              <a:t>RJU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/>
              <a:t>Lei das </a:t>
            </a:r>
            <a:r>
              <a:rPr lang="en-US" sz="2800" b="1" dirty="0" err="1"/>
              <a:t>licitações</a:t>
            </a:r>
            <a:r>
              <a:rPr lang="en-US" sz="2800" b="1" dirty="0"/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 err="1"/>
              <a:t>Centralização</a:t>
            </a:r>
            <a:r>
              <a:rPr lang="en-US" sz="2800" b="1" dirty="0"/>
              <a:t> </a:t>
            </a:r>
            <a:r>
              <a:rPr lang="en-US" sz="2800" b="1" dirty="0" err="1"/>
              <a:t>orçamentária</a:t>
            </a:r>
            <a:r>
              <a:rPr lang="en-US" sz="2800" b="1" dirty="0"/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 err="1"/>
              <a:t>Rigidez</a:t>
            </a:r>
            <a:r>
              <a:rPr lang="en-US" sz="2800" b="1" dirty="0"/>
              <a:t> </a:t>
            </a:r>
            <a:r>
              <a:rPr lang="en-US" sz="2800" b="1" dirty="0" err="1"/>
              <a:t>burocrática</a:t>
            </a:r>
            <a:r>
              <a:rPr lang="en-US" sz="2800" b="1" dirty="0"/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 err="1"/>
              <a:t>Vulnerabilidade</a:t>
            </a:r>
            <a:r>
              <a:rPr lang="en-US" sz="2800" b="1" dirty="0"/>
              <a:t> </a:t>
            </a:r>
            <a:r>
              <a:rPr lang="en-US" sz="2800" b="1" dirty="0" err="1"/>
              <a:t>política</a:t>
            </a:r>
            <a:r>
              <a:rPr lang="en-US" sz="2800" b="1" dirty="0"/>
              <a:t> </a:t>
            </a:r>
            <a:endParaRPr lang="en-US" sz="2000" b="1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59B3FD9-090B-DA43-979D-DDFF470F9D18}"/>
              </a:ext>
            </a:extLst>
          </p:cNvPr>
          <p:cNvSpPr txBox="1"/>
          <p:nvPr/>
        </p:nvSpPr>
        <p:spPr>
          <a:xfrm>
            <a:off x="511079" y="1691747"/>
            <a:ext cx="110704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              </a:t>
            </a:r>
            <a:r>
              <a:rPr lang="pt-BR" sz="2800" b="1" dirty="0"/>
              <a:t>Modelo tradicional                                       Modelo inovador 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33064951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D7070A-0B39-7240-BA4F-2A5B062A1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8759"/>
          </a:xfrm>
        </p:spPr>
        <p:txBody>
          <a:bodyPr>
            <a:noAutofit/>
          </a:bodyPr>
          <a:lstStyle/>
          <a:p>
            <a:r>
              <a:rPr lang="pt-BR" dirty="0">
                <a:solidFill>
                  <a:schemeClr val="bg1"/>
                </a:solidFill>
                <a:latin typeface="Bebas Neue" panose="020B0606020202050201" pitchFamily="34" charset="0"/>
              </a:rPr>
              <a:t>Hospitais públicos 100% SUS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5AB6942-D642-C846-BAF9-E09C384F02F5}"/>
              </a:ext>
            </a:extLst>
          </p:cNvPr>
          <p:cNvSpPr txBox="1"/>
          <p:nvPr/>
        </p:nvSpPr>
        <p:spPr>
          <a:xfrm>
            <a:off x="323279" y="1239864"/>
            <a:ext cx="5772721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1 - Hospital Estadual Sumaré Dr. Leandro Franceschini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2 - Hospital Geral de Itapecerica da Serra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Hospital Geral Dr. Waldemar </a:t>
            </a:r>
            <a:r>
              <a:rPr lang="pt-BR" sz="1500" dirty="0" err="1">
                <a:solidFill>
                  <a:schemeClr val="bg1"/>
                </a:solidFill>
                <a:latin typeface="+mj-lt"/>
              </a:rPr>
              <a:t>Alcantara</a:t>
            </a:r>
            <a:r>
              <a:rPr lang="pt-BR" sz="1500" dirty="0">
                <a:solidFill>
                  <a:schemeClr val="bg1"/>
                </a:solidFill>
                <a:latin typeface="+mj-lt"/>
              </a:rPr>
              <a:t> - Fortaleza	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3 - Hospital Estadual de Diadema	Diadema (SP)	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4 - Hospital de Clínicas de Porto Alegre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Instituto do Câncer	São Paulo		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5 - Hospital do Subúrbio	Salvador		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6 - Hospital Estadual Vila Alpina - São Paulo	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Hospital de Transplantes Dr. </a:t>
            </a:r>
            <a:r>
              <a:rPr lang="pt-BR" sz="1500" dirty="0" err="1">
                <a:solidFill>
                  <a:schemeClr val="bg1"/>
                </a:solidFill>
                <a:latin typeface="+mj-lt"/>
              </a:rPr>
              <a:t>Euryclides</a:t>
            </a:r>
            <a:r>
              <a:rPr lang="pt-BR" sz="1500" dirty="0">
                <a:solidFill>
                  <a:schemeClr val="bg1"/>
                </a:solidFill>
                <a:latin typeface="+mj-lt"/>
              </a:rPr>
              <a:t> de Jesus Zerbini - </a:t>
            </a:r>
            <a:r>
              <a:rPr lang="pt-BR" sz="1500" dirty="0" err="1">
                <a:solidFill>
                  <a:schemeClr val="bg1"/>
                </a:solidFill>
                <a:latin typeface="+mj-lt"/>
              </a:rPr>
              <a:t>SPHospital</a:t>
            </a:r>
            <a:r>
              <a:rPr lang="pt-BR" sz="1500" dirty="0">
                <a:solidFill>
                  <a:schemeClr val="bg1"/>
                </a:solidFill>
                <a:latin typeface="+mj-lt"/>
              </a:rPr>
              <a:t> Infantil Dr. </a:t>
            </a:r>
            <a:r>
              <a:rPr lang="pt-BR" sz="1500" dirty="0" err="1">
                <a:solidFill>
                  <a:schemeClr val="bg1"/>
                </a:solidFill>
                <a:latin typeface="+mj-lt"/>
              </a:rPr>
              <a:t>Jeser</a:t>
            </a:r>
            <a:r>
              <a:rPr lang="pt-BR" sz="1500" dirty="0">
                <a:solidFill>
                  <a:schemeClr val="bg1"/>
                </a:solidFill>
                <a:latin typeface="+mj-lt"/>
              </a:rPr>
              <a:t> Amarante Faria	Joinville 	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7 - Hospital Estadual Mário Covas	Santo André (SP)	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8 - Hospital Geral de </a:t>
            </a:r>
            <a:r>
              <a:rPr lang="pt-BR" sz="1500" dirty="0" err="1">
                <a:solidFill>
                  <a:schemeClr val="bg1"/>
                </a:solidFill>
                <a:latin typeface="+mj-lt"/>
              </a:rPr>
              <a:t>Pirajussara</a:t>
            </a:r>
            <a:r>
              <a:rPr lang="pt-BR" sz="1500" dirty="0">
                <a:solidFill>
                  <a:schemeClr val="bg1"/>
                </a:solidFill>
                <a:latin typeface="+mj-lt"/>
              </a:rPr>
              <a:t>	Taboão da Serra (SP)	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9 - Hospital Regional de Jundiaí	Jundiaí (SP)	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Hospital Regional de São José dos Campos	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Hospital Regional do Sertão Central	Quixeramobim (CE)	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Hospital Regional Norte - Sobral (CE)	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10 - Hospital Geral de Caxias do Sul - Caxias do Sul (RS)	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11 - Hospital da Criança de Brasília José Alencar	Brasília	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Hospital Municipal Dr. Moysés </a:t>
            </a:r>
            <a:r>
              <a:rPr lang="pt-BR" sz="1500" dirty="0" err="1">
                <a:solidFill>
                  <a:schemeClr val="bg1"/>
                </a:solidFill>
                <a:latin typeface="+mj-lt"/>
              </a:rPr>
              <a:t>Deutsch</a:t>
            </a:r>
            <a:r>
              <a:rPr lang="pt-BR" sz="1500" dirty="0">
                <a:solidFill>
                  <a:schemeClr val="bg1"/>
                </a:solidFill>
                <a:latin typeface="+mj-lt"/>
              </a:rPr>
              <a:t>	São Paulo	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Hospital Regional de Cotia -  (SP)		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Hospital Regional do Baixo Amazonas do Pará - Santarém</a:t>
            </a:r>
            <a:r>
              <a:rPr lang="pt-BR" sz="1100" dirty="0">
                <a:solidFill>
                  <a:schemeClr val="bg1"/>
                </a:solidFill>
                <a:latin typeface="Georgia" panose="02040502050405020303" pitchFamily="18" charset="0"/>
              </a:rPr>
              <a:t>	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2E28CAA-8C5C-3D4C-B048-CB6DBC54CC6B}"/>
              </a:ext>
            </a:extLst>
          </p:cNvPr>
          <p:cNvSpPr txBox="1"/>
          <p:nvPr/>
        </p:nvSpPr>
        <p:spPr>
          <a:xfrm>
            <a:off x="5852251" y="1293027"/>
            <a:ext cx="6647294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12 - Hospital Municipal Universitário São Bernardo -São Bernardo do Campo 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13 - Hospital Municipal Gilson de Cassia Marques de Carvalho - São Paulo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14 - Centro Estadual de Reab. e </a:t>
            </a:r>
            <a:r>
              <a:rPr lang="pt-BR" sz="1500" dirty="0" err="1">
                <a:solidFill>
                  <a:schemeClr val="bg1"/>
                </a:solidFill>
                <a:latin typeface="+mj-lt"/>
              </a:rPr>
              <a:t>Readap</a:t>
            </a:r>
            <a:r>
              <a:rPr lang="pt-BR" sz="1500" dirty="0">
                <a:solidFill>
                  <a:schemeClr val="bg1"/>
                </a:solidFill>
                <a:latin typeface="+mj-lt"/>
              </a:rPr>
              <a:t>. Dr. Henrique Santillo - Goiânia		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Hospital Municipal Infantil Menino Jesus - São Paulo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Hospital Regional do Cariri - Juazeiro do Norte (CE)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Santa Casa de Misericórdia do Pará - Belém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15 - Hospital Regional de Sorocaba Dr. Adib Domingos </a:t>
            </a:r>
            <a:r>
              <a:rPr lang="pt-BR" sz="1500" dirty="0" err="1">
                <a:solidFill>
                  <a:schemeClr val="bg1"/>
                </a:solidFill>
                <a:latin typeface="+mj-lt"/>
              </a:rPr>
              <a:t>Ja</a:t>
            </a:r>
            <a:r>
              <a:rPr lang="pt-BR" sz="1500" dirty="0">
                <a:solidFill>
                  <a:schemeClr val="bg1"/>
                </a:solidFill>
                <a:latin typeface="+mj-lt"/>
              </a:rPr>
              <a:t>	</a:t>
            </a:r>
          </a:p>
          <a:p>
            <a:r>
              <a:rPr lang="pt-BR" sz="1500" b="1" dirty="0">
                <a:solidFill>
                  <a:srgbClr val="FF0000"/>
                </a:solidFill>
                <a:latin typeface="+mj-lt"/>
              </a:rPr>
              <a:t>16 - Hospital Estadual Dr. Jayme Santos Neves - Serra (ES)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17 - Hospital Oncológico Infantil Octávio Lobo	Belém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18 - Hospital Geral de Itapevi - Itapevi (SP)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19 - Hospital de Clínicas Municipal de São Bernardo do Campo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20 - Hospital Municipal Cidade Tiradentes	São Paul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21 - Hospital das Clínicas Luiza de Pinho Melo - Mogi das Cruzes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22 - Hospital Estadual Sapopemba	São Paulo	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Hospital Geral do Grajaú - São Paulo	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Hospital Municipal de Araguaína	Araguaína (</a:t>
            </a:r>
            <a:r>
              <a:rPr lang="pt-BR" sz="1500" dirty="0" err="1">
                <a:solidFill>
                  <a:schemeClr val="bg1"/>
                </a:solidFill>
                <a:latin typeface="+mj-lt"/>
              </a:rPr>
              <a:t>T</a:t>
            </a:r>
            <a:endParaRPr lang="pt-BR" sz="1500" dirty="0">
              <a:solidFill>
                <a:schemeClr val="bg1"/>
              </a:solidFill>
              <a:latin typeface="+mj-lt"/>
            </a:endParaRP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23 - Hospital Estadual de </a:t>
            </a:r>
            <a:r>
              <a:rPr lang="pt-BR" sz="1500" dirty="0" err="1">
                <a:solidFill>
                  <a:schemeClr val="bg1"/>
                </a:solidFill>
                <a:latin typeface="+mj-lt"/>
              </a:rPr>
              <a:t>Urg</a:t>
            </a:r>
            <a:r>
              <a:rPr lang="pt-BR" sz="1500" dirty="0">
                <a:solidFill>
                  <a:schemeClr val="bg1"/>
                </a:solidFill>
                <a:latin typeface="+mj-lt"/>
              </a:rPr>
              <a:t>. Gov. Otávio Lage de </a:t>
            </a:r>
            <a:r>
              <a:rPr lang="pt-BR" sz="1500" dirty="0" err="1">
                <a:solidFill>
                  <a:schemeClr val="bg1"/>
                </a:solidFill>
                <a:latin typeface="+mj-lt"/>
              </a:rPr>
              <a:t>Siqueir</a:t>
            </a:r>
            <a:r>
              <a:rPr lang="pt-BR" sz="1500" dirty="0">
                <a:solidFill>
                  <a:schemeClr val="bg1"/>
                </a:solidFill>
                <a:latin typeface="+mj-lt"/>
              </a:rPr>
              <a:t> – </a:t>
            </a:r>
            <a:r>
              <a:rPr lang="pt-BR" sz="1500" dirty="0" err="1">
                <a:solidFill>
                  <a:schemeClr val="bg1"/>
                </a:solidFill>
                <a:latin typeface="+mj-lt"/>
              </a:rPr>
              <a:t>Goiania</a:t>
            </a:r>
            <a:endParaRPr lang="pt-BR" sz="1500" dirty="0">
              <a:solidFill>
                <a:schemeClr val="bg1"/>
              </a:solidFill>
              <a:latin typeface="+mj-lt"/>
            </a:endParaRP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24 - Hospital Alberto </a:t>
            </a:r>
            <a:r>
              <a:rPr lang="pt-BR" sz="1500" dirty="0" err="1">
                <a:solidFill>
                  <a:schemeClr val="bg1"/>
                </a:solidFill>
                <a:latin typeface="+mj-lt"/>
              </a:rPr>
              <a:t>Rassi</a:t>
            </a:r>
            <a:r>
              <a:rPr lang="pt-BR" sz="1500" dirty="0">
                <a:solidFill>
                  <a:schemeClr val="bg1"/>
                </a:solidFill>
                <a:latin typeface="+mj-lt"/>
              </a:rPr>
              <a:t> - Goiânia		</a:t>
            </a:r>
          </a:p>
          <a:p>
            <a:r>
              <a:rPr lang="pt-BR" sz="1500" dirty="0">
                <a:solidFill>
                  <a:schemeClr val="bg1"/>
                </a:solidFill>
                <a:latin typeface="+mj-lt"/>
              </a:rPr>
              <a:t>25 - Hospital Dr. </a:t>
            </a:r>
            <a:r>
              <a:rPr lang="pt-BR" sz="1500" dirty="0" err="1">
                <a:solidFill>
                  <a:schemeClr val="bg1"/>
                </a:solidFill>
                <a:latin typeface="+mj-lt"/>
              </a:rPr>
              <a:t>Odelmo</a:t>
            </a:r>
            <a:r>
              <a:rPr lang="pt-BR" sz="1500" dirty="0">
                <a:solidFill>
                  <a:schemeClr val="bg1"/>
                </a:solidFill>
                <a:latin typeface="+mj-lt"/>
              </a:rPr>
              <a:t> Leão Carneiro - Uberlândia (MG)</a:t>
            </a:r>
          </a:p>
        </p:txBody>
      </p:sp>
    </p:spTree>
    <p:extLst>
      <p:ext uri="{BB962C8B-B14F-4D97-AF65-F5344CB8AC3E}">
        <p14:creationId xmlns:p14="http://schemas.microsoft.com/office/powerpoint/2010/main" val="2337952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ospital do Subúrbio adere a campanha o Outubro Rosa">
            <a:extLst>
              <a:ext uri="{FF2B5EF4-FFF2-40B4-BE49-F238E27FC236}">
                <a16:creationId xmlns:a16="http://schemas.microsoft.com/office/drawing/2014/main" id="{B9A0986B-C791-2AB8-09ED-E4C65D3D36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36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1F4BB7-231E-16BF-8A65-156628BC2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65125"/>
            <a:ext cx="3822189" cy="18999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pt-BR" sz="4000" b="1" dirty="0">
                <a:latin typeface="Bebas Neue" panose="020B0606020202050201" pitchFamily="34" charset="0"/>
                <a:ea typeface="+mj-ea"/>
                <a:cs typeface="+mj-cs"/>
              </a:rPr>
              <a:t>Hospital do </a:t>
            </a:r>
            <a:r>
              <a:rPr lang="en-US" altLang="pt-BR" sz="4000" b="1" dirty="0" err="1">
                <a:latin typeface="Bebas Neue" panose="020B0606020202050201" pitchFamily="34" charset="0"/>
                <a:ea typeface="+mj-ea"/>
                <a:cs typeface="+mj-cs"/>
              </a:rPr>
              <a:t>Subúrbio</a:t>
            </a:r>
            <a:r>
              <a:rPr lang="en-US" altLang="pt-BR" sz="4000" b="1" dirty="0">
                <a:latin typeface="Bebas Neue" panose="020B0606020202050201" pitchFamily="34" charset="0"/>
                <a:ea typeface="+mj-ea"/>
                <a:cs typeface="+mj-cs"/>
              </a:rPr>
              <a:t> Salvador - PPP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C01E669-505F-F49E-D65F-95FA9D2E4A45}"/>
              </a:ext>
            </a:extLst>
          </p:cNvPr>
          <p:cNvSpPr txBox="1"/>
          <p:nvPr/>
        </p:nvSpPr>
        <p:spPr>
          <a:xfrm>
            <a:off x="83820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900"/>
              <a:t>2010 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900"/>
              <a:t>Governo do Estado da Bahia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90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900"/>
              <a:t>PPP Administrativa 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90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900"/>
              <a:t>Estado construiu estrutura física/setor privado equipou, mobiliou e administra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90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900"/>
              <a:t>Modelo “Bata-Branca”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90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900"/>
              <a:t>Primeiro hospital público do Nordeste acreditado com grau máximo de excelência pela ONA </a:t>
            </a:r>
          </a:p>
          <a:p>
            <a:pPr marL="2286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1561440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264F718-7FAC-4056-9FA9-A603EC68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0"/>
            <a:ext cx="1219047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74639F7-E3C7-4165-A83E-6386A86BA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6356349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3AF0F1-707A-463E-B5EE-33C63A40C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979591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A33A761-624F-534B-B267-28B46CDE8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4088"/>
            <a:ext cx="4690730" cy="2980944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  <a:latin typeface="Bebas Neue" panose="020B0606020202050201" pitchFamily="34" charset="0"/>
              </a:rPr>
              <a:t>O uso das PPPs na Saúde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3ADB8A-89E9-5742-A3D2-E8241B7624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2410" y="704088"/>
            <a:ext cx="5135293" cy="5248656"/>
          </a:xfrm>
        </p:spPr>
        <p:txBody>
          <a:bodyPr anchor="ctr">
            <a:normAutofit/>
          </a:bodyPr>
          <a:lstStyle/>
          <a:p>
            <a:endParaRPr lang="pt-BR" b="1" dirty="0">
              <a:solidFill>
                <a:schemeClr val="bg1"/>
              </a:solidFill>
            </a:endParaRPr>
          </a:p>
          <a:p>
            <a:r>
              <a:rPr lang="pt-BR" sz="3200" b="1" dirty="0">
                <a:solidFill>
                  <a:schemeClr val="bg1"/>
                </a:solidFill>
              </a:rPr>
              <a:t>112 projetos de </a:t>
            </a:r>
            <a:r>
              <a:rPr lang="pt-BR" sz="3200" b="1" dirty="0" err="1">
                <a:solidFill>
                  <a:schemeClr val="bg1"/>
                </a:solidFill>
              </a:rPr>
              <a:t>PPPs</a:t>
            </a:r>
            <a:r>
              <a:rPr lang="pt-BR" sz="3200" b="1" dirty="0">
                <a:solidFill>
                  <a:schemeClr val="bg1"/>
                </a:solidFill>
              </a:rPr>
              <a:t> em saúde</a:t>
            </a:r>
          </a:p>
          <a:p>
            <a:endParaRPr lang="pt-BR" sz="3200" b="1" dirty="0">
              <a:solidFill>
                <a:schemeClr val="bg1"/>
              </a:solidFill>
            </a:endParaRPr>
          </a:p>
          <a:p>
            <a:r>
              <a:rPr lang="pt-BR" sz="3200" b="1" dirty="0">
                <a:solidFill>
                  <a:schemeClr val="bg1"/>
                </a:solidFill>
              </a:rPr>
              <a:t>14 em pleno funcionamento </a:t>
            </a:r>
          </a:p>
          <a:p>
            <a:endParaRPr lang="pt-BR" sz="3200" b="1" dirty="0">
              <a:solidFill>
                <a:schemeClr val="bg1"/>
              </a:solidFill>
            </a:endParaRPr>
          </a:p>
          <a:p>
            <a:r>
              <a:rPr lang="pt-BR" sz="3200" b="1" dirty="0">
                <a:solidFill>
                  <a:schemeClr val="bg1"/>
                </a:solidFill>
              </a:rPr>
              <a:t>Âmbito municipal (57) e estadual (44). </a:t>
            </a:r>
          </a:p>
          <a:p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687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8694C-49F1-3F41-9A35-74D35D86E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462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UOLText"/>
              </a:rPr>
              <a:t>Mortalidade </a:t>
            </a:r>
            <a:r>
              <a:rPr lang="pt-BR" sz="3600" b="0" i="0" dirty="0" err="1">
                <a:solidFill>
                  <a:schemeClr val="bg1"/>
                </a:solidFill>
                <a:effectLst/>
                <a:latin typeface="UOLText"/>
              </a:rPr>
              <a:t>UTIs</a:t>
            </a:r>
            <a:r>
              <a:rPr lang="pt-BR" sz="3600" b="0" i="0" dirty="0">
                <a:solidFill>
                  <a:schemeClr val="bg1"/>
                </a:solidFill>
                <a:effectLst/>
                <a:latin typeface="UOLText"/>
              </a:rPr>
              <a:t> Brasileiras – Pandemia </a:t>
            </a:r>
            <a:br>
              <a:rPr lang="pt-BR" sz="2400" b="0" i="0" dirty="0">
                <a:solidFill>
                  <a:schemeClr val="bg1"/>
                </a:solidFill>
                <a:effectLst/>
                <a:latin typeface="UOLText"/>
              </a:rPr>
            </a:br>
            <a:r>
              <a:rPr lang="pt-BR" sz="2400" b="0" i="0" dirty="0">
                <a:solidFill>
                  <a:schemeClr val="bg1"/>
                </a:solidFill>
                <a:effectLst/>
                <a:latin typeface="UOLText"/>
              </a:rPr>
              <a:t>13.941 pacientes, ano base: 2020</a:t>
            </a:r>
            <a:endParaRPr lang="pt-BR" sz="2400" dirty="0">
              <a:solidFill>
                <a:schemeClr val="bg1"/>
              </a:solidFill>
            </a:endParaRPr>
          </a:p>
        </p:txBody>
      </p:sp>
      <p:pic>
        <p:nvPicPr>
          <p:cNvPr id="5" name="Espaço Reservado para Conteúdo 4" descr="Gráfico, Gráfico de barras&#10;&#10;Descrição gerada automaticamente">
            <a:extLst>
              <a:ext uri="{FF2B5EF4-FFF2-40B4-BE49-F238E27FC236}">
                <a16:creationId xmlns:a16="http://schemas.microsoft.com/office/drawing/2014/main" id="{DFE28DB0-2B5D-CC45-B2D1-413BAA0478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195" t="39299" r="35115" b="8515"/>
          <a:stretch/>
        </p:blipFill>
        <p:spPr>
          <a:xfrm>
            <a:off x="2358867" y="1690688"/>
            <a:ext cx="7474266" cy="4906016"/>
          </a:xfrm>
        </p:spPr>
      </p:pic>
    </p:spTree>
    <p:extLst>
      <p:ext uri="{BB962C8B-B14F-4D97-AF65-F5344CB8AC3E}">
        <p14:creationId xmlns:p14="http://schemas.microsoft.com/office/powerpoint/2010/main" val="989746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E84CEEF-99A3-3D45-95F9-85E4307EC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r>
              <a:rPr lang="en-US" altLang="pt-BR" sz="4000" b="1" dirty="0" err="1">
                <a:latin typeface="Bebas Neue" panose="020B0606020202050201" pitchFamily="34" charset="77"/>
                <a:ea typeface="ＭＳ Ｐゴシック" panose="020B0600070205080204" pitchFamily="34" charset="-128"/>
                <a:cs typeface="Open Sans" panose="020B0606030504020204" pitchFamily="34" charset="0"/>
              </a:rPr>
              <a:t>Piso</a:t>
            </a:r>
            <a:r>
              <a:rPr lang="en-US" altLang="pt-BR" sz="4000" b="1" dirty="0">
                <a:latin typeface="Bebas Neue" panose="020B0606020202050201" pitchFamily="34" charset="77"/>
                <a:ea typeface="ＭＳ Ｐゴシック" panose="020B0600070205080204" pitchFamily="34" charset="-128"/>
                <a:cs typeface="Open Sans" panose="020B0606030504020204" pitchFamily="34" charset="0"/>
              </a:rPr>
              <a:t> da </a:t>
            </a:r>
            <a:r>
              <a:rPr lang="en-US" altLang="pt-BR" sz="4000" b="1" dirty="0" err="1">
                <a:latin typeface="Bebas Neue" panose="020B0606020202050201" pitchFamily="34" charset="77"/>
                <a:ea typeface="ＭＳ Ｐゴシック" panose="020B0600070205080204" pitchFamily="34" charset="-128"/>
                <a:cs typeface="Open Sans" panose="020B0606030504020204" pitchFamily="34" charset="0"/>
              </a:rPr>
              <a:t>Enfermagem</a:t>
            </a:r>
            <a:r>
              <a:rPr lang="en-US" altLang="pt-BR" sz="4000" b="1" dirty="0">
                <a:latin typeface="Bebas Neue" panose="020B0606020202050201" pitchFamily="34" charset="77"/>
                <a:ea typeface="ＭＳ Ｐゴシック" panose="020B0600070205080204" pitchFamily="34" charset="-128"/>
                <a:cs typeface="Open Sans" panose="020B0606030504020204" pitchFamily="34" charset="0"/>
              </a:rPr>
              <a:t> </a:t>
            </a:r>
            <a:endParaRPr lang="pt-BR" sz="4000" dirty="0">
              <a:latin typeface="Bebas Neue" panose="020B0606020202050201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372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AC2B9A2-BF36-3143-AA2B-2465B8259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965" y="617220"/>
            <a:ext cx="6537906" cy="5795010"/>
          </a:xfrm>
        </p:spPr>
        <p:txBody>
          <a:bodyPr anchor="ctr">
            <a:noAutofit/>
          </a:bodyPr>
          <a:lstStyle/>
          <a:p>
            <a:pPr algn="l"/>
            <a:r>
              <a:rPr lang="pt-BR" sz="2000" b="0" i="0" dirty="0">
                <a:effectLst/>
                <a:latin typeface="Roboto" panose="02000000000000000000" pitchFamily="2" charset="0"/>
              </a:rPr>
              <a:t>“grave situação imposta às empresas privadas, já que nenhuma contrapartida pública efetiva, relativa a desoneração de folha ou incentivo fiscal, restou garantida”.</a:t>
            </a:r>
          </a:p>
          <a:p>
            <a:pPr algn="l"/>
            <a:endParaRPr lang="pt-BR" sz="2000" b="0" i="0" dirty="0">
              <a:effectLst/>
              <a:latin typeface="Roboto" panose="02000000000000000000" pitchFamily="2" charset="0"/>
            </a:endParaRPr>
          </a:p>
          <a:p>
            <a:pPr algn="l"/>
            <a:endParaRPr lang="pt-BR" sz="2000" dirty="0">
              <a:latin typeface="Roboto" panose="02000000000000000000" pitchFamily="2" charset="0"/>
            </a:endParaRPr>
          </a:p>
          <a:p>
            <a:pPr algn="l"/>
            <a:r>
              <a:rPr lang="pt-BR" sz="2000" b="0" i="0" dirty="0">
                <a:effectLst/>
                <a:latin typeface="Roboto" panose="02000000000000000000" pitchFamily="2" charset="0"/>
              </a:rPr>
              <a:t>“a União não pode criar piso salarial para ser cumprido por outro ente da Federação sem assumir integralmente o seu  financiamento’, </a:t>
            </a:r>
          </a:p>
          <a:p>
            <a:pPr algn="l"/>
            <a:endParaRPr lang="pt-BR" sz="2000" dirty="0">
              <a:latin typeface="Roboto" panose="02000000000000000000" pitchFamily="2" charset="0"/>
            </a:endParaRPr>
          </a:p>
          <a:p>
            <a:pPr algn="l"/>
            <a:r>
              <a:rPr lang="pt-BR" sz="2000" b="0" i="0" dirty="0">
                <a:effectLst/>
                <a:latin typeface="Roboto" panose="02000000000000000000" pitchFamily="2" charset="0"/>
              </a:rPr>
              <a:t>“....mesmo se constatando que o subsídio disponibilizado pela União não faz frente ao financiamento de sequer 60% do impacto financeiro ocasionado pela norma”</a:t>
            </a:r>
          </a:p>
        </p:txBody>
      </p:sp>
    </p:spTree>
    <p:extLst>
      <p:ext uri="{BB962C8B-B14F-4D97-AF65-F5344CB8AC3E}">
        <p14:creationId xmlns:p14="http://schemas.microsoft.com/office/powerpoint/2010/main" val="32203935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E7AC5F-E9F0-F240-BC70-8563FE40B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err="1"/>
              <a:t>P</a:t>
            </a:r>
            <a:r>
              <a:rPr lang="pt-BR" dirty="0" err="1">
                <a:solidFill>
                  <a:schemeClr val="bg1"/>
                </a:solidFill>
              </a:rPr>
              <a:t>Política</a:t>
            </a:r>
            <a:r>
              <a:rPr lang="pt-BR" dirty="0">
                <a:solidFill>
                  <a:schemeClr val="bg1"/>
                </a:solidFill>
              </a:rPr>
              <a:t> é definição de prioridades 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0DF63B7-2478-F244-AD47-20B6C48264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6760" y="1848485"/>
            <a:ext cx="4533900" cy="4351338"/>
          </a:xfrm>
        </p:spPr>
        <p:txBody>
          <a:bodyPr>
            <a:normAutofit fontScale="92500" lnSpcReduction="10000"/>
          </a:bodyPr>
          <a:lstStyle/>
          <a:p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pt-BR" dirty="0">
              <a:solidFill>
                <a:schemeClr val="bg1"/>
              </a:solidFill>
            </a:endParaRPr>
          </a:p>
          <a:p>
            <a:r>
              <a:rPr lang="pt-BR" dirty="0">
                <a:solidFill>
                  <a:schemeClr val="bg1"/>
                </a:solidFill>
              </a:rPr>
              <a:t>PL </a:t>
            </a:r>
            <a:r>
              <a:rPr lang="pt-BR" b="0" i="0" dirty="0">
                <a:solidFill>
                  <a:schemeClr val="bg1"/>
                </a:solidFill>
                <a:effectLst/>
              </a:rPr>
              <a:t>1435/22  - revisão periódica, em dezembro, da tabela do Sistema Único de Saúde (SUS)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26345051-90D0-9041-BBEB-206DA6104A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63540" y="2008505"/>
            <a:ext cx="5981700" cy="4351338"/>
          </a:xfrm>
        </p:spPr>
        <p:txBody>
          <a:bodyPr>
            <a:normAutofit fontScale="92500" lnSpcReduction="10000"/>
          </a:bodyPr>
          <a:lstStyle/>
          <a:p>
            <a:r>
              <a:rPr lang="pt-BR" dirty="0">
                <a:solidFill>
                  <a:schemeClr val="bg1"/>
                </a:solidFill>
              </a:rPr>
              <a:t>Incentivo à compra do carro zero  (800 milhões) </a:t>
            </a:r>
          </a:p>
          <a:p>
            <a:r>
              <a:rPr lang="pt-BR" dirty="0">
                <a:solidFill>
                  <a:schemeClr val="bg1"/>
                </a:solidFill>
              </a:rPr>
              <a:t>Incentivo às empresas aéreas  (4 bilhões) </a:t>
            </a:r>
          </a:p>
          <a:p>
            <a:r>
              <a:rPr lang="pt-BR" dirty="0">
                <a:solidFill>
                  <a:schemeClr val="bg1"/>
                </a:solidFill>
              </a:rPr>
              <a:t>Aumento de 9% ao funcionalismo (13,8 bilhões/ano) </a:t>
            </a:r>
          </a:p>
          <a:p>
            <a:r>
              <a:rPr lang="pt-BR" dirty="0">
                <a:solidFill>
                  <a:schemeClr val="bg1"/>
                </a:solidFill>
              </a:rPr>
              <a:t>Fundão eleitoral (5 bilhões) </a:t>
            </a:r>
          </a:p>
          <a:p>
            <a:r>
              <a:rPr lang="pt-BR" dirty="0">
                <a:solidFill>
                  <a:schemeClr val="bg1"/>
                </a:solidFill>
              </a:rPr>
              <a:t>Anistia aos partidos políticos (23 bilhões) </a:t>
            </a:r>
          </a:p>
          <a:p>
            <a:r>
              <a:rPr lang="pt-BR" dirty="0">
                <a:solidFill>
                  <a:schemeClr val="bg1"/>
                </a:solidFill>
              </a:rPr>
              <a:t>Incorporação de ex-funcionários dos territórios à União (6 bilhões) </a:t>
            </a:r>
          </a:p>
          <a:p>
            <a:r>
              <a:rPr lang="pt-BR" dirty="0">
                <a:solidFill>
                  <a:schemeClr val="bg1"/>
                </a:solidFill>
              </a:rPr>
              <a:t>Lei Paulo Gustavo e ...</a:t>
            </a:r>
          </a:p>
        </p:txBody>
      </p:sp>
    </p:spTree>
    <p:extLst>
      <p:ext uri="{BB962C8B-B14F-4D97-AF65-F5344CB8AC3E}">
        <p14:creationId xmlns:p14="http://schemas.microsoft.com/office/powerpoint/2010/main" val="2939782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04CB7B-7541-8549-9318-86207F240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Tabela do SUS Paulista 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4955BC33-BA1E-614C-A6FF-136A705B7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>
                <a:solidFill>
                  <a:schemeClr val="bg1"/>
                </a:solidFill>
              </a:rPr>
              <a:t>Complento</a:t>
            </a:r>
            <a:r>
              <a:rPr lang="pt-BR" dirty="0">
                <a:solidFill>
                  <a:schemeClr val="bg1"/>
                </a:solidFill>
              </a:rPr>
              <a:t> por parte do Governo do Estado </a:t>
            </a:r>
          </a:p>
          <a:p>
            <a:r>
              <a:rPr lang="pt-BR" dirty="0">
                <a:solidFill>
                  <a:schemeClr val="bg1"/>
                </a:solidFill>
              </a:rPr>
              <a:t>354 hospitais </a:t>
            </a:r>
          </a:p>
          <a:p>
            <a:r>
              <a:rPr lang="pt-BR" dirty="0">
                <a:solidFill>
                  <a:schemeClr val="bg1"/>
                </a:solidFill>
              </a:rPr>
              <a:t>Investimento de </a:t>
            </a:r>
            <a:r>
              <a:rPr lang="pt-BR" dirty="0" err="1">
                <a:solidFill>
                  <a:schemeClr val="bg1"/>
                </a:solidFill>
              </a:rPr>
              <a:t>R</a:t>
            </a:r>
            <a:r>
              <a:rPr lang="pt-BR" dirty="0">
                <a:solidFill>
                  <a:schemeClr val="bg1"/>
                </a:solidFill>
              </a:rPr>
              <a:t>$ 2,8 bilhões 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  <a:p>
            <a:r>
              <a:rPr lang="pt-BR" dirty="0">
                <a:solidFill>
                  <a:schemeClr val="bg1"/>
                </a:solidFill>
              </a:rPr>
              <a:t>Cirurgia de Apêndice:  </a:t>
            </a:r>
            <a:r>
              <a:rPr lang="pt-BR" dirty="0" err="1">
                <a:solidFill>
                  <a:schemeClr val="bg1"/>
                </a:solidFill>
              </a:rPr>
              <a:t>R</a:t>
            </a:r>
            <a:r>
              <a:rPr lang="pt-BR" dirty="0">
                <a:solidFill>
                  <a:schemeClr val="bg1"/>
                </a:solidFill>
              </a:rPr>
              <a:t>$ 414,62 para </a:t>
            </a:r>
            <a:r>
              <a:rPr lang="pt-BR" dirty="0" err="1">
                <a:solidFill>
                  <a:schemeClr val="bg1"/>
                </a:solidFill>
              </a:rPr>
              <a:t>R</a:t>
            </a:r>
            <a:r>
              <a:rPr lang="pt-BR" dirty="0">
                <a:solidFill>
                  <a:schemeClr val="bg1"/>
                </a:solidFill>
              </a:rPr>
              <a:t>$ 1865,79</a:t>
            </a:r>
          </a:p>
          <a:p>
            <a:r>
              <a:rPr lang="pt-BR" dirty="0">
                <a:solidFill>
                  <a:schemeClr val="bg1"/>
                </a:solidFill>
              </a:rPr>
              <a:t>Vesícula: </a:t>
            </a:r>
            <a:r>
              <a:rPr lang="pt-BR" dirty="0" err="1">
                <a:solidFill>
                  <a:schemeClr val="bg1"/>
                </a:solidFill>
              </a:rPr>
              <a:t>R</a:t>
            </a:r>
            <a:r>
              <a:rPr lang="pt-BR" dirty="0">
                <a:solidFill>
                  <a:schemeClr val="bg1"/>
                </a:solidFill>
              </a:rPr>
              <a:t>$ 996,34 para </a:t>
            </a:r>
            <a:r>
              <a:rPr lang="pt-BR" dirty="0" err="1">
                <a:solidFill>
                  <a:schemeClr val="bg1"/>
                </a:solidFill>
              </a:rPr>
              <a:t>R</a:t>
            </a:r>
            <a:r>
              <a:rPr lang="pt-BR" dirty="0">
                <a:solidFill>
                  <a:schemeClr val="bg1"/>
                </a:solidFill>
              </a:rPr>
              <a:t>$ 4.483,53</a:t>
            </a:r>
          </a:p>
          <a:p>
            <a:r>
              <a:rPr lang="pt-BR" dirty="0">
                <a:solidFill>
                  <a:schemeClr val="bg1"/>
                </a:solidFill>
              </a:rPr>
              <a:t>Partos normais: </a:t>
            </a:r>
            <a:r>
              <a:rPr lang="pt-BR" dirty="0" err="1">
                <a:solidFill>
                  <a:schemeClr val="bg1"/>
                </a:solidFill>
              </a:rPr>
              <a:t>R</a:t>
            </a:r>
            <a:r>
              <a:rPr lang="pt-BR" dirty="0">
                <a:solidFill>
                  <a:schemeClr val="bg1"/>
                </a:solidFill>
              </a:rPr>
              <a:t>$ 443,40 para R$2.217,00</a:t>
            </a:r>
          </a:p>
        </p:txBody>
      </p:sp>
    </p:spTree>
    <p:extLst>
      <p:ext uri="{BB962C8B-B14F-4D97-AF65-F5344CB8AC3E}">
        <p14:creationId xmlns:p14="http://schemas.microsoft.com/office/powerpoint/2010/main" val="1168957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7DA442E-1A54-3040-B062-0E52DF44B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43635"/>
          </a:xfrm>
        </p:spPr>
        <p:txBody>
          <a:bodyPr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Modelos 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9EF1F78-6C6D-104C-81C3-C2776106C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6730" y="1974215"/>
            <a:ext cx="3093720" cy="43513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t-BR" dirty="0" err="1">
                <a:solidFill>
                  <a:schemeClr val="bg1"/>
                </a:solidFill>
              </a:rPr>
              <a:t>Organizacoes</a:t>
            </a:r>
            <a:r>
              <a:rPr lang="pt-BR" dirty="0">
                <a:solidFill>
                  <a:schemeClr val="bg1"/>
                </a:solidFill>
              </a:rPr>
              <a:t> sociais (OS) e Lei 13.019/14 </a:t>
            </a:r>
          </a:p>
          <a:p>
            <a:pPr marL="0" indent="0">
              <a:buNone/>
            </a:pPr>
            <a:endParaRPr lang="pt-BR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pt-BR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</a:rPr>
              <a:t>Financiamento integral </a:t>
            </a:r>
          </a:p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</a:rPr>
              <a:t>Contrato de gestão de médio/longo prazos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A9D35D1-6E8B-BF49-AAAA-C2A3A7B7A5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72400" y="1825624"/>
            <a:ext cx="3581400" cy="4929505"/>
          </a:xfrm>
        </p:spPr>
        <p:txBody>
          <a:bodyPr>
            <a:normAutofit fontScale="92500" lnSpcReduction="10000"/>
          </a:bodyPr>
          <a:lstStyle/>
          <a:p>
            <a:r>
              <a:rPr lang="pt-BR" dirty="0">
                <a:solidFill>
                  <a:schemeClr val="bg1"/>
                </a:solidFill>
              </a:rPr>
              <a:t>Filantrópicos/Santas Casas 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pt-BR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</a:rPr>
              <a:t>Financiamento parcial </a:t>
            </a:r>
          </a:p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</a:rPr>
              <a:t>Fontes de custeio mistas </a:t>
            </a:r>
          </a:p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</a:rPr>
              <a:t>Maior autonomia e envolvimento das comunidades</a:t>
            </a:r>
          </a:p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</a:rPr>
              <a:t>Mais economicidade, capacidade instalada e ganho de escala </a:t>
            </a:r>
          </a:p>
          <a:p>
            <a:pPr marL="0" indent="0">
              <a:buNone/>
            </a:pP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126B63C-7E6F-9040-9247-BD689C2386AC}"/>
              </a:ext>
            </a:extLst>
          </p:cNvPr>
          <p:cNvSpPr txBox="1"/>
          <p:nvPr/>
        </p:nvSpPr>
        <p:spPr>
          <a:xfrm>
            <a:off x="3760470" y="1825625"/>
            <a:ext cx="374904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2800" dirty="0">
              <a:solidFill>
                <a:schemeClr val="bg1"/>
              </a:solidFill>
            </a:endParaRPr>
          </a:p>
          <a:p>
            <a:pPr algn="ctr"/>
            <a:r>
              <a:rPr lang="pt-BR" sz="2800" dirty="0" err="1">
                <a:solidFill>
                  <a:schemeClr val="bg1"/>
                </a:solidFill>
              </a:rPr>
              <a:t>PPPs</a:t>
            </a:r>
            <a:r>
              <a:rPr lang="pt-BR" sz="2800" dirty="0">
                <a:solidFill>
                  <a:schemeClr val="bg1"/>
                </a:solidFill>
              </a:rPr>
              <a:t> (Lei 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  <a:p>
            <a:endParaRPr lang="pt-BR" sz="2400" dirty="0">
              <a:solidFill>
                <a:schemeClr val="bg1"/>
              </a:solidFill>
            </a:endParaRPr>
          </a:p>
          <a:p>
            <a:r>
              <a:rPr lang="pt-BR" sz="2400" dirty="0">
                <a:solidFill>
                  <a:schemeClr val="bg1"/>
                </a:solidFill>
              </a:rPr>
              <a:t>Investimento/capitalização</a:t>
            </a:r>
          </a:p>
          <a:p>
            <a:r>
              <a:rPr lang="pt-BR" sz="2400" dirty="0">
                <a:solidFill>
                  <a:schemeClr val="bg1"/>
                </a:solidFill>
              </a:rPr>
              <a:t>Finalidade lucrativa</a:t>
            </a:r>
          </a:p>
          <a:p>
            <a:r>
              <a:rPr lang="pt-BR" sz="2400" dirty="0">
                <a:solidFill>
                  <a:schemeClr val="bg1"/>
                </a:solidFill>
              </a:rPr>
              <a:t>Contratos de longo prazo (35 anos) </a:t>
            </a:r>
          </a:p>
          <a:p>
            <a:r>
              <a:rPr lang="pt-BR" sz="2400" dirty="0">
                <a:solidFill>
                  <a:schemeClr val="bg1"/>
                </a:solidFill>
              </a:rPr>
              <a:t>Metas/Remuneração variável </a:t>
            </a:r>
          </a:p>
          <a:p>
            <a:r>
              <a:rPr lang="pt-BR" sz="2400" dirty="0">
                <a:solidFill>
                  <a:schemeClr val="bg1"/>
                </a:solidFill>
              </a:rPr>
              <a:t>Verificador independente </a:t>
            </a:r>
          </a:p>
          <a:p>
            <a:pPr marL="285750" indent="-285750">
              <a:buFontTx/>
              <a:buChar char="-"/>
            </a:pPr>
            <a:endParaRPr lang="pt-BR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5319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26FDC922-CC92-E647-9302-A0D010494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Um País se faz com valores 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0DE8B57-9A41-5E4D-B8AC-762A3DDFAC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sz="3600" dirty="0">
              <a:solidFill>
                <a:schemeClr val="bg1"/>
              </a:solidFill>
            </a:endParaRPr>
          </a:p>
          <a:p>
            <a:r>
              <a:rPr lang="pt-BR" sz="3600" dirty="0">
                <a:solidFill>
                  <a:schemeClr val="bg1"/>
                </a:solidFill>
              </a:rPr>
              <a:t>direitos difusos da maioria ou dos grupos de pressão? </a:t>
            </a:r>
          </a:p>
          <a:p>
            <a:endParaRPr lang="pt-BR" sz="3600" dirty="0">
              <a:solidFill>
                <a:schemeClr val="bg1"/>
              </a:solidFill>
            </a:endParaRPr>
          </a:p>
          <a:p>
            <a:r>
              <a:rPr lang="pt-BR" sz="3600" dirty="0">
                <a:solidFill>
                  <a:schemeClr val="bg1"/>
                </a:solidFill>
              </a:rPr>
              <a:t>Definição clara de prioridades </a:t>
            </a:r>
          </a:p>
          <a:p>
            <a:endParaRPr lang="pt-BR" sz="3600" dirty="0">
              <a:solidFill>
                <a:schemeClr val="bg1"/>
              </a:solidFill>
            </a:endParaRPr>
          </a:p>
          <a:p>
            <a:r>
              <a:rPr lang="pt-BR" sz="3600" dirty="0">
                <a:solidFill>
                  <a:schemeClr val="bg1"/>
                </a:solidFill>
              </a:rPr>
              <a:t>Responsabilidade 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043711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E66166-7547-B742-B830-B74958028713}"/>
              </a:ext>
            </a:extLst>
          </p:cNvPr>
          <p:cNvSpPr/>
          <p:nvPr/>
        </p:nvSpPr>
        <p:spPr>
          <a:xfrm>
            <a:off x="1524000" y="569913"/>
            <a:ext cx="4503738" cy="1338262"/>
          </a:xfrm>
          <a:prstGeom prst="rect">
            <a:avLst/>
          </a:prstGeom>
          <a:solidFill>
            <a:schemeClr val="tx1">
              <a:lumMod val="95000"/>
              <a:lumOff val="5000"/>
              <a:alpha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506" name="Title 1">
            <a:extLst>
              <a:ext uri="{FF2B5EF4-FFF2-40B4-BE49-F238E27FC236}">
                <a16:creationId xmlns:a16="http://schemas.microsoft.com/office/drawing/2014/main" id="{188BEDB7-1AD9-2848-9CBB-6E4EA8F47D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3750" y="866775"/>
            <a:ext cx="3721100" cy="744538"/>
          </a:xfrm>
        </p:spPr>
        <p:txBody>
          <a:bodyPr>
            <a:normAutofit fontScale="90000"/>
          </a:bodyPr>
          <a:lstStyle/>
          <a:p>
            <a:pPr>
              <a:lnSpc>
                <a:spcPct val="120000"/>
              </a:lnSpc>
            </a:pPr>
            <a:r>
              <a:rPr lang="en-US" altLang="pt-BR" b="1">
                <a:solidFill>
                  <a:schemeClr val="bg1"/>
                </a:solidFill>
                <a:latin typeface="Bebas Neue" panose="020B0606020202050201" pitchFamily="34" charset="77"/>
                <a:ea typeface="ＭＳ Ｐゴシック" panose="020B0600070205080204" pitchFamily="34" charset="-128"/>
                <a:cs typeface="Open Sans" panose="020B0606030504020204" pitchFamily="34" charset="0"/>
              </a:rPr>
              <a:t>Judiciário </a:t>
            </a:r>
          </a:p>
        </p:txBody>
      </p:sp>
      <p:pic>
        <p:nvPicPr>
          <p:cNvPr id="21507" name="Imagem 2" descr="Tabela&#10;&#10;Descrição gerada automaticamente">
            <a:extLst>
              <a:ext uri="{FF2B5EF4-FFF2-40B4-BE49-F238E27FC236}">
                <a16:creationId xmlns:a16="http://schemas.microsoft.com/office/drawing/2014/main" id="{3A2FAE7B-BC77-0149-BA71-1580E367A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9" t="42439" r="7475" b="4277"/>
          <a:stretch>
            <a:fillRect/>
          </a:stretch>
        </p:blipFill>
        <p:spPr bwMode="auto">
          <a:xfrm>
            <a:off x="420000" y="1908175"/>
            <a:ext cx="11479666" cy="4552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7040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ítulo 1">
            <a:extLst>
              <a:ext uri="{FF2B5EF4-FFF2-40B4-BE49-F238E27FC236}">
                <a16:creationId xmlns:a16="http://schemas.microsoft.com/office/drawing/2014/main" id="{1F030A9E-87C4-1441-8B65-3A33B4854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825" y="1641752"/>
            <a:ext cx="4391024" cy="132343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pt-BR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Qual </a:t>
            </a:r>
            <a:r>
              <a:rPr lang="en-US" altLang="pt-BR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é</a:t>
            </a:r>
            <a:r>
              <a:rPr lang="en-US" altLang="pt-BR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en-US" altLang="pt-BR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lógica</a:t>
            </a:r>
            <a:r>
              <a:rPr lang="en-US" altLang="pt-BR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 </a:t>
            </a:r>
          </a:p>
        </p:txBody>
      </p:sp>
      <p:pic>
        <p:nvPicPr>
          <p:cNvPr id="19458" name="Picture 4" descr="Carro novo entre R$ 35.000 e R$ 60.000? Estes são os últimos que restam |  Quatro Rodas">
            <a:extLst>
              <a:ext uri="{FF2B5EF4-FFF2-40B4-BE49-F238E27FC236}">
                <a16:creationId xmlns:a16="http://schemas.microsoft.com/office/drawing/2014/main" id="{78F278A4-445C-244F-91E6-FD92B7573FF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" r="-2" b="16908"/>
          <a:stretch/>
        </p:blipFill>
        <p:spPr>
          <a:xfrm>
            <a:off x="20" y="1"/>
            <a:ext cx="6088360" cy="3333749"/>
          </a:xfrm>
          <a:custGeom>
            <a:avLst/>
            <a:gdLst/>
            <a:ahLst/>
            <a:cxnLst/>
            <a:rect l="l" t="t" r="r" b="b"/>
            <a:pathLst>
              <a:path w="6088380" h="3333749">
                <a:moveTo>
                  <a:pt x="0" y="0"/>
                </a:moveTo>
                <a:lnTo>
                  <a:pt x="6088380" y="0"/>
                </a:lnTo>
                <a:lnTo>
                  <a:pt x="6088380" y="2202180"/>
                </a:lnTo>
                <a:lnTo>
                  <a:pt x="5913795" y="3333749"/>
                </a:lnTo>
                <a:lnTo>
                  <a:pt x="0" y="3333749"/>
                </a:lnTo>
                <a:close/>
              </a:path>
            </a:pathLst>
          </a:custGeom>
          <a:noFill/>
        </p:spPr>
      </p:pic>
      <p:pic>
        <p:nvPicPr>
          <p:cNvPr id="19459" name="Picture 6" descr="Renovação total: Gol faz acordo para adquirir aviões novos; veja os detahes  - Seu Dinheiro">
            <a:extLst>
              <a:ext uri="{FF2B5EF4-FFF2-40B4-BE49-F238E27FC236}">
                <a16:creationId xmlns:a16="http://schemas.microsoft.com/office/drawing/2014/main" id="{57D7B148-9662-1345-8FEA-34D48AE904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0" r="2" b="853"/>
          <a:stretch/>
        </p:blipFill>
        <p:spPr bwMode="auto">
          <a:xfrm>
            <a:off x="20" y="3524252"/>
            <a:ext cx="6088360" cy="3333748"/>
          </a:xfrm>
          <a:custGeom>
            <a:avLst/>
            <a:gdLst/>
            <a:ahLst/>
            <a:cxnLst/>
            <a:rect l="l" t="t" r="r" b="b"/>
            <a:pathLst>
              <a:path w="6088380" h="3333748">
                <a:moveTo>
                  <a:pt x="0" y="0"/>
                </a:moveTo>
                <a:lnTo>
                  <a:pt x="5884403" y="0"/>
                </a:lnTo>
                <a:lnTo>
                  <a:pt x="5882640" y="11428"/>
                </a:lnTo>
                <a:lnTo>
                  <a:pt x="5562600" y="1931668"/>
                </a:lnTo>
                <a:lnTo>
                  <a:pt x="6088380" y="3333748"/>
                </a:lnTo>
                <a:lnTo>
                  <a:pt x="0" y="333374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CaixaDeTexto 2">
            <a:extLst>
              <a:ext uri="{FF2B5EF4-FFF2-40B4-BE49-F238E27FC236}">
                <a16:creationId xmlns:a16="http://schemas.microsoft.com/office/drawing/2014/main" id="{A9A01DDF-7BDA-AF40-A197-6BCA3E0393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1826" y="3146400"/>
            <a:ext cx="4391024" cy="2682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altLang="pt-BR" sz="2400" dirty="0">
              <a:solidFill>
                <a:schemeClr val="bg1">
                  <a:alpha val="80000"/>
                </a:schemeClr>
              </a:solidFill>
              <a:latin typeface="+mn-lt"/>
              <a:ea typeface="+mn-ea"/>
            </a:endParaRPr>
          </a:p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pt-BR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</a:rPr>
              <a:t>90% </a:t>
            </a:r>
            <a:r>
              <a:rPr lang="en-US" altLang="pt-BR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</a:rPr>
              <a:t>recebe</a:t>
            </a:r>
            <a:r>
              <a:rPr lang="en-US" altLang="pt-BR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</a:rPr>
              <a:t> </a:t>
            </a:r>
            <a:r>
              <a:rPr lang="en-US" altLang="pt-BR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</a:rPr>
              <a:t>abaixo</a:t>
            </a:r>
            <a:r>
              <a:rPr lang="en-US" altLang="pt-BR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</a:rPr>
              <a:t> de R$ 3,5 mil </a:t>
            </a:r>
          </a:p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altLang="pt-BR" dirty="0">
              <a:solidFill>
                <a:schemeClr val="bg1">
                  <a:alpha val="80000"/>
                </a:schemeClr>
              </a:solidFill>
              <a:latin typeface="+mn-lt"/>
              <a:ea typeface="+mn-ea"/>
            </a:endParaRPr>
          </a:p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pt-BR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</a:rPr>
              <a:t>Qual a </a:t>
            </a:r>
            <a:r>
              <a:rPr lang="en-US" altLang="pt-BR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</a:rPr>
              <a:t>contrapartida</a:t>
            </a:r>
            <a:r>
              <a:rPr lang="en-US" altLang="pt-BR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</a:rPr>
              <a:t>?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879" name="Rectangle 36870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866" name="Picture 5">
            <a:extLst>
              <a:ext uri="{FF2B5EF4-FFF2-40B4-BE49-F238E27FC236}">
                <a16:creationId xmlns:a16="http://schemas.microsoft.com/office/drawing/2014/main" id="{E74DA0F6-7E3B-DA44-A0FD-36A2386BE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3946" y="206678"/>
            <a:ext cx="10831334" cy="6444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6776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 descr="Homem sentado em frente a teclado de computador&#10;&#10;Descrição gerada automaticamente com confiança média">
            <a:extLst>
              <a:ext uri="{FF2B5EF4-FFF2-40B4-BE49-F238E27FC236}">
                <a16:creationId xmlns:a16="http://schemas.microsoft.com/office/drawing/2014/main" id="{5767AC89-9F6C-2568-6130-C4C53D08DA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0" y="-2257"/>
            <a:ext cx="12191980" cy="6857990"/>
          </a:xfrm>
          <a:prstGeom prst="rect">
            <a:avLst/>
          </a:prstGeom>
        </p:spPr>
      </p:pic>
      <p:sp>
        <p:nvSpPr>
          <p:cNvPr id="78" name="Rectangle 44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spaço Reservado para Conteúdo 6">
            <a:extLst>
              <a:ext uri="{FF2B5EF4-FFF2-40B4-BE49-F238E27FC236}">
                <a16:creationId xmlns:a16="http://schemas.microsoft.com/office/drawing/2014/main" id="{1B876309-88E8-5E01-7866-CB0CF239C28E}"/>
              </a:ext>
            </a:extLst>
          </p:cNvPr>
          <p:cNvSpPr txBox="1">
            <a:spLocks/>
          </p:cNvSpPr>
          <p:nvPr/>
        </p:nvSpPr>
        <p:spPr>
          <a:xfrm>
            <a:off x="4846643" y="2139302"/>
            <a:ext cx="4087109" cy="157805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</a:rPr>
              <a:t>OBRIGADO!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BF53587-F93F-DD60-1A71-CF4D1A2957AA}"/>
              </a:ext>
            </a:extLst>
          </p:cNvPr>
          <p:cNvSpPr txBox="1"/>
          <p:nvPr/>
        </p:nvSpPr>
        <p:spPr>
          <a:xfrm>
            <a:off x="5475328" y="3917522"/>
            <a:ext cx="3296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@fernandoshuler1</a:t>
            </a:r>
            <a:endParaRPr lang="pt-BR" dirty="0"/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id="{EA26F92A-7AE0-8013-6176-E7923BE2A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1780" y="3988166"/>
            <a:ext cx="314723" cy="314723"/>
          </a:xfrm>
          <a:prstGeom prst="rect">
            <a:avLst/>
          </a:prstGeom>
        </p:spPr>
      </p:pic>
      <p:pic>
        <p:nvPicPr>
          <p:cNvPr id="8" name="Gráfico 7" descr="Internet estrutura de tópicos">
            <a:extLst>
              <a:ext uri="{FF2B5EF4-FFF2-40B4-BE49-F238E27FC236}">
                <a16:creationId xmlns:a16="http://schemas.microsoft.com/office/drawing/2014/main" id="{27175970-E2D2-9C40-8C70-93724B4FCE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37229" y="4394365"/>
            <a:ext cx="423826" cy="423826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C817B04-55E9-7067-F5F4-D93F05E934D5}"/>
              </a:ext>
            </a:extLst>
          </p:cNvPr>
          <p:cNvSpPr txBox="1"/>
          <p:nvPr/>
        </p:nvSpPr>
        <p:spPr>
          <a:xfrm>
            <a:off x="5535153" y="4410400"/>
            <a:ext cx="3296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Fernandoschuler.com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727366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6382</TotalTime>
  <Words>1202</Words>
  <Application>Microsoft Macintosh PowerPoint</Application>
  <PresentationFormat>Widescreen</PresentationFormat>
  <Paragraphs>205</Paragraphs>
  <Slides>23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32" baseType="lpstr">
      <vt:lpstr>Arial</vt:lpstr>
      <vt:lpstr>Bebas Neue</vt:lpstr>
      <vt:lpstr>Calibri</vt:lpstr>
      <vt:lpstr>Calibri Light</vt:lpstr>
      <vt:lpstr>Georgia</vt:lpstr>
      <vt:lpstr>Roboto</vt:lpstr>
      <vt:lpstr>Times New Roman</vt:lpstr>
      <vt:lpstr>UOLText</vt:lpstr>
      <vt:lpstr>Tema do Office</vt:lpstr>
      <vt:lpstr>Fernando L. Schüler  Insper</vt:lpstr>
      <vt:lpstr>O fim do poder</vt:lpstr>
      <vt:lpstr>Onde avançamos </vt:lpstr>
      <vt:lpstr>O que deixamos  de fazer? </vt:lpstr>
      <vt:lpstr>Marco do Saneamento </vt:lpstr>
      <vt:lpstr>Orçamento da Saúde </vt:lpstr>
      <vt:lpstr>Pressão demográfica </vt:lpstr>
      <vt:lpstr>Foco: qualidade</vt:lpstr>
      <vt:lpstr>Apresentação do PowerPoint</vt:lpstr>
      <vt:lpstr>Apresentação do PowerPoint</vt:lpstr>
      <vt:lpstr>Hospitais públicos 100% SUS</vt:lpstr>
      <vt:lpstr>Apresentação do PowerPoint</vt:lpstr>
      <vt:lpstr>O uso das PPPs na Saúde </vt:lpstr>
      <vt:lpstr>Mortalidade UTIs Brasileiras – Pandemia  13.941 pacientes, ano base: 2020</vt:lpstr>
      <vt:lpstr>Piso da Enfermagem </vt:lpstr>
      <vt:lpstr>PPolítica é definição de prioridades </vt:lpstr>
      <vt:lpstr>Tabela do SUS Paulista </vt:lpstr>
      <vt:lpstr>Modelos </vt:lpstr>
      <vt:lpstr>Um País se faz com valores </vt:lpstr>
      <vt:lpstr>Judiciário </vt:lpstr>
      <vt:lpstr>Qual é a lógica? 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Fernando Schuler</dc:creator>
  <cp:lastModifiedBy>Fernando Schuler</cp:lastModifiedBy>
  <cp:revision>116</cp:revision>
  <dcterms:created xsi:type="dcterms:W3CDTF">2022-11-18T02:38:50Z</dcterms:created>
  <dcterms:modified xsi:type="dcterms:W3CDTF">2023-10-18T20:36:49Z</dcterms:modified>
</cp:coreProperties>
</file>